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s/slide2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s/slide2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Override PartName="/ppt/slides/slide234.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2"/>
  </p:notesMasterIdLst>
  <p:sldIdLst>
    <p:sldId id="312" r:id="rId2"/>
    <p:sldId id="313" r:id="rId3"/>
    <p:sldId id="315" r:id="rId4"/>
    <p:sldId id="316" r:id="rId5"/>
    <p:sldId id="527" r:id="rId6"/>
    <p:sldId id="528" r:id="rId7"/>
    <p:sldId id="303" r:id="rId8"/>
    <p:sldId id="304" r:id="rId9"/>
    <p:sldId id="307" r:id="rId10"/>
    <p:sldId id="308" r:id="rId11"/>
    <p:sldId id="305" r:id="rId12"/>
    <p:sldId id="309" r:id="rId13"/>
    <p:sldId id="257" r:id="rId14"/>
    <p:sldId id="310" r:id="rId15"/>
    <p:sldId id="311" r:id="rId16"/>
    <p:sldId id="266" r:id="rId17"/>
    <p:sldId id="265" r:id="rId18"/>
    <p:sldId id="359" r:id="rId19"/>
    <p:sldId id="356" r:id="rId20"/>
    <p:sldId id="357" r:id="rId21"/>
    <p:sldId id="317" r:id="rId22"/>
    <p:sldId id="318" r:id="rId23"/>
    <p:sldId id="370" r:id="rId24"/>
    <p:sldId id="372" r:id="rId25"/>
    <p:sldId id="319" r:id="rId26"/>
    <p:sldId id="321" r:id="rId27"/>
    <p:sldId id="361" r:id="rId28"/>
    <p:sldId id="323" r:id="rId29"/>
    <p:sldId id="324" r:id="rId30"/>
    <p:sldId id="322" r:id="rId31"/>
    <p:sldId id="325" r:id="rId32"/>
    <p:sldId id="368" r:id="rId33"/>
    <p:sldId id="364" r:id="rId34"/>
    <p:sldId id="326" r:id="rId35"/>
    <p:sldId id="365" r:id="rId36"/>
    <p:sldId id="367" r:id="rId37"/>
    <p:sldId id="362" r:id="rId38"/>
    <p:sldId id="371" r:id="rId39"/>
    <p:sldId id="332" r:id="rId40"/>
    <p:sldId id="333" r:id="rId41"/>
    <p:sldId id="334" r:id="rId42"/>
    <p:sldId id="337" r:id="rId43"/>
    <p:sldId id="338" r:id="rId44"/>
    <p:sldId id="339" r:id="rId45"/>
    <p:sldId id="375" r:id="rId46"/>
    <p:sldId id="563" r:id="rId47"/>
    <p:sldId id="376" r:id="rId48"/>
    <p:sldId id="341" r:id="rId49"/>
    <p:sldId id="342" r:id="rId50"/>
    <p:sldId id="343" r:id="rId51"/>
    <p:sldId id="345" r:id="rId52"/>
    <p:sldId id="379" r:id="rId53"/>
    <p:sldId id="565" r:id="rId54"/>
    <p:sldId id="378" r:id="rId55"/>
    <p:sldId id="377" r:id="rId56"/>
    <p:sldId id="350" r:id="rId57"/>
    <p:sldId id="566" r:id="rId58"/>
    <p:sldId id="567" r:id="rId59"/>
    <p:sldId id="568" r:id="rId60"/>
    <p:sldId id="569" r:id="rId61"/>
    <p:sldId id="344" r:id="rId62"/>
    <p:sldId id="351" r:id="rId63"/>
    <p:sldId id="383" r:id="rId64"/>
    <p:sldId id="382" r:id="rId65"/>
    <p:sldId id="555" r:id="rId66"/>
    <p:sldId id="352" r:id="rId67"/>
    <p:sldId id="353" r:id="rId68"/>
    <p:sldId id="380" r:id="rId69"/>
    <p:sldId id="381" r:id="rId70"/>
    <p:sldId id="270" r:id="rId71"/>
    <p:sldId id="301" r:id="rId72"/>
    <p:sldId id="384" r:id="rId73"/>
    <p:sldId id="385" r:id="rId74"/>
    <p:sldId id="386" r:id="rId75"/>
    <p:sldId id="387" r:id="rId76"/>
    <p:sldId id="388" r:id="rId77"/>
    <p:sldId id="389" r:id="rId78"/>
    <p:sldId id="518" r:id="rId79"/>
    <p:sldId id="390" r:id="rId80"/>
    <p:sldId id="392" r:id="rId81"/>
    <p:sldId id="561" r:id="rId82"/>
    <p:sldId id="590" r:id="rId83"/>
    <p:sldId id="393" r:id="rId84"/>
    <p:sldId id="394" r:id="rId85"/>
    <p:sldId id="395" r:id="rId86"/>
    <p:sldId id="397" r:id="rId87"/>
    <p:sldId id="591" r:id="rId88"/>
    <p:sldId id="520" r:id="rId89"/>
    <p:sldId id="399" r:id="rId90"/>
    <p:sldId id="400" r:id="rId91"/>
    <p:sldId id="401" r:id="rId92"/>
    <p:sldId id="562" r:id="rId93"/>
    <p:sldId id="402" r:id="rId94"/>
    <p:sldId id="404" r:id="rId95"/>
    <p:sldId id="405" r:id="rId96"/>
    <p:sldId id="519" r:id="rId97"/>
    <p:sldId id="403" r:id="rId98"/>
    <p:sldId id="521" r:id="rId99"/>
    <p:sldId id="406" r:id="rId100"/>
    <p:sldId id="407" r:id="rId101"/>
    <p:sldId id="408" r:id="rId102"/>
    <p:sldId id="409" r:id="rId103"/>
    <p:sldId id="410" r:id="rId104"/>
    <p:sldId id="413" r:id="rId105"/>
    <p:sldId id="549" r:id="rId106"/>
    <p:sldId id="522" r:id="rId107"/>
    <p:sldId id="412" r:id="rId108"/>
    <p:sldId id="415" r:id="rId109"/>
    <p:sldId id="416" r:id="rId110"/>
    <p:sldId id="417" r:id="rId111"/>
    <p:sldId id="418" r:id="rId112"/>
    <p:sldId id="422" r:id="rId113"/>
    <p:sldId id="420" r:id="rId114"/>
    <p:sldId id="421" r:id="rId115"/>
    <p:sldId id="592" r:id="rId116"/>
    <p:sldId id="423" r:id="rId117"/>
    <p:sldId id="424" r:id="rId118"/>
    <p:sldId id="529" r:id="rId119"/>
    <p:sldId id="425" r:id="rId120"/>
    <p:sldId id="542" r:id="rId121"/>
    <p:sldId id="426" r:id="rId122"/>
    <p:sldId id="530" r:id="rId123"/>
    <p:sldId id="427" r:id="rId124"/>
    <p:sldId id="428" r:id="rId125"/>
    <p:sldId id="430" r:id="rId126"/>
    <p:sldId id="532" r:id="rId127"/>
    <p:sldId id="429" r:id="rId128"/>
    <p:sldId id="435" r:id="rId129"/>
    <p:sldId id="431" r:id="rId130"/>
    <p:sldId id="432" r:id="rId131"/>
    <p:sldId id="433" r:id="rId132"/>
    <p:sldId id="533" r:id="rId133"/>
    <p:sldId id="434" r:id="rId134"/>
    <p:sldId id="436" r:id="rId135"/>
    <p:sldId id="535" r:id="rId136"/>
    <p:sldId id="556" r:id="rId137"/>
    <p:sldId id="536" r:id="rId138"/>
    <p:sldId id="537" r:id="rId139"/>
    <p:sldId id="545" r:id="rId140"/>
    <p:sldId id="538" r:id="rId141"/>
    <p:sldId id="541" r:id="rId142"/>
    <p:sldId id="540" r:id="rId143"/>
    <p:sldId id="564" r:id="rId144"/>
    <p:sldId id="539" r:id="rId145"/>
    <p:sldId id="546" r:id="rId146"/>
    <p:sldId id="442" r:id="rId147"/>
    <p:sldId id="443" r:id="rId148"/>
    <p:sldId id="444" r:id="rId149"/>
    <p:sldId id="557" r:id="rId150"/>
    <p:sldId id="570" r:id="rId151"/>
    <p:sldId id="558" r:id="rId152"/>
    <p:sldId id="571" r:id="rId153"/>
    <p:sldId id="572" r:id="rId154"/>
    <p:sldId id="573" r:id="rId155"/>
    <p:sldId id="447" r:id="rId156"/>
    <p:sldId id="576" r:id="rId157"/>
    <p:sldId id="577" r:id="rId158"/>
    <p:sldId id="578" r:id="rId159"/>
    <p:sldId id="547" r:id="rId160"/>
    <p:sldId id="450" r:id="rId161"/>
    <p:sldId id="574" r:id="rId162"/>
    <p:sldId id="575" r:id="rId163"/>
    <p:sldId id="451" r:id="rId164"/>
    <p:sldId id="579" r:id="rId165"/>
    <p:sldId id="580" r:id="rId166"/>
    <p:sldId id="560" r:id="rId167"/>
    <p:sldId id="582" r:id="rId168"/>
    <p:sldId id="453" r:id="rId169"/>
    <p:sldId id="583" r:id="rId170"/>
    <p:sldId id="454" r:id="rId171"/>
    <p:sldId id="584" r:id="rId172"/>
    <p:sldId id="585" r:id="rId173"/>
    <p:sldId id="586" r:id="rId174"/>
    <p:sldId id="587" r:id="rId175"/>
    <p:sldId id="588" r:id="rId176"/>
    <p:sldId id="589" r:id="rId177"/>
    <p:sldId id="455" r:id="rId178"/>
    <p:sldId id="456" r:id="rId179"/>
    <p:sldId id="457" r:id="rId180"/>
    <p:sldId id="458" r:id="rId181"/>
    <p:sldId id="459" r:id="rId182"/>
    <p:sldId id="461" r:id="rId183"/>
    <p:sldId id="462" r:id="rId184"/>
    <p:sldId id="463" r:id="rId185"/>
    <p:sldId id="581" r:id="rId186"/>
    <p:sldId id="464" r:id="rId187"/>
    <p:sldId id="465" r:id="rId188"/>
    <p:sldId id="466" r:id="rId189"/>
    <p:sldId id="467" r:id="rId190"/>
    <p:sldId id="468" r:id="rId191"/>
    <p:sldId id="469" r:id="rId192"/>
    <p:sldId id="552" r:id="rId193"/>
    <p:sldId id="470" r:id="rId194"/>
    <p:sldId id="553" r:id="rId195"/>
    <p:sldId id="471" r:id="rId196"/>
    <p:sldId id="472" r:id="rId197"/>
    <p:sldId id="473" r:id="rId198"/>
    <p:sldId id="474" r:id="rId199"/>
    <p:sldId id="475" r:id="rId200"/>
    <p:sldId id="476" r:id="rId201"/>
    <p:sldId id="477" r:id="rId202"/>
    <p:sldId id="478" r:id="rId203"/>
    <p:sldId id="479" r:id="rId204"/>
    <p:sldId id="480" r:id="rId205"/>
    <p:sldId id="481" r:id="rId206"/>
    <p:sldId id="482" r:id="rId207"/>
    <p:sldId id="483" r:id="rId208"/>
    <p:sldId id="484" r:id="rId209"/>
    <p:sldId id="485" r:id="rId210"/>
    <p:sldId id="486" r:id="rId211"/>
    <p:sldId id="487" r:id="rId212"/>
    <p:sldId id="488" r:id="rId213"/>
    <p:sldId id="489" r:id="rId214"/>
    <p:sldId id="490" r:id="rId215"/>
    <p:sldId id="491" r:id="rId216"/>
    <p:sldId id="492" r:id="rId217"/>
    <p:sldId id="493" r:id="rId218"/>
    <p:sldId id="494" r:id="rId219"/>
    <p:sldId id="495" r:id="rId220"/>
    <p:sldId id="496" r:id="rId221"/>
    <p:sldId id="497" r:id="rId222"/>
    <p:sldId id="498" r:id="rId223"/>
    <p:sldId id="499" r:id="rId224"/>
    <p:sldId id="500" r:id="rId225"/>
    <p:sldId id="501" r:id="rId226"/>
    <p:sldId id="502" r:id="rId227"/>
    <p:sldId id="503" r:id="rId228"/>
    <p:sldId id="504" r:id="rId229"/>
    <p:sldId id="506" r:id="rId230"/>
    <p:sldId id="507" r:id="rId231"/>
    <p:sldId id="508" r:id="rId232"/>
    <p:sldId id="509" r:id="rId233"/>
    <p:sldId id="510" r:id="rId234"/>
    <p:sldId id="511" r:id="rId235"/>
    <p:sldId id="512" r:id="rId236"/>
    <p:sldId id="513" r:id="rId237"/>
    <p:sldId id="514" r:id="rId238"/>
    <p:sldId id="515" r:id="rId239"/>
    <p:sldId id="516" r:id="rId240"/>
    <p:sldId id="517" r:id="rId24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2032" autoAdjust="0"/>
  </p:normalViewPr>
  <p:slideViewPr>
    <p:cSldViewPr>
      <p:cViewPr varScale="1">
        <p:scale>
          <a:sx n="69" d="100"/>
          <a:sy n="69" d="100"/>
        </p:scale>
        <p:origin x="-342" y="-108"/>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6342F3-16BF-44CA-A203-E595B34836D6}" type="datetimeFigureOut">
              <a:rPr lang="ru-RU" smtClean="0"/>
              <a:pPr/>
              <a:t>04.01.2025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3BE52B-4C84-4ECE-8B0A-AC50FEF6BEFA}" type="slidenum">
              <a:rPr lang="ru-RU" smtClean="0"/>
              <a:pPr/>
              <a:t>‹#›</a:t>
            </a:fld>
            <a:endParaRPr lang="ru-RU"/>
          </a:p>
        </p:txBody>
      </p:sp>
    </p:spTree>
    <p:extLst>
      <p:ext uri="{BB962C8B-B14F-4D97-AF65-F5344CB8AC3E}">
        <p14:creationId xmlns:p14="http://schemas.microsoft.com/office/powerpoint/2010/main" xmlns="" val="3091619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u.wikipedia.org/wiki/%D0%94%D0%B8%D1%84%D1%84%D1%83%D0%B7%D0%B8%D1%8F"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ru.wikipedia.org/wiki/%D0%9F%D0%BE%D0%BB%D1%83%D0%BF%D1%80%D0%BE%D0%BD%D0%B8%D1%86%D0%B0%D0%B5%D0%BC%D0%B0%D1%8F_%D0%BC%D0%B5%D0%BC%D0%B1%D1%80%D0%B0%D0%BD%D0%B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8315AB1-30CF-4951-84C2-E970755087A7}" type="slidenum">
              <a:rPr lang="ru-RU" altLang="ru-RU" smtClean="0"/>
              <a:pPr eaLnBrk="1" hangingPunct="1"/>
              <a:t>6</a:t>
            </a:fld>
            <a:endParaRPr lang="ru-RU" altLang="ru-RU"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Схема, иллюстрирующая энергозависимые изменения состояний каталитических центров. </a:t>
            </a:r>
          </a:p>
          <a:p>
            <a:r>
              <a:rPr lang="ru-RU" dirty="0" smtClean="0"/>
              <a:t>Состояние 1 – каталитический центр субъединицы β открыт; в этом состоянии молекулы ADP и </a:t>
            </a:r>
            <a:r>
              <a:rPr lang="ru-RU" dirty="0" err="1" smtClean="0"/>
              <a:t>Pi</a:t>
            </a:r>
            <a:r>
              <a:rPr lang="ru-RU" dirty="0" smtClean="0"/>
              <a:t> связываются и сравнительно слабо удерживаются активным центром субъединицы β. </a:t>
            </a:r>
          </a:p>
          <a:p>
            <a:r>
              <a:rPr lang="ru-RU" dirty="0" smtClean="0"/>
              <a:t>Состояние 2 – каталитический центр закрыт; молекулы ADP и </a:t>
            </a:r>
            <a:r>
              <a:rPr lang="ru-RU" dirty="0" err="1" smtClean="0"/>
              <a:t>Pi</a:t>
            </a:r>
            <a:r>
              <a:rPr lang="ru-RU" dirty="0" smtClean="0"/>
              <a:t> прочно удерживаются каталитическим центром. В этом состоянии из связанных молекул ADP и </a:t>
            </a:r>
            <a:r>
              <a:rPr lang="ru-RU" dirty="0" err="1" smtClean="0"/>
              <a:t>Pi</a:t>
            </a:r>
            <a:r>
              <a:rPr lang="ru-RU" dirty="0" smtClean="0"/>
              <a:t> может образоваться молекула ATP, прочно удерживаемая каталитическим центром фермента. </a:t>
            </a:r>
          </a:p>
          <a:p>
            <a:r>
              <a:rPr lang="ru-RU" dirty="0" smtClean="0"/>
              <a:t>Состояние 3 – связь молекулы АТР с каталитическим центром ослаблена, образовавшаяся из ADP и </a:t>
            </a:r>
            <a:r>
              <a:rPr lang="ru-RU" dirty="0" err="1" smtClean="0"/>
              <a:t>Pi</a:t>
            </a:r>
            <a:r>
              <a:rPr lang="ru-RU" dirty="0" smtClean="0"/>
              <a:t> молекула АТР </a:t>
            </a:r>
            <a:r>
              <a:rPr lang="ru-RU" dirty="0" err="1" smtClean="0"/>
              <a:t>диссоциирует</a:t>
            </a:r>
            <a:r>
              <a:rPr lang="ru-RU" dirty="0" smtClean="0"/>
              <a:t> в раствор. Результатом последовательных конформационных перестроек (состояние 1 состояние 2 состояние 3) является образование АТР из ADP и P</a:t>
            </a:r>
            <a:endParaRPr lang="ru-RU" dirty="0"/>
          </a:p>
        </p:txBody>
      </p:sp>
      <p:sp>
        <p:nvSpPr>
          <p:cNvPr id="4" name="Номер слайда 3"/>
          <p:cNvSpPr>
            <a:spLocks noGrp="1"/>
          </p:cNvSpPr>
          <p:nvPr>
            <p:ph type="sldNum" sz="quarter" idx="10"/>
          </p:nvPr>
        </p:nvSpPr>
        <p:spPr/>
        <p:txBody>
          <a:bodyPr/>
          <a:lstStyle/>
          <a:p>
            <a:fld id="{DC3BE52B-4C84-4ECE-8B0A-AC50FEF6BEFA}" type="slidenum">
              <a:rPr lang="ru-RU" smtClean="0"/>
              <a:pPr/>
              <a:t>142</a:t>
            </a:fld>
            <a:endParaRPr lang="ru-RU"/>
          </a:p>
        </p:txBody>
      </p:sp>
    </p:spTree>
    <p:extLst>
      <p:ext uri="{BB962C8B-B14F-4D97-AF65-F5344CB8AC3E}">
        <p14:creationId xmlns:p14="http://schemas.microsoft.com/office/powerpoint/2010/main" xmlns="" val="1254444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Молекула </a:t>
            </a:r>
            <a:r>
              <a:rPr lang="ru-RU" b="1" i="1" dirty="0" err="1" smtClean="0"/>
              <a:t>фаллоидина</a:t>
            </a:r>
            <a:r>
              <a:rPr lang="ru-RU" b="1" i="1" dirty="0" smtClean="0"/>
              <a:t>, </a:t>
            </a:r>
            <a:r>
              <a:rPr lang="ru-RU" dirty="0" smtClean="0"/>
              <a:t>представляющего собой бициклический </a:t>
            </a:r>
            <a:r>
              <a:rPr lang="ru-RU" dirty="0" err="1" smtClean="0"/>
              <a:t>гептапептид</a:t>
            </a:r>
            <a:r>
              <a:rPr lang="ru-RU" dirty="0" smtClean="0"/>
              <a:t>, связывается с </a:t>
            </a:r>
            <a:r>
              <a:rPr lang="ru-RU" dirty="0" err="1" smtClean="0"/>
              <a:t>актиновыми</a:t>
            </a:r>
            <a:r>
              <a:rPr lang="ru-RU" dirty="0" smtClean="0"/>
              <a:t> </a:t>
            </a:r>
            <a:r>
              <a:rPr lang="ru-RU" dirty="0" err="1" smtClean="0"/>
              <a:t>филаментами</a:t>
            </a:r>
            <a:r>
              <a:rPr lang="ru-RU" dirty="0" smtClean="0"/>
              <a:t> гораздо сильнее, чем с </a:t>
            </a:r>
            <a:r>
              <a:rPr lang="ru-RU" dirty="0" err="1" smtClean="0"/>
              <a:t>мономерным</a:t>
            </a:r>
            <a:r>
              <a:rPr lang="ru-RU" dirty="0" smtClean="0"/>
              <a:t> актином, так как встраивается в интерфазы между двумя </a:t>
            </a:r>
            <a:r>
              <a:rPr lang="ru-RU" dirty="0" err="1" smtClean="0"/>
              <a:t>актиновыми</a:t>
            </a:r>
            <a:r>
              <a:rPr lang="ru-RU" dirty="0" smtClean="0"/>
              <a:t> субъединицами. Кроме этого, </a:t>
            </a:r>
            <a:r>
              <a:rPr lang="ru-RU" dirty="0" err="1" smtClean="0"/>
              <a:t>фаллоидин</a:t>
            </a:r>
            <a:r>
              <a:rPr lang="ru-RU" dirty="0" smtClean="0"/>
              <a:t> ингибирует </a:t>
            </a:r>
            <a:r>
              <a:rPr lang="ru-RU" dirty="0" err="1" smtClean="0"/>
              <a:t>АТФазную</a:t>
            </a:r>
            <a:r>
              <a:rPr lang="ru-RU" dirty="0" smtClean="0"/>
              <a:t> активность F-актина.</a:t>
            </a:r>
          </a:p>
          <a:p>
            <a:r>
              <a:rPr lang="ru-RU" b="1" i="1" dirty="0" err="1" smtClean="0"/>
              <a:t>Цитохалазины</a:t>
            </a:r>
            <a:r>
              <a:rPr lang="ru-RU" dirty="0" smtClean="0"/>
              <a:t> - группа родственных по химической структуре метаболитов плесневых грибов. Функционально </a:t>
            </a:r>
            <a:r>
              <a:rPr lang="ru-RU" dirty="0" err="1" smtClean="0"/>
              <a:t>цитохалазины</a:t>
            </a:r>
            <a:r>
              <a:rPr lang="ru-RU" dirty="0" smtClean="0"/>
              <a:t> напоминают </a:t>
            </a:r>
            <a:r>
              <a:rPr lang="ru-RU" dirty="0" err="1" smtClean="0"/>
              <a:t>кэпирующие</a:t>
            </a:r>
            <a:r>
              <a:rPr lang="ru-RU" dirty="0" smtClean="0"/>
              <a:t> белка. Они связываются с оперенным (быстро растущим) концом </a:t>
            </a:r>
            <a:r>
              <a:rPr lang="ru-RU" dirty="0" err="1" smtClean="0"/>
              <a:t>актинового</a:t>
            </a:r>
            <a:r>
              <a:rPr lang="ru-RU" dirty="0" smtClean="0"/>
              <a:t> </a:t>
            </a:r>
            <a:r>
              <a:rPr lang="ru-RU" dirty="0" err="1" smtClean="0"/>
              <a:t>филамента</a:t>
            </a:r>
            <a:r>
              <a:rPr lang="ru-RU" dirty="0" smtClean="0"/>
              <a:t> и блокируют как присоединение, так и отсоединение субъединиц на этом конце, хотя блокирование может быть неполным. На процесс элонгации </a:t>
            </a:r>
            <a:r>
              <a:rPr lang="ru-RU" dirty="0" err="1" smtClean="0"/>
              <a:t>актинового</a:t>
            </a:r>
            <a:r>
              <a:rPr lang="ru-RU" dirty="0" smtClean="0"/>
              <a:t> </a:t>
            </a:r>
            <a:r>
              <a:rPr lang="ru-RU" dirty="0" err="1" smtClean="0"/>
              <a:t>филамента</a:t>
            </a:r>
            <a:r>
              <a:rPr lang="ru-RU" dirty="0" smtClean="0"/>
              <a:t> с острого (медленно растущего) конца </a:t>
            </a:r>
            <a:r>
              <a:rPr lang="ru-RU" dirty="0" err="1" smtClean="0"/>
              <a:t>цитохалазины</a:t>
            </a:r>
            <a:r>
              <a:rPr lang="ru-RU" dirty="0" smtClean="0"/>
              <a:t> не влияю.</a:t>
            </a:r>
            <a:endParaRPr lang="ru-RU" dirty="0"/>
          </a:p>
        </p:txBody>
      </p:sp>
      <p:sp>
        <p:nvSpPr>
          <p:cNvPr id="4" name="Номер слайда 3"/>
          <p:cNvSpPr>
            <a:spLocks noGrp="1"/>
          </p:cNvSpPr>
          <p:nvPr>
            <p:ph type="sldNum" sz="quarter" idx="10"/>
          </p:nvPr>
        </p:nvSpPr>
        <p:spPr/>
        <p:txBody>
          <a:bodyPr/>
          <a:lstStyle/>
          <a:p>
            <a:fld id="{DC3BE52B-4C84-4ECE-8B0A-AC50FEF6BEFA}" type="slidenum">
              <a:rPr lang="ru-RU" smtClean="0"/>
              <a:pPr/>
              <a:t>166</a:t>
            </a:fld>
            <a:endParaRPr lang="ru-RU"/>
          </a:p>
        </p:txBody>
      </p:sp>
    </p:spTree>
    <p:extLst>
      <p:ext uri="{BB962C8B-B14F-4D97-AF65-F5344CB8AC3E}">
        <p14:creationId xmlns:p14="http://schemas.microsoft.com/office/powerpoint/2010/main" xmlns="" val="199762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EB2EBC6-47A1-49F6-902A-07A7F92256D2}" type="slidenum">
              <a:rPr lang="ru-RU" altLang="ru-RU" smtClean="0"/>
              <a:pPr eaLnBrk="1" hangingPunct="1"/>
              <a:t>218</a:t>
            </a:fld>
            <a:endParaRPr lang="ru-RU" altLang="ru-RU" smtClean="0"/>
          </a:p>
        </p:txBody>
      </p:sp>
      <p:sp>
        <p:nvSpPr>
          <p:cNvPr id="185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534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0E00230-1F68-486C-B1A3-EE7041BB66A8}" type="slidenum">
              <a:rPr lang="ru-RU" smtClean="0"/>
              <a:pPr eaLnBrk="1" hangingPunct="1"/>
              <a:t>224</a:t>
            </a:fld>
            <a:endParaRPr lang="ru-RU" smtClean="0"/>
          </a:p>
        </p:txBody>
      </p:sp>
      <p:sp>
        <p:nvSpPr>
          <p:cNvPr id="187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7396"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9BB451C-9F6F-40AB-9459-3D162A1D088A}" type="slidenum">
              <a:rPr lang="ru-RU" altLang="ru-RU" smtClean="0"/>
              <a:pPr eaLnBrk="1" hangingPunct="1"/>
              <a:t>234</a:t>
            </a:fld>
            <a:endParaRPr lang="ru-RU" altLang="ru-RU" smtClean="0"/>
          </a:p>
        </p:txBody>
      </p:sp>
      <p:sp>
        <p:nvSpPr>
          <p:cNvPr id="1884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842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C3BE52B-4C84-4ECE-8B0A-AC50FEF6BEFA}" type="slidenum">
              <a:rPr lang="ru-RU" smtClean="0"/>
              <a:pPr/>
              <a:t>9</a:t>
            </a:fld>
            <a:endParaRPr lang="ru-RU"/>
          </a:p>
        </p:txBody>
      </p:sp>
    </p:spTree>
    <p:extLst>
      <p:ext uri="{BB962C8B-B14F-4D97-AF65-F5344CB8AC3E}">
        <p14:creationId xmlns:p14="http://schemas.microsoft.com/office/powerpoint/2010/main" xmlns="" val="1467586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C3BE52B-4C84-4ECE-8B0A-AC50FEF6BEFA}" type="slidenum">
              <a:rPr lang="ru-RU" smtClean="0"/>
              <a:pPr/>
              <a:t>31</a:t>
            </a:fld>
            <a:endParaRPr lang="ru-RU"/>
          </a:p>
        </p:txBody>
      </p:sp>
    </p:spTree>
    <p:extLst>
      <p:ext uri="{BB962C8B-B14F-4D97-AF65-F5344CB8AC3E}">
        <p14:creationId xmlns:p14="http://schemas.microsoft.com/office/powerpoint/2010/main" xmlns="" val="273028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C3BE52B-4C84-4ECE-8B0A-AC50FEF6BEFA}" type="slidenum">
              <a:rPr lang="ru-RU" smtClean="0"/>
              <a:pPr/>
              <a:t>44</a:t>
            </a:fld>
            <a:endParaRPr lang="ru-RU"/>
          </a:p>
        </p:txBody>
      </p:sp>
    </p:spTree>
    <p:extLst>
      <p:ext uri="{BB962C8B-B14F-4D97-AF65-F5344CB8AC3E}">
        <p14:creationId xmlns:p14="http://schemas.microsoft.com/office/powerpoint/2010/main" xmlns="" val="2063953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smtClean="0"/>
              <a:t>Осмос</a:t>
            </a:r>
            <a:r>
              <a:rPr lang="ru-RU" dirty="0" smtClean="0"/>
              <a:t> (толчок, давление) — самопроизвольный перенос (</a:t>
            </a:r>
            <a:r>
              <a:rPr lang="ru-RU" dirty="0" smtClean="0">
                <a:solidFill>
                  <a:schemeClr val="tx1"/>
                </a:solidFill>
                <a:hlinkClick r:id="rId3" tooltip="Диффузия"/>
              </a:rPr>
              <a:t>диффузия</a:t>
            </a:r>
            <a:r>
              <a:rPr lang="ru-RU" dirty="0" smtClean="0"/>
              <a:t>) растворителя через </a:t>
            </a:r>
            <a:r>
              <a:rPr lang="ru-RU" dirty="0" smtClean="0">
                <a:hlinkClick r:id="rId4" tooltip="Полупроницаемая мембрана"/>
              </a:rPr>
              <a:t>полупроницаемую мембрану</a:t>
            </a:r>
            <a:r>
              <a:rPr lang="ru-RU" dirty="0" smtClean="0"/>
              <a:t>, не пропускающую растворённое вещество, и разделяющую два раствора одного и того же вещества с различными концентрациями, либо чистый растворитель и раствор. Осмос приближает систему к равновесию в результате выравнивания концентраций по обе стороны перегородки — растворитель диффундирует в направлении от разбавленного раствора или чистого растворителя к более концентрированному раствору. </a:t>
            </a:r>
          </a:p>
          <a:p>
            <a:endParaRPr lang="ru-RU" dirty="0" smtClean="0"/>
          </a:p>
          <a:p>
            <a:endParaRPr lang="ru-RU" dirty="0"/>
          </a:p>
        </p:txBody>
      </p:sp>
      <p:sp>
        <p:nvSpPr>
          <p:cNvPr id="4" name="Номер слайда 3"/>
          <p:cNvSpPr>
            <a:spLocks noGrp="1"/>
          </p:cNvSpPr>
          <p:nvPr>
            <p:ph type="sldNum" sz="quarter" idx="10"/>
          </p:nvPr>
        </p:nvSpPr>
        <p:spPr/>
        <p:txBody>
          <a:bodyPr/>
          <a:lstStyle/>
          <a:p>
            <a:fld id="{DC3BE52B-4C84-4ECE-8B0A-AC50FEF6BEFA}" type="slidenum">
              <a:rPr lang="ru-RU" smtClean="0"/>
              <a:pPr/>
              <a:t>45</a:t>
            </a:fld>
            <a:endParaRPr lang="ru-RU"/>
          </a:p>
        </p:txBody>
      </p:sp>
    </p:spTree>
    <p:extLst>
      <p:ext uri="{BB962C8B-B14F-4D97-AF65-F5344CB8AC3E}">
        <p14:creationId xmlns:p14="http://schemas.microsoft.com/office/powerpoint/2010/main" xmlns="" val="1530888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smtClean="0"/>
          </a:p>
        </p:txBody>
      </p:sp>
      <p:sp>
        <p:nvSpPr>
          <p:cNvPr id="4" name="Номер слайда 3"/>
          <p:cNvSpPr>
            <a:spLocks noGrp="1"/>
          </p:cNvSpPr>
          <p:nvPr>
            <p:ph type="sldNum" sz="quarter" idx="10"/>
          </p:nvPr>
        </p:nvSpPr>
        <p:spPr/>
        <p:txBody>
          <a:bodyPr/>
          <a:lstStyle/>
          <a:p>
            <a:fld id="{32C9260B-C420-4374-B0D5-331A0D94A14C}" type="slidenum">
              <a:rPr lang="ru-RU" smtClean="0"/>
              <a:pPr/>
              <a:t>79</a:t>
            </a:fld>
            <a:endParaRPr lang="ru-RU"/>
          </a:p>
        </p:txBody>
      </p:sp>
    </p:spTree>
    <p:extLst>
      <p:ext uri="{BB962C8B-B14F-4D97-AF65-F5344CB8AC3E}">
        <p14:creationId xmlns:p14="http://schemas.microsoft.com/office/powerpoint/2010/main" xmlns="" val="393790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C3BE52B-4C84-4ECE-8B0A-AC50FEF6BEFA}" type="slidenum">
              <a:rPr lang="ru-RU" smtClean="0"/>
              <a:pPr/>
              <a:t>80</a:t>
            </a:fld>
            <a:endParaRPr lang="ru-RU"/>
          </a:p>
        </p:txBody>
      </p:sp>
    </p:spTree>
    <p:extLst>
      <p:ext uri="{BB962C8B-B14F-4D97-AF65-F5344CB8AC3E}">
        <p14:creationId xmlns:p14="http://schemas.microsoft.com/office/powerpoint/2010/main" xmlns="" val="1094390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dirty="0" smtClean="0"/>
              <a:t>Такая адресность транспорта белков, синтезируемых сво­бодными рибосомами, достигается бла­годаря тому, что все они имеют в своем составе специфические «сигнальные» последовательности аминокислот, в со­ответствии с которыми они распреде­ляются в клетке.</a:t>
            </a:r>
          </a:p>
          <a:p>
            <a:endParaRPr lang="ru-RU" dirty="0"/>
          </a:p>
        </p:txBody>
      </p:sp>
      <p:sp>
        <p:nvSpPr>
          <p:cNvPr id="4" name="Номер слайда 3"/>
          <p:cNvSpPr>
            <a:spLocks noGrp="1"/>
          </p:cNvSpPr>
          <p:nvPr>
            <p:ph type="sldNum" sz="quarter" idx="10"/>
          </p:nvPr>
        </p:nvSpPr>
        <p:spPr/>
        <p:txBody>
          <a:bodyPr/>
          <a:lstStyle/>
          <a:p>
            <a:fld id="{50E5A3B2-2AF6-46C0-BAF1-9B5363E8775F}" type="slidenum">
              <a:rPr lang="ru-RU" smtClean="0"/>
              <a:pPr/>
              <a:t>84</a:t>
            </a:fld>
            <a:endParaRPr lang="ru-RU"/>
          </a:p>
        </p:txBody>
      </p:sp>
    </p:spTree>
    <p:extLst>
      <p:ext uri="{BB962C8B-B14F-4D97-AF65-F5344CB8AC3E}">
        <p14:creationId xmlns:p14="http://schemas.microsoft.com/office/powerpoint/2010/main" xmlns="" val="1882295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0E5A3B2-2AF6-46C0-BAF1-9B5363E8775F}" type="slidenum">
              <a:rPr lang="ru-RU" smtClean="0"/>
              <a:pPr/>
              <a:t>85</a:t>
            </a:fld>
            <a:endParaRPr lang="ru-RU"/>
          </a:p>
        </p:txBody>
      </p:sp>
    </p:spTree>
    <p:extLst>
      <p:ext uri="{BB962C8B-B14F-4D97-AF65-F5344CB8AC3E}">
        <p14:creationId xmlns:p14="http://schemas.microsoft.com/office/powerpoint/2010/main" xmlns="" val="1882295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0CF65591-FE1B-4688-A264-2803EC4AAE80}" type="datetimeFigureOut">
              <a:rPr lang="ru-RU" smtClean="0"/>
              <a:pPr/>
              <a:t>04.01.2025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666011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CF65591-FE1B-4688-A264-2803EC4AAE80}" type="datetimeFigureOut">
              <a:rPr lang="ru-RU" smtClean="0"/>
              <a:pPr/>
              <a:t>04.01.2025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2797080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CF65591-FE1B-4688-A264-2803EC4AAE80}" type="datetimeFigureOut">
              <a:rPr lang="ru-RU" smtClean="0"/>
              <a:pPr/>
              <a:t>04.01.2025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3181873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457200" y="274638"/>
            <a:ext cx="8229600" cy="1143000"/>
          </a:xfrm>
        </p:spPr>
        <p:txBody>
          <a:bodyPr/>
          <a:lstStyle/>
          <a:p>
            <a:r>
              <a:rPr lang="ru-RU" smtClean="0"/>
              <a:t>Образец заголовка</a:t>
            </a:r>
            <a:endParaRPr lang="ru-RU"/>
          </a:p>
        </p:txBody>
      </p:sp>
      <p:sp>
        <p:nvSpPr>
          <p:cNvPr id="3" name="Содержимое 2"/>
          <p:cNvSpPr>
            <a:spLocks noGrp="1"/>
          </p:cNvSpPr>
          <p:nvPr>
            <p:ph sz="quarter" idx="1"/>
          </p:nvPr>
        </p:nvSpPr>
        <p:spPr>
          <a:xfrm>
            <a:off x="457200" y="1600200"/>
            <a:ext cx="4038600" cy="21859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quarter" idx="2"/>
          </p:nvPr>
        </p:nvSpPr>
        <p:spPr>
          <a:xfrm>
            <a:off x="4648200" y="1600200"/>
            <a:ext cx="4038600" cy="21859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Содержимое 4"/>
          <p:cNvSpPr>
            <a:spLocks noGrp="1"/>
          </p:cNvSpPr>
          <p:nvPr>
            <p:ph sz="quarter" idx="3"/>
          </p:nvPr>
        </p:nvSpPr>
        <p:spPr>
          <a:xfrm>
            <a:off x="457200" y="3938588"/>
            <a:ext cx="4038600" cy="21875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Содержимое 5"/>
          <p:cNvSpPr>
            <a:spLocks noGrp="1"/>
          </p:cNvSpPr>
          <p:nvPr>
            <p:ph sz="quarter" idx="4"/>
          </p:nvPr>
        </p:nvSpPr>
        <p:spPr>
          <a:xfrm>
            <a:off x="4648200" y="3938588"/>
            <a:ext cx="4038600" cy="21875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C7AE68C3-4507-4EC6-B53D-C6484D213EF0}" type="slidenum">
              <a:rPr lang="ru-RU"/>
              <a:pPr>
                <a:defRPr/>
              </a:pPr>
              <a:t>‹#›</a:t>
            </a:fld>
            <a:endParaRPr lang="ru-RU"/>
          </a:p>
        </p:txBody>
      </p:sp>
    </p:spTree>
    <p:extLst>
      <p:ext uri="{BB962C8B-B14F-4D97-AF65-F5344CB8AC3E}">
        <p14:creationId xmlns:p14="http://schemas.microsoft.com/office/powerpoint/2010/main" xmlns="" val="286789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CF65591-FE1B-4688-A264-2803EC4AAE80}" type="datetimeFigureOut">
              <a:rPr lang="ru-RU" smtClean="0"/>
              <a:pPr/>
              <a:t>04.01.2025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413537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CF65591-FE1B-4688-A264-2803EC4AAE80}" type="datetimeFigureOut">
              <a:rPr lang="ru-RU" smtClean="0"/>
              <a:pPr/>
              <a:t>04.01.2025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642834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CF65591-FE1B-4688-A264-2803EC4AAE80}" type="datetimeFigureOut">
              <a:rPr lang="ru-RU" smtClean="0"/>
              <a:pPr/>
              <a:t>04.01.2025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2565184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0CF65591-FE1B-4688-A264-2803EC4AAE80}" type="datetimeFigureOut">
              <a:rPr lang="ru-RU" smtClean="0"/>
              <a:pPr/>
              <a:t>04.01.2025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38909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0CF65591-FE1B-4688-A264-2803EC4AAE80}" type="datetimeFigureOut">
              <a:rPr lang="ru-RU" smtClean="0"/>
              <a:pPr/>
              <a:t>04.01.2025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425784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CF65591-FE1B-4688-A264-2803EC4AAE80}" type="datetimeFigureOut">
              <a:rPr lang="ru-RU" smtClean="0"/>
              <a:pPr/>
              <a:t>04.01.2025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33001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CF65591-FE1B-4688-A264-2803EC4AAE80}" type="datetimeFigureOut">
              <a:rPr lang="ru-RU" smtClean="0"/>
              <a:pPr/>
              <a:t>04.01.2025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3340275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CF65591-FE1B-4688-A264-2803EC4AAE80}" type="datetimeFigureOut">
              <a:rPr lang="ru-RU" smtClean="0"/>
              <a:pPr/>
              <a:t>04.01.2025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320644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F65591-FE1B-4688-A264-2803EC4AAE80}" type="datetimeFigureOut">
              <a:rPr lang="ru-RU" smtClean="0"/>
              <a:pPr/>
              <a:t>04.01.2025</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BBA950-1F73-44B1-89D2-89C2BEBCC8BF}" type="slidenum">
              <a:rPr lang="ru-RU" smtClean="0"/>
              <a:pPr/>
              <a:t>‹#›</a:t>
            </a:fld>
            <a:endParaRPr lang="ru-RU"/>
          </a:p>
        </p:txBody>
      </p:sp>
    </p:spTree>
    <p:extLst>
      <p:ext uri="{BB962C8B-B14F-4D97-AF65-F5344CB8AC3E}">
        <p14:creationId xmlns:p14="http://schemas.microsoft.com/office/powerpoint/2010/main" xmlns="" val="1362896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13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7.xml"/><Relationship Id="rId4" Type="http://schemas.openxmlformats.org/officeDocument/2006/relationships/image" Target="../media/image159.jpeg"/></Relationships>
</file>

<file path=ppt/slides/_rels/slide134.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1.jpeg"/></Relationships>
</file>

<file path=ppt/slides/_rels/slide1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jpeg"/><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emf"/><Relationship Id="rId4" Type="http://schemas.openxmlformats.org/officeDocument/2006/relationships/image" Target="../media/image171.png"/></Relationships>
</file>

<file path=ppt/slides/_rels/slide141.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jpeg"/></Relationships>
</file>

<file path=ppt/slides/_rels/slide14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46.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jpeg"/><Relationship Id="rId1" Type="http://schemas.openxmlformats.org/officeDocument/2006/relationships/slideLayout" Target="../slideLayouts/slideLayout7.xml"/><Relationship Id="rId4" Type="http://schemas.openxmlformats.org/officeDocument/2006/relationships/image" Target="../media/image208.jpeg"/></Relationships>
</file>

<file path=ppt/slides/_rels/slide16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220.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jpeg"/><Relationship Id="rId1" Type="http://schemas.openxmlformats.org/officeDocument/2006/relationships/slideLayout" Target="../slideLayouts/slideLayout7.xml"/><Relationship Id="rId4" Type="http://schemas.openxmlformats.org/officeDocument/2006/relationships/image" Target="../media/image227.jpeg"/></Relationships>
</file>

<file path=ppt/slides/_rels/slide18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9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image" Target="../media/image233.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237.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png"/><Relationship Id="rId1" Type="http://schemas.openxmlformats.org/officeDocument/2006/relationships/slideLayout" Target="../slideLayouts/slideLayout6.xml"/><Relationship Id="rId5" Type="http://schemas.openxmlformats.org/officeDocument/2006/relationships/image" Target="../media/image241.jpeg"/><Relationship Id="rId4" Type="http://schemas.openxmlformats.org/officeDocument/2006/relationships/image" Target="../media/image240.jpeg"/></Relationships>
</file>

<file path=ppt/slides/_rels/slide197.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0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247.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8.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5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image" Target="../media/image266.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269.jpe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image" Target="../media/image270.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jpe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73.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274.jpe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4.jpeg"/></Relationships>
</file>

<file path=ppt/slides/_rels/slide23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78.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mailto:histol@mail.r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image" Target="../media/image7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6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7.jpeg"/></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gi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04.jpeg"/><Relationship Id="rId4" Type="http://schemas.openxmlformats.org/officeDocument/2006/relationships/image" Target="../media/image103.jpeg"/></Relationships>
</file>

<file path=ppt/slides/_rels/slide8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9355" y="1196752"/>
            <a:ext cx="7968593" cy="1200329"/>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ru-RU" sz="7200" b="1" cap="all" spc="0" dirty="0" smtClean="0">
                <a:ln w="0"/>
                <a:solidFill>
                  <a:srgbClr val="7030A0"/>
                </a:solidFill>
                <a:effectLst>
                  <a:reflection blurRad="12700" stA="50000" endPos="50000" dist="5000" dir="5400000" sy="-100000" rotWithShape="0"/>
                </a:effectLst>
              </a:rPr>
              <a:t>Биология клетки</a:t>
            </a:r>
            <a:endParaRPr lang="ru-RU" sz="7200" b="1" cap="all" spc="0" dirty="0">
              <a:ln w="0"/>
              <a:solidFill>
                <a:srgbClr val="7030A0"/>
              </a:solidFill>
              <a:effectLst>
                <a:reflection blurRad="12700" stA="50000" endPos="50000" dist="5000" dir="5400000" sy="-100000" rotWithShape="0"/>
              </a:effectLst>
            </a:endParaRPr>
          </a:p>
        </p:txBody>
      </p:sp>
      <p:pic>
        <p:nvPicPr>
          <p:cNvPr id="2" name="Рисунок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3699" y="3411807"/>
            <a:ext cx="4139952" cy="3063565"/>
          </a:xfrm>
          <a:prstGeom prst="rect">
            <a:avLst/>
          </a:prstGeom>
        </p:spPr>
      </p:pic>
      <p:pic>
        <p:nvPicPr>
          <p:cNvPr id="6" name="Рисунок 5"/>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4840052" y="3429000"/>
            <a:ext cx="3603279" cy="3150607"/>
          </a:xfrm>
          <a:prstGeom prst="rect">
            <a:avLst/>
          </a:prstGeom>
        </p:spPr>
      </p:pic>
    </p:spTree>
    <p:extLst>
      <p:ext uri="{BB962C8B-B14F-4D97-AF65-F5344CB8AC3E}">
        <p14:creationId xmlns:p14="http://schemas.microsoft.com/office/powerpoint/2010/main" xmlns="" val="8070486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8640"/>
            <a:ext cx="8784976" cy="5401479"/>
          </a:xfrm>
          <a:prstGeom prst="rect">
            <a:avLst/>
          </a:prstGeom>
          <a:noFill/>
        </p:spPr>
        <p:txBody>
          <a:bodyPr wrap="square" rtlCol="0">
            <a:spAutoFit/>
          </a:bodyPr>
          <a:lstStyle/>
          <a:p>
            <a:pPr algn="just">
              <a:spcBef>
                <a:spcPts val="600"/>
              </a:spcBef>
            </a:pPr>
            <a:r>
              <a:rPr lang="ru-RU" sz="2000" b="1" i="1" dirty="0" smtClean="0"/>
              <a:t>Трансмиссионный </a:t>
            </a:r>
            <a:r>
              <a:rPr lang="ru-RU" sz="2000" b="1" i="1" dirty="0"/>
              <a:t>электронный микроскоп (ТЭМ)</a:t>
            </a:r>
            <a:r>
              <a:rPr lang="ru-RU" sz="2000" dirty="0"/>
              <a:t> используется для изучения внутренней структуры </a:t>
            </a:r>
            <a:r>
              <a:rPr lang="ru-RU" sz="2000" dirty="0" smtClean="0"/>
              <a:t>клетки. </a:t>
            </a:r>
            <a:r>
              <a:rPr lang="ru-RU" sz="2000" dirty="0"/>
              <a:t>ТЭМ направляет пучок электронов через очень тонкий срез объекта, примерно так же, как световой микроскоп направляет пучок света через объект на предметном стекле. Для изучения образец окрашивают атомами тяжёлых металлов, которые прикрепляются к определенным клеточным структурам. </a:t>
            </a:r>
            <a:endParaRPr lang="ru-RU" sz="2000" dirty="0" smtClean="0"/>
          </a:p>
          <a:p>
            <a:pPr marL="4483100" algn="just">
              <a:spcBef>
                <a:spcPts val="600"/>
              </a:spcBef>
            </a:pPr>
            <a:r>
              <a:rPr lang="ru-RU" sz="2000" dirty="0" smtClean="0"/>
              <a:t>Таким </a:t>
            </a:r>
            <a:r>
              <a:rPr lang="ru-RU" sz="2000" dirty="0"/>
              <a:t>образом увеличивается электронная плотность одних частей объекта по отношению к другим. Электроны, проходящие через объект, сильнее рассеиваются в более плотных областях, а значит меньше электронов проходит сквозь образец на этом участке. Полученное изображение отражает картину распределения электронов, прошедших объект насквозь. </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5330" y="2258591"/>
            <a:ext cx="4413349" cy="4599409"/>
          </a:xfrm>
          <a:prstGeom prst="rect">
            <a:avLst/>
          </a:prstGeom>
        </p:spPr>
      </p:pic>
    </p:spTree>
    <p:extLst>
      <p:ext uri="{BB962C8B-B14F-4D97-AF65-F5344CB8AC3E}">
        <p14:creationId xmlns:p14="http://schemas.microsoft.com/office/powerpoint/2010/main" xmlns="" val="1925570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79388" y="188913"/>
            <a:ext cx="8964612" cy="522287"/>
          </a:xfrm>
        </p:spPr>
        <p:txBody>
          <a:bodyPr rtlCol="0">
            <a:normAutofit fontScale="90000"/>
          </a:bodyPr>
          <a:lstStyle/>
          <a:p>
            <a:pPr eaLnBrk="1" fontAlgn="auto" hangingPunct="1">
              <a:spcAft>
                <a:spcPts val="0"/>
              </a:spcAft>
              <a:defRPr/>
            </a:pPr>
            <a:r>
              <a:rPr lang="ru-RU" sz="2800" b="1" smtClean="0"/>
              <a:t>Пластинчатый комплекс</a:t>
            </a:r>
            <a:r>
              <a:rPr lang="ru-RU" sz="4000" b="1" smtClean="0"/>
              <a:t> </a:t>
            </a:r>
            <a:r>
              <a:rPr lang="ru-RU" sz="2800" b="1" smtClean="0"/>
              <a:t>или комплекс Гольджи</a:t>
            </a:r>
          </a:p>
        </p:txBody>
      </p:sp>
      <p:pic>
        <p:nvPicPr>
          <p:cNvPr id="69635" name="Picture 5" descr="ПК скан"/>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59113" y="1341438"/>
            <a:ext cx="5983287" cy="3816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6" name="Picture 6" descr="ПК эл"/>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7950" y="981075"/>
            <a:ext cx="2913063" cy="447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7" name="Text Box 7"/>
          <p:cNvSpPr txBox="1">
            <a:spLocks noChangeArrowheads="1"/>
          </p:cNvSpPr>
          <p:nvPr/>
        </p:nvSpPr>
        <p:spPr bwMode="auto">
          <a:xfrm>
            <a:off x="107950" y="5805264"/>
            <a:ext cx="882015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dirty="0">
                <a:latin typeface="+mn-lt"/>
              </a:rPr>
              <a:t>Фотография сканирующей  микроскопии (справа) фрагмента клетки с выявленными каналами комплекса </a:t>
            </a:r>
            <a:r>
              <a:rPr lang="ru-RU" dirty="0" err="1">
                <a:latin typeface="+mn-lt"/>
              </a:rPr>
              <a:t>Гольджи</a:t>
            </a:r>
            <a:r>
              <a:rPr lang="ru-RU" dirty="0">
                <a:latin typeface="+mn-lt"/>
              </a:rPr>
              <a:t> и митохондрией</a:t>
            </a:r>
          </a:p>
        </p:txBody>
      </p:sp>
    </p:spTree>
    <p:extLst>
      <p:ext uri="{BB962C8B-B14F-4D97-AF65-F5344CB8AC3E}">
        <p14:creationId xmlns:p14="http://schemas.microsoft.com/office/powerpoint/2010/main" xmlns="" val="12380403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Гольджи"/>
          <p:cNvPicPr>
            <a:picLocks noChangeAspect="1" noChangeArrowheads="1"/>
          </p:cNvPicPr>
          <p:nvPr/>
        </p:nvPicPr>
        <p:blipFill>
          <a:blip r:embed="rId2" cstate="print">
            <a:clrChange>
              <a:clrFrom>
                <a:srgbClr val="FFFFFF"/>
              </a:clrFrom>
              <a:clrTo>
                <a:srgbClr val="FFFFFF">
                  <a:alpha val="0"/>
                </a:srgbClr>
              </a:clrTo>
            </a:clrChange>
            <a:lum bright="-6000"/>
            <a:extLst>
              <a:ext uri="{28A0092B-C50C-407E-A947-70E740481C1C}">
                <a14:useLocalDpi xmlns:a14="http://schemas.microsoft.com/office/drawing/2010/main" xmlns="" val="0"/>
              </a:ext>
            </a:extLst>
          </a:blip>
          <a:srcRect/>
          <a:stretch>
            <a:fillRect/>
          </a:stretch>
        </p:blipFill>
        <p:spPr bwMode="auto">
          <a:xfrm>
            <a:off x="4999038" y="0"/>
            <a:ext cx="4144962" cy="429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659" name="Text Box 3"/>
          <p:cNvSpPr txBox="1">
            <a:spLocks noChangeArrowheads="1"/>
          </p:cNvSpPr>
          <p:nvPr/>
        </p:nvSpPr>
        <p:spPr bwMode="auto">
          <a:xfrm>
            <a:off x="179388" y="188913"/>
            <a:ext cx="4968875" cy="4554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Комплекс </a:t>
            </a:r>
            <a:r>
              <a:rPr lang="ru-RU" sz="2000" dirty="0" err="1">
                <a:latin typeface="+mn-lt"/>
              </a:rPr>
              <a:t>Гольджи</a:t>
            </a:r>
            <a:r>
              <a:rPr lang="ru-RU" sz="2000" dirty="0">
                <a:latin typeface="+mn-lt"/>
              </a:rPr>
              <a:t> представлен мембранными структурами, собранными вместе в небольшой зоне. Отдельная зона скопления этих мембран называется </a:t>
            </a:r>
            <a:r>
              <a:rPr lang="ru-RU" sz="2000" b="1" i="1" dirty="0" err="1">
                <a:latin typeface="+mn-lt"/>
              </a:rPr>
              <a:t>диктиосомой</a:t>
            </a:r>
            <a:r>
              <a:rPr lang="ru-RU" sz="2000" dirty="0">
                <a:latin typeface="+mn-lt"/>
              </a:rPr>
              <a:t>. </a:t>
            </a:r>
          </a:p>
          <a:p>
            <a:pPr algn="just" eaLnBrk="1" hangingPunct="1">
              <a:spcBef>
                <a:spcPts val="600"/>
              </a:spcBef>
            </a:pPr>
            <a:r>
              <a:rPr lang="ru-RU" sz="2000" dirty="0">
                <a:latin typeface="+mn-lt"/>
              </a:rPr>
              <a:t>В </a:t>
            </a:r>
            <a:r>
              <a:rPr lang="ru-RU" sz="2000" dirty="0" err="1">
                <a:latin typeface="+mn-lt"/>
              </a:rPr>
              <a:t>диктиосоме</a:t>
            </a:r>
            <a:r>
              <a:rPr lang="ru-RU" sz="2000" dirty="0">
                <a:latin typeface="+mn-lt"/>
              </a:rPr>
              <a:t> плотно друг к другу (на расстоянии 20-25 </a:t>
            </a:r>
            <a:r>
              <a:rPr lang="ru-RU" sz="2000" dirty="0" err="1">
                <a:latin typeface="+mn-lt"/>
              </a:rPr>
              <a:t>нм</a:t>
            </a:r>
            <a:r>
              <a:rPr lang="ru-RU" sz="2000" dirty="0">
                <a:latin typeface="+mn-lt"/>
              </a:rPr>
              <a:t>) расположены в виде стопки плоские мембранные мешки, или цистерны. </a:t>
            </a:r>
          </a:p>
          <a:p>
            <a:pPr algn="just" eaLnBrk="1" hangingPunct="1">
              <a:spcBef>
                <a:spcPts val="600"/>
              </a:spcBef>
            </a:pPr>
            <a:r>
              <a:rPr lang="ru-RU" sz="2000" dirty="0">
                <a:latin typeface="+mn-lt"/>
              </a:rPr>
              <a:t>Каждая отдельная цистерна имеет диаметр около 1 мкм;  на периферии цистерны имеют расширения, ампулы. Количество таких мешков в стопке обычно не превышает 5-10. </a:t>
            </a:r>
          </a:p>
        </p:txBody>
      </p:sp>
      <p:sp>
        <p:nvSpPr>
          <p:cNvPr id="70660" name="Text Box 3"/>
          <p:cNvSpPr txBox="1">
            <a:spLocks noChangeArrowheads="1"/>
          </p:cNvSpPr>
          <p:nvPr/>
        </p:nvSpPr>
        <p:spPr bwMode="auto">
          <a:xfrm>
            <a:off x="179388" y="4797425"/>
            <a:ext cx="8713787" cy="170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Кроме плотно расположенных плоских цистерн в зоне комплекса </a:t>
            </a:r>
            <a:r>
              <a:rPr lang="ru-RU" sz="2000" dirty="0" err="1">
                <a:latin typeface="+mn-lt"/>
              </a:rPr>
              <a:t>Гольджи</a:t>
            </a:r>
            <a:r>
              <a:rPr lang="ru-RU" sz="2000" dirty="0">
                <a:latin typeface="+mn-lt"/>
              </a:rPr>
              <a:t> наблюдается множество вакуолей. </a:t>
            </a:r>
          </a:p>
          <a:p>
            <a:pPr algn="just" eaLnBrk="1" hangingPunct="1">
              <a:spcBef>
                <a:spcPts val="600"/>
              </a:spcBef>
            </a:pPr>
            <a:r>
              <a:rPr lang="ru-RU" sz="2000" dirty="0">
                <a:latin typeface="+mn-lt"/>
              </a:rPr>
              <a:t>Мелкие вакуоли встречаются главным образом в периферических участках; иногда </a:t>
            </a:r>
            <a:r>
              <a:rPr lang="ru-RU" sz="2000" dirty="0" smtClean="0">
                <a:latin typeface="+mn-lt"/>
              </a:rPr>
              <a:t>видно, как </a:t>
            </a:r>
            <a:r>
              <a:rPr lang="ru-RU" sz="2000" dirty="0">
                <a:latin typeface="+mn-lt"/>
              </a:rPr>
              <a:t>они </a:t>
            </a:r>
            <a:r>
              <a:rPr lang="ru-RU" sz="2000" dirty="0" err="1">
                <a:latin typeface="+mn-lt"/>
              </a:rPr>
              <a:t>отшнуровываются</a:t>
            </a:r>
            <a:r>
              <a:rPr lang="ru-RU" sz="2000" dirty="0">
                <a:latin typeface="+mn-lt"/>
              </a:rPr>
              <a:t> от </a:t>
            </a:r>
            <a:r>
              <a:rPr lang="ru-RU" sz="2000" dirty="0" err="1">
                <a:latin typeface="+mn-lt"/>
              </a:rPr>
              <a:t>ампулярных</a:t>
            </a:r>
            <a:r>
              <a:rPr lang="ru-RU" sz="2000" dirty="0">
                <a:latin typeface="+mn-lt"/>
              </a:rPr>
              <a:t> расширений на краях плоских цистерн. </a:t>
            </a:r>
          </a:p>
        </p:txBody>
      </p:sp>
    </p:spTree>
    <p:extLst>
      <p:ext uri="{BB962C8B-B14F-4D97-AF65-F5344CB8AC3E}">
        <p14:creationId xmlns:p14="http://schemas.microsoft.com/office/powerpoint/2010/main" xmlns="" val="79723432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Гольджи"/>
          <p:cNvPicPr>
            <a:picLocks noChangeAspect="1" noChangeArrowheads="1"/>
          </p:cNvPicPr>
          <p:nvPr/>
        </p:nvPicPr>
        <p:blipFill>
          <a:blip r:embed="rId2" cstate="print">
            <a:clrChange>
              <a:clrFrom>
                <a:srgbClr val="FFFFFF"/>
              </a:clrFrom>
              <a:clrTo>
                <a:srgbClr val="FFFFFF">
                  <a:alpha val="0"/>
                </a:srgbClr>
              </a:clrTo>
            </a:clrChange>
            <a:lum bright="-6000"/>
            <a:extLst>
              <a:ext uri="{28A0092B-C50C-407E-A947-70E740481C1C}">
                <a14:useLocalDpi xmlns:a14="http://schemas.microsoft.com/office/drawing/2010/main" xmlns="" val="0"/>
              </a:ext>
            </a:extLst>
          </a:blip>
          <a:srcRect/>
          <a:stretch>
            <a:fillRect/>
          </a:stretch>
        </p:blipFill>
        <p:spPr bwMode="auto">
          <a:xfrm>
            <a:off x="5251450" y="333375"/>
            <a:ext cx="3892550" cy="4030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 Box 4"/>
          <p:cNvSpPr txBox="1">
            <a:spLocks noChangeArrowheads="1"/>
          </p:cNvSpPr>
          <p:nvPr/>
        </p:nvSpPr>
        <p:spPr bwMode="auto">
          <a:xfrm>
            <a:off x="179388" y="260350"/>
            <a:ext cx="5112692" cy="4739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5000"/>
              </a:spcBef>
            </a:pPr>
            <a:r>
              <a:rPr lang="ru-RU" sz="2000" dirty="0">
                <a:latin typeface="+mn-lt"/>
              </a:rPr>
              <a:t>Принято различать в зоне </a:t>
            </a:r>
            <a:r>
              <a:rPr lang="ru-RU" sz="2000" dirty="0" err="1">
                <a:latin typeface="+mn-lt"/>
              </a:rPr>
              <a:t>диктиосомы</a:t>
            </a:r>
            <a:r>
              <a:rPr lang="ru-RU" sz="2000" dirty="0">
                <a:latin typeface="+mn-lt"/>
              </a:rPr>
              <a:t> </a:t>
            </a:r>
            <a:r>
              <a:rPr lang="ru-RU" sz="2000" b="1" i="1" dirty="0">
                <a:latin typeface="+mn-lt"/>
              </a:rPr>
              <a:t>проксимальный</a:t>
            </a:r>
            <a:r>
              <a:rPr lang="ru-RU" sz="2000" dirty="0">
                <a:latin typeface="+mn-lt"/>
              </a:rPr>
              <a:t> или формирующийся, </a:t>
            </a:r>
            <a:r>
              <a:rPr lang="ru-RU" sz="2000" b="1" i="1" dirty="0" err="1" smtClean="0">
                <a:latin typeface="+mn-lt"/>
              </a:rPr>
              <a:t>цис</a:t>
            </a:r>
            <a:r>
              <a:rPr lang="ru-RU" sz="2000" b="1" i="1" dirty="0" smtClean="0">
                <a:latin typeface="+mn-lt"/>
              </a:rPr>
              <a:t>-участок</a:t>
            </a:r>
            <a:r>
              <a:rPr lang="ru-RU" sz="2000" dirty="0" smtClean="0">
                <a:latin typeface="+mn-lt"/>
              </a:rPr>
              <a:t> и </a:t>
            </a:r>
            <a:r>
              <a:rPr lang="ru-RU" sz="2000" b="1" i="1" dirty="0">
                <a:latin typeface="+mn-lt"/>
              </a:rPr>
              <a:t>дистальный</a:t>
            </a:r>
            <a:r>
              <a:rPr lang="ru-RU" sz="2000" dirty="0">
                <a:latin typeface="+mn-lt"/>
              </a:rPr>
              <a:t> или зрелый, </a:t>
            </a:r>
            <a:r>
              <a:rPr lang="ru-RU" sz="2000" b="1" i="1" dirty="0">
                <a:latin typeface="+mn-lt"/>
              </a:rPr>
              <a:t>транс-участок.</a:t>
            </a:r>
            <a:r>
              <a:rPr lang="ru-RU" sz="2000" dirty="0">
                <a:latin typeface="+mn-lt"/>
              </a:rPr>
              <a:t> Между ними располагается </a:t>
            </a:r>
            <a:r>
              <a:rPr lang="ru-RU" sz="2000" dirty="0" smtClean="0">
                <a:latin typeface="+mn-lt"/>
              </a:rPr>
              <a:t>средний, </a:t>
            </a:r>
            <a:r>
              <a:rPr lang="ru-RU" sz="2000" b="1" i="1" dirty="0">
                <a:latin typeface="+mn-lt"/>
              </a:rPr>
              <a:t>медиальный </a:t>
            </a:r>
            <a:r>
              <a:rPr lang="ru-RU" sz="2000" dirty="0">
                <a:latin typeface="+mn-lt"/>
              </a:rPr>
              <a:t>или </a:t>
            </a:r>
            <a:r>
              <a:rPr lang="ru-RU" sz="2000" b="1" i="1" dirty="0">
                <a:latin typeface="+mn-lt"/>
              </a:rPr>
              <a:t>промежуточный</a:t>
            </a:r>
            <a:r>
              <a:rPr lang="ru-RU" sz="2000" dirty="0">
                <a:latin typeface="+mn-lt"/>
              </a:rPr>
              <a:t> участок комплекса </a:t>
            </a:r>
            <a:r>
              <a:rPr lang="ru-RU" sz="2000" dirty="0" err="1">
                <a:latin typeface="+mn-lt"/>
              </a:rPr>
              <a:t>Гольджи</a:t>
            </a:r>
            <a:r>
              <a:rPr lang="ru-RU" sz="2000" dirty="0">
                <a:latin typeface="+mn-lt"/>
              </a:rPr>
              <a:t>.</a:t>
            </a:r>
          </a:p>
          <a:p>
            <a:pPr algn="just" eaLnBrk="1" hangingPunct="1">
              <a:spcBef>
                <a:spcPct val="55000"/>
              </a:spcBef>
            </a:pPr>
            <a:r>
              <a:rPr lang="ru-RU" sz="2000" dirty="0">
                <a:latin typeface="+mn-lt"/>
              </a:rPr>
              <a:t>В секретирующих клетках обычно комплекс </a:t>
            </a:r>
            <a:r>
              <a:rPr lang="ru-RU" sz="2000" dirty="0" err="1">
                <a:latin typeface="+mn-lt"/>
              </a:rPr>
              <a:t>Гольджи</a:t>
            </a:r>
            <a:r>
              <a:rPr lang="ru-RU" sz="2000" dirty="0">
                <a:latin typeface="+mn-lt"/>
              </a:rPr>
              <a:t> поляризован: его проксимальная часть обращена к цитоплазме и ядру, а дистальная - к поверхности клетки. </a:t>
            </a:r>
          </a:p>
          <a:p>
            <a:pPr algn="just" eaLnBrk="1" hangingPunct="1">
              <a:spcBef>
                <a:spcPct val="55000"/>
              </a:spcBef>
            </a:pPr>
            <a:r>
              <a:rPr lang="ru-RU" sz="2000" dirty="0">
                <a:latin typeface="+mn-lt"/>
              </a:rPr>
              <a:t>Комплекс </a:t>
            </a:r>
            <a:r>
              <a:rPr lang="ru-RU" sz="2000" dirty="0" err="1">
                <a:latin typeface="+mn-lt"/>
              </a:rPr>
              <a:t>Гольджи</a:t>
            </a:r>
            <a:r>
              <a:rPr lang="ru-RU" sz="2000" dirty="0">
                <a:latin typeface="+mn-lt"/>
              </a:rPr>
              <a:t> является промежуточным звеном между собственно синтезом секретируемого белка и выведением его из клетки. </a:t>
            </a:r>
          </a:p>
        </p:txBody>
      </p:sp>
    </p:spTree>
    <p:extLst>
      <p:ext uri="{BB962C8B-B14F-4D97-AF65-F5344CB8AC3E}">
        <p14:creationId xmlns:p14="http://schemas.microsoft.com/office/powerpoint/2010/main" xmlns="" val="16819730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КГ"/>
          <p:cNvPicPr>
            <a:picLocks noChangeAspect="1" noChangeArrowheads="1"/>
          </p:cNvPicPr>
          <p:nvPr/>
        </p:nvPicPr>
        <p:blipFill>
          <a:blip r:embed="rId2">
            <a:clrChange>
              <a:clrFrom>
                <a:srgbClr val="E7E7EF"/>
              </a:clrFrom>
              <a:clrTo>
                <a:srgbClr val="E7E7EF">
                  <a:alpha val="0"/>
                </a:srgbClr>
              </a:clrTo>
            </a:clrChange>
            <a:lum contrast="12000"/>
            <a:extLst>
              <a:ext uri="{28A0092B-C50C-407E-A947-70E740481C1C}">
                <a14:useLocalDpi xmlns:a14="http://schemas.microsoft.com/office/drawing/2010/main" xmlns="" val="0"/>
              </a:ext>
            </a:extLst>
          </a:blip>
          <a:srcRect/>
          <a:stretch>
            <a:fillRect/>
          </a:stretch>
        </p:blipFill>
        <p:spPr bwMode="auto">
          <a:xfrm>
            <a:off x="5584568" y="1089025"/>
            <a:ext cx="3540125" cy="4557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07" name="Text Box 4"/>
          <p:cNvSpPr txBox="1">
            <a:spLocks noChangeArrowheads="1"/>
          </p:cNvSpPr>
          <p:nvPr/>
        </p:nvSpPr>
        <p:spPr bwMode="auto">
          <a:xfrm>
            <a:off x="107504" y="476250"/>
            <a:ext cx="5401121" cy="517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sz="2000" dirty="0">
                <a:latin typeface="+mn-lt"/>
              </a:rPr>
              <a:t>Синтезированный на рибосомах экспортируемый белок отделяется и накапливается внутри цистерн ЭПС, по которым он транспортируется к зоне мембран комплекса </a:t>
            </a:r>
            <a:r>
              <a:rPr lang="ru-RU" sz="2000" dirty="0" err="1">
                <a:latin typeface="+mn-lt"/>
              </a:rPr>
              <a:t>Гольджи</a:t>
            </a:r>
            <a:r>
              <a:rPr lang="ru-RU" sz="2000" dirty="0">
                <a:latin typeface="+mn-lt"/>
              </a:rPr>
              <a:t>. </a:t>
            </a:r>
          </a:p>
          <a:p>
            <a:pPr algn="just" eaLnBrk="1" hangingPunct="1">
              <a:spcBef>
                <a:spcPct val="50000"/>
              </a:spcBef>
            </a:pPr>
            <a:r>
              <a:rPr lang="ru-RU" sz="2000" dirty="0">
                <a:latin typeface="+mn-lt"/>
              </a:rPr>
              <a:t>Здесь от гладких участков ЭПС отщепляются мелкие вакуоли, содержащие синтезированный белок, которые поступают в зону вакуолей в проксимальной части </a:t>
            </a:r>
            <a:r>
              <a:rPr lang="ru-RU" sz="2000" dirty="0" err="1">
                <a:latin typeface="+mn-lt"/>
              </a:rPr>
              <a:t>диктиосомы</a:t>
            </a:r>
            <a:r>
              <a:rPr lang="ru-RU" sz="2000" dirty="0">
                <a:latin typeface="+mn-lt"/>
              </a:rPr>
              <a:t>. </a:t>
            </a:r>
          </a:p>
          <a:p>
            <a:pPr algn="just" eaLnBrk="1" hangingPunct="1">
              <a:spcBef>
                <a:spcPct val="50000"/>
              </a:spcBef>
            </a:pPr>
            <a:r>
              <a:rPr lang="ru-RU" sz="2000" dirty="0">
                <a:latin typeface="+mn-lt"/>
              </a:rPr>
              <a:t>В этом месте вакуоли могут сливаться друг с другом и с плоскими </a:t>
            </a:r>
            <a:r>
              <a:rPr lang="ru-RU" sz="2000" dirty="0" err="1">
                <a:latin typeface="+mn-lt"/>
              </a:rPr>
              <a:t>цис</a:t>
            </a:r>
            <a:r>
              <a:rPr lang="ru-RU" sz="2000" dirty="0">
                <a:latin typeface="+mn-lt"/>
              </a:rPr>
              <a:t>-цистернами </a:t>
            </a:r>
            <a:r>
              <a:rPr lang="ru-RU" sz="2000" dirty="0" err="1">
                <a:latin typeface="+mn-lt"/>
              </a:rPr>
              <a:t>диктиосомы</a:t>
            </a:r>
            <a:r>
              <a:rPr lang="ru-RU" sz="2000" dirty="0">
                <a:latin typeface="+mn-lt"/>
              </a:rPr>
              <a:t>. </a:t>
            </a:r>
          </a:p>
          <a:p>
            <a:pPr algn="just" eaLnBrk="1" hangingPunct="1">
              <a:spcBef>
                <a:spcPct val="50000"/>
              </a:spcBef>
            </a:pPr>
            <a:r>
              <a:rPr lang="ru-RU" sz="2000" dirty="0">
                <a:latin typeface="+mn-lt"/>
              </a:rPr>
              <a:t>Происходит перенесение белкового продукта уже внутри полостей цистерн КГ.</a:t>
            </a:r>
          </a:p>
        </p:txBody>
      </p:sp>
    </p:spTree>
    <p:extLst>
      <p:ext uri="{BB962C8B-B14F-4D97-AF65-F5344CB8AC3E}">
        <p14:creationId xmlns:p14="http://schemas.microsoft.com/office/powerpoint/2010/main" xmlns="" val="8751540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ext Box 4"/>
          <p:cNvSpPr txBox="1">
            <a:spLocks noChangeArrowheads="1"/>
          </p:cNvSpPr>
          <p:nvPr/>
        </p:nvSpPr>
        <p:spPr bwMode="auto">
          <a:xfrm>
            <a:off x="296870" y="708641"/>
            <a:ext cx="8667618" cy="1554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ts val="600"/>
              </a:spcBef>
              <a:buFontTx/>
              <a:buAutoNum type="arabicPeriod"/>
            </a:pPr>
            <a:r>
              <a:rPr lang="ru-RU" sz="2000" dirty="0" err="1">
                <a:latin typeface="+mn-lt"/>
              </a:rPr>
              <a:t>Гликозелирование</a:t>
            </a:r>
            <a:r>
              <a:rPr lang="ru-RU" sz="2000" dirty="0">
                <a:latin typeface="+mn-lt"/>
              </a:rPr>
              <a:t> (присоединение углеводов) белков и липидов.</a:t>
            </a:r>
          </a:p>
          <a:p>
            <a:pPr eaLnBrk="1" hangingPunct="1">
              <a:spcBef>
                <a:spcPts val="600"/>
              </a:spcBef>
              <a:buFontTx/>
              <a:buAutoNum type="arabicPeriod"/>
            </a:pPr>
            <a:r>
              <a:rPr lang="ru-RU" sz="2000" dirty="0" err="1">
                <a:latin typeface="+mn-lt"/>
              </a:rPr>
              <a:t>Гликозелирование</a:t>
            </a:r>
            <a:r>
              <a:rPr lang="ru-RU" sz="2000" dirty="0">
                <a:latin typeface="+mn-lt"/>
              </a:rPr>
              <a:t> и сборка </a:t>
            </a:r>
            <a:r>
              <a:rPr lang="ru-RU" sz="2000" dirty="0" err="1">
                <a:latin typeface="+mn-lt"/>
              </a:rPr>
              <a:t>протеогликанов</a:t>
            </a:r>
            <a:r>
              <a:rPr lang="ru-RU" sz="2000" dirty="0">
                <a:latin typeface="+mn-lt"/>
              </a:rPr>
              <a:t>.</a:t>
            </a:r>
          </a:p>
          <a:p>
            <a:pPr eaLnBrk="1" hangingPunct="1">
              <a:spcBef>
                <a:spcPts val="600"/>
              </a:spcBef>
              <a:buFontTx/>
              <a:buAutoNum type="arabicPeriod"/>
            </a:pPr>
            <a:r>
              <a:rPr lang="ru-RU" sz="2000" dirty="0">
                <a:latin typeface="+mn-lt"/>
              </a:rPr>
              <a:t>Добавление манозо-6-фосфата к ферментам лизосом.</a:t>
            </a:r>
          </a:p>
          <a:p>
            <a:pPr eaLnBrk="1" hangingPunct="1">
              <a:spcBef>
                <a:spcPts val="600"/>
              </a:spcBef>
              <a:buFontTx/>
              <a:buAutoNum type="arabicPeriod"/>
            </a:pPr>
            <a:r>
              <a:rPr lang="ru-RU" sz="2000" dirty="0">
                <a:latin typeface="+mn-lt"/>
              </a:rPr>
              <a:t>Сортировка для транспорта.</a:t>
            </a:r>
          </a:p>
        </p:txBody>
      </p:sp>
      <p:sp>
        <p:nvSpPr>
          <p:cNvPr id="494597" name="Text Box 5"/>
          <p:cNvSpPr txBox="1">
            <a:spLocks noChangeArrowheads="1"/>
          </p:cNvSpPr>
          <p:nvPr/>
        </p:nvSpPr>
        <p:spPr bwMode="auto">
          <a:xfrm>
            <a:off x="584866" y="116632"/>
            <a:ext cx="8281987" cy="461665"/>
          </a:xfrm>
          <a:prstGeom prst="rect">
            <a:avLst/>
          </a:prstGeom>
          <a:noFill/>
          <a:ln w="9525" algn="ctr">
            <a:noFill/>
            <a:miter lim="800000"/>
            <a:headEnd/>
            <a:tailEnd/>
          </a:ln>
          <a:effectLst/>
        </p:spPr>
        <p:txBody>
          <a:bodyPr wrap="square">
            <a:spAutoFit/>
          </a:bodyPr>
          <a:lstStyle/>
          <a:p>
            <a:pPr algn="ctr" fontAlgn="auto">
              <a:spcBef>
                <a:spcPct val="50000"/>
              </a:spcBef>
              <a:spcAft>
                <a:spcPts val="0"/>
              </a:spcAft>
              <a:defRPr/>
            </a:pPr>
            <a:r>
              <a:rPr lang="ru-RU" sz="2400" b="1" dirty="0">
                <a:effectLst>
                  <a:outerShdw blurRad="38100" dist="38100" dir="2700000" algn="tl">
                    <a:srgbClr val="FFFFFF"/>
                  </a:outerShdw>
                </a:effectLst>
                <a:cs typeface="Arial" pitchFamily="34" charset="0"/>
              </a:rPr>
              <a:t>Биохимические процессы в комплексе </a:t>
            </a:r>
            <a:r>
              <a:rPr lang="ru-RU" sz="2400" b="1" dirty="0" err="1">
                <a:effectLst>
                  <a:outerShdw blurRad="38100" dist="38100" dir="2700000" algn="tl">
                    <a:srgbClr val="FFFFFF"/>
                  </a:outerShdw>
                </a:effectLst>
                <a:cs typeface="Arial" pitchFamily="34" charset="0"/>
              </a:rPr>
              <a:t>Гольджи</a:t>
            </a:r>
            <a:r>
              <a:rPr lang="ru-RU" sz="2400" b="1" dirty="0">
                <a:effectLst>
                  <a:outerShdw blurRad="38100" dist="38100" dir="2700000" algn="tl">
                    <a:srgbClr val="FFFFFF"/>
                  </a:outerShdw>
                </a:effectLst>
                <a:cs typeface="Arial" pitchFamily="34" charset="0"/>
              </a:rPr>
              <a:t>.</a:t>
            </a:r>
          </a:p>
        </p:txBody>
      </p:sp>
      <p:pic>
        <p:nvPicPr>
          <p:cNvPr id="6" name="Рисунок 5"/>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619672" y="2348880"/>
            <a:ext cx="4725859" cy="4260052"/>
          </a:xfrm>
          <a:prstGeom prst="rect">
            <a:avLst/>
          </a:prstGeom>
        </p:spPr>
      </p:pic>
    </p:spTree>
    <p:extLst>
      <p:ext uri="{BB962C8B-B14F-4D97-AF65-F5344CB8AC3E}">
        <p14:creationId xmlns:p14="http://schemas.microsoft.com/office/powerpoint/2010/main" xmlns="" val="23555630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16632"/>
            <a:ext cx="8229600" cy="562074"/>
          </a:xfrm>
        </p:spPr>
        <p:txBody>
          <a:bodyPr>
            <a:normAutofit fontScale="90000"/>
          </a:bodyPr>
          <a:lstStyle/>
          <a:p>
            <a:r>
              <a:rPr lang="ru-RU" sz="3600" b="1" dirty="0"/>
              <a:t>Функции комплекса </a:t>
            </a:r>
            <a:r>
              <a:rPr lang="ru-RU" sz="3600" b="1" dirty="0" err="1"/>
              <a:t>Гольджи</a:t>
            </a:r>
            <a:endParaRPr lang="ru-RU" b="1" dirty="0"/>
          </a:p>
        </p:txBody>
      </p:sp>
      <p:sp>
        <p:nvSpPr>
          <p:cNvPr id="5" name="Rectangle 1"/>
          <p:cNvSpPr>
            <a:spLocks noChangeArrowheads="1"/>
          </p:cNvSpPr>
          <p:nvPr/>
        </p:nvSpPr>
        <p:spPr bwMode="auto">
          <a:xfrm>
            <a:off x="647700" y="233203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smtClean="0">
                <a:ln>
                  <a:noFill/>
                </a:ln>
                <a:solidFill>
                  <a:schemeClr val="tx1"/>
                </a:solidFill>
                <a:effectLst/>
                <a:latin typeface="Arial" pitchFamily="34" charset="0"/>
                <a:cs typeface="Arial" pitchFamily="34" charset="0"/>
              </a:rPr>
              <a:t/>
            </a:r>
            <a:br>
              <a:rPr kumimoji="0" lang="ru-RU" sz="1800" b="0" i="0" u="none" strike="noStrike" cap="none" normalizeH="0" baseline="0" smtClean="0">
                <a:ln>
                  <a:noFill/>
                </a:ln>
                <a:solidFill>
                  <a:schemeClr val="tx1"/>
                </a:solidFill>
                <a:effectLst/>
                <a:latin typeface="Arial" pitchFamily="34" charset="0"/>
                <a:cs typeface="Arial" pitchFamily="34" charset="0"/>
              </a:rPr>
            </a:b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extBox 5"/>
          <p:cNvSpPr txBox="1"/>
          <p:nvPr/>
        </p:nvSpPr>
        <p:spPr>
          <a:xfrm>
            <a:off x="251520" y="836712"/>
            <a:ext cx="5688632" cy="4201150"/>
          </a:xfrm>
          <a:prstGeom prst="rect">
            <a:avLst/>
          </a:prstGeom>
          <a:noFill/>
        </p:spPr>
        <p:txBody>
          <a:bodyPr wrap="square" rtlCol="0">
            <a:spAutoFit/>
          </a:bodyPr>
          <a:lstStyle/>
          <a:p>
            <a:pPr marL="271463" indent="-271463">
              <a:spcBef>
                <a:spcPts val="600"/>
              </a:spcBef>
            </a:pPr>
            <a:r>
              <a:rPr lang="ru-RU" sz="2200" dirty="0" smtClean="0"/>
              <a:t>1. Сортировка белков </a:t>
            </a:r>
            <a:r>
              <a:rPr lang="ru-RU" sz="2200" dirty="0"/>
              <a:t>и других </a:t>
            </a:r>
            <a:r>
              <a:rPr lang="ru-RU" sz="2200" dirty="0" smtClean="0"/>
              <a:t>молекул.</a:t>
            </a:r>
            <a:endParaRPr lang="ru-RU" sz="2200" dirty="0"/>
          </a:p>
          <a:p>
            <a:pPr marL="271463" indent="-271463">
              <a:spcBef>
                <a:spcPts val="600"/>
              </a:spcBef>
            </a:pPr>
            <a:r>
              <a:rPr lang="ru-RU" sz="2200" dirty="0" smtClean="0"/>
              <a:t>2. Процессинг  - модификация</a:t>
            </a:r>
            <a:r>
              <a:rPr lang="ru-RU" sz="2200" dirty="0"/>
              <a:t>, </a:t>
            </a:r>
            <a:r>
              <a:rPr lang="ru-RU" sz="2200" dirty="0" smtClean="0"/>
              <a:t>или </a:t>
            </a:r>
            <a:r>
              <a:rPr lang="ru-RU" sz="2200" dirty="0" err="1" smtClean="0"/>
              <a:t>посттрансляционные</a:t>
            </a:r>
            <a:r>
              <a:rPr lang="ru-RU" sz="2200" dirty="0" smtClean="0"/>
              <a:t> процессы молекул.</a:t>
            </a:r>
          </a:p>
          <a:p>
            <a:pPr marL="271463" indent="-271463">
              <a:spcBef>
                <a:spcPts val="600"/>
              </a:spcBef>
            </a:pPr>
            <a:r>
              <a:rPr lang="ru-RU" sz="2200" dirty="0" smtClean="0"/>
              <a:t>3. Синтез </a:t>
            </a:r>
            <a:r>
              <a:rPr lang="ru-RU" sz="2200" dirty="0"/>
              <a:t>полисахаридов и гликопротеинов (</a:t>
            </a:r>
            <a:r>
              <a:rPr lang="ru-RU" sz="2200" dirty="0" err="1"/>
              <a:t>гликокаликса</a:t>
            </a:r>
            <a:r>
              <a:rPr lang="ru-RU" sz="2200" dirty="0"/>
              <a:t>, слизи</a:t>
            </a:r>
            <a:r>
              <a:rPr lang="ru-RU" sz="2200" dirty="0" smtClean="0"/>
              <a:t>).</a:t>
            </a:r>
          </a:p>
          <a:p>
            <a:pPr marL="271463" indent="-271463">
              <a:spcBef>
                <a:spcPts val="600"/>
              </a:spcBef>
            </a:pPr>
            <a:r>
              <a:rPr lang="ru-RU" sz="2200" dirty="0" smtClean="0"/>
              <a:t>4. Конденсация </a:t>
            </a:r>
            <a:r>
              <a:rPr lang="ru-RU" sz="2200" dirty="0"/>
              <a:t>секреторного </a:t>
            </a:r>
            <a:r>
              <a:rPr lang="ru-RU" sz="2200" dirty="0" smtClean="0"/>
              <a:t>продукта.</a:t>
            </a:r>
          </a:p>
          <a:p>
            <a:pPr marL="271463" indent="-271463">
              <a:spcBef>
                <a:spcPts val="600"/>
              </a:spcBef>
            </a:pPr>
            <a:r>
              <a:rPr lang="ru-RU" sz="2200" dirty="0" smtClean="0"/>
              <a:t>5. Обеспечение </a:t>
            </a:r>
            <a:r>
              <a:rPr lang="ru-RU" sz="2200" dirty="0"/>
              <a:t>новообразованных гранул </a:t>
            </a:r>
            <a:r>
              <a:rPr lang="ru-RU" sz="2200" dirty="0" smtClean="0"/>
              <a:t>мембраной, синтезированной </a:t>
            </a:r>
            <a:r>
              <a:rPr lang="ru-RU" sz="2200" dirty="0"/>
              <a:t>в </a:t>
            </a:r>
            <a:r>
              <a:rPr lang="ru-RU" sz="2200" dirty="0" smtClean="0"/>
              <a:t>ЭПС.</a:t>
            </a:r>
          </a:p>
          <a:p>
            <a:pPr marL="271463" indent="-271463">
              <a:spcBef>
                <a:spcPts val="600"/>
              </a:spcBef>
            </a:pPr>
            <a:r>
              <a:rPr lang="ru-RU" sz="2200" dirty="0" smtClean="0"/>
              <a:t>6. Образование </a:t>
            </a:r>
            <a:r>
              <a:rPr lang="ru-RU" sz="2200" dirty="0"/>
              <a:t>секреторных пузырьков, </a:t>
            </a:r>
            <a:r>
              <a:rPr lang="ru-RU" sz="2200" dirty="0" err="1"/>
              <a:t>гидролазных</a:t>
            </a:r>
            <a:r>
              <a:rPr lang="ru-RU" sz="2200" dirty="0"/>
              <a:t> пузырьков, мембранных </a:t>
            </a:r>
            <a:r>
              <a:rPr lang="ru-RU" sz="2200" dirty="0" smtClean="0"/>
              <a:t>пузырьков.</a:t>
            </a:r>
            <a:endParaRPr lang="ru-RU" dirty="0"/>
          </a:p>
        </p:txBody>
      </p:sp>
      <p:pic>
        <p:nvPicPr>
          <p:cNvPr id="7" name="Picture 3" descr="ПК скан"/>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56176" y="672617"/>
            <a:ext cx="2762573" cy="3886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
          <p:cNvSpPr txBox="1">
            <a:spLocks noChangeArrowheads="1"/>
          </p:cNvSpPr>
          <p:nvPr/>
        </p:nvSpPr>
        <p:spPr bwMode="auto">
          <a:xfrm>
            <a:off x="232334" y="5065229"/>
            <a:ext cx="8569325" cy="163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2000" dirty="0">
                <a:latin typeface="+mn-lt"/>
              </a:rPr>
              <a:t>Таким образом, в комплексе </a:t>
            </a:r>
            <a:r>
              <a:rPr lang="ru-RU" sz="2000" dirty="0" err="1">
                <a:latin typeface="+mn-lt"/>
              </a:rPr>
              <a:t>Гольджи</a:t>
            </a:r>
            <a:r>
              <a:rPr lang="ru-RU" sz="2000" dirty="0">
                <a:latin typeface="+mn-lt"/>
              </a:rPr>
              <a:t> происходит не просто «перекачка» продуктов из одной полости в другую, но и постепенно идет их «созревание», модификация белков, которая заканчивается «сортировкой» продуктов, направляющихся или к лизосомам, или к плазматической мембране, или к секреторным вакуолям.</a:t>
            </a:r>
          </a:p>
        </p:txBody>
      </p:sp>
    </p:spTree>
    <p:extLst>
      <p:ext uri="{BB962C8B-B14F-4D97-AF65-F5344CB8AC3E}">
        <p14:creationId xmlns:p14="http://schemas.microsoft.com/office/powerpoint/2010/main" xmlns="" val="22787267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3"/>
          <p:cNvSpPr txBox="1">
            <a:spLocks noChangeArrowheads="1"/>
          </p:cNvSpPr>
          <p:nvPr/>
        </p:nvSpPr>
        <p:spPr bwMode="auto">
          <a:xfrm>
            <a:off x="76463" y="5589240"/>
            <a:ext cx="8946303"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Белки и липиды поступают в комплекс </a:t>
            </a:r>
            <a:r>
              <a:rPr lang="ru-RU" sz="2000" i="1" dirty="0" err="1">
                <a:latin typeface="+mn-lt"/>
              </a:rPr>
              <a:t>Гольджи</a:t>
            </a:r>
            <a:r>
              <a:rPr lang="ru-RU" sz="2000" i="1" dirty="0">
                <a:latin typeface="+mn-lt"/>
              </a:rPr>
              <a:t> </a:t>
            </a:r>
            <a:r>
              <a:rPr lang="ru-RU" sz="2000" dirty="0">
                <a:latin typeface="+mn-lt"/>
              </a:rPr>
              <a:t>с </a:t>
            </a:r>
            <a:r>
              <a:rPr lang="ru-RU" sz="2000" dirty="0" err="1">
                <a:latin typeface="+mn-lt"/>
              </a:rPr>
              <a:t>цис</a:t>
            </a:r>
            <a:r>
              <a:rPr lang="ru-RU" sz="2000" dirty="0">
                <a:latin typeface="+mn-lt"/>
              </a:rPr>
              <a:t>-стороны. Транспортные пузырьки переносят эти молекулы </a:t>
            </a:r>
            <a:r>
              <a:rPr lang="ru-RU" sz="2000" dirty="0" smtClean="0">
                <a:latin typeface="+mn-lt"/>
              </a:rPr>
              <a:t>последовательно </a:t>
            </a:r>
            <a:r>
              <a:rPr lang="ru-RU" sz="2000" dirty="0">
                <a:latin typeface="+mn-lt"/>
              </a:rPr>
              <a:t>из одной цистерны в другую. </a:t>
            </a:r>
          </a:p>
        </p:txBody>
      </p:sp>
      <p:pic>
        <p:nvPicPr>
          <p:cNvPr id="2" name="Рисунок 1"/>
          <p:cNvPicPr>
            <a:picLocks noChangeAspect="1"/>
          </p:cNvPicPr>
          <p:nvPr/>
        </p:nvPicPr>
        <p:blipFill rotWithShape="1">
          <a:blip r:embed="rId2">
            <a:extLst>
              <a:ext uri="{28A0092B-C50C-407E-A947-70E740481C1C}">
                <a14:useLocalDpi xmlns:a14="http://schemas.microsoft.com/office/drawing/2010/main" xmlns="" val="0"/>
              </a:ext>
            </a:extLst>
          </a:blip>
          <a:srcRect r="4091" b="3646"/>
          <a:stretch/>
        </p:blipFill>
        <p:spPr>
          <a:xfrm>
            <a:off x="0" y="136318"/>
            <a:ext cx="8989746" cy="5308906"/>
          </a:xfrm>
          <a:prstGeom prst="rect">
            <a:avLst/>
          </a:prstGeom>
        </p:spPr>
      </p:pic>
    </p:spTree>
    <p:extLst>
      <p:ext uri="{BB962C8B-B14F-4D97-AF65-F5344CB8AC3E}">
        <p14:creationId xmlns:p14="http://schemas.microsoft.com/office/powerpoint/2010/main" xmlns="" val="351145516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p:cNvSpPr txBox="1">
            <a:spLocks noChangeArrowheads="1"/>
          </p:cNvSpPr>
          <p:nvPr/>
        </p:nvSpPr>
        <p:spPr bwMode="auto">
          <a:xfrm>
            <a:off x="214313" y="2708275"/>
            <a:ext cx="8929687" cy="401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По мере созревания белков в цистернах комплекса </a:t>
            </a:r>
            <a:r>
              <a:rPr lang="ru-RU" sz="2000" dirty="0" err="1">
                <a:latin typeface="+mn-lt"/>
              </a:rPr>
              <a:t>Гольджи</a:t>
            </a:r>
            <a:r>
              <a:rPr lang="ru-RU" sz="2000" dirty="0">
                <a:latin typeface="+mn-lt"/>
              </a:rPr>
              <a:t>, они с помощью мелких вакуолей переносятся от цистерн к цистерне в дистальную часть </a:t>
            </a:r>
            <a:r>
              <a:rPr lang="ru-RU" sz="2000" dirty="0" err="1">
                <a:latin typeface="+mn-lt"/>
              </a:rPr>
              <a:t>диктиосомы</a:t>
            </a:r>
            <a:r>
              <a:rPr lang="ru-RU" sz="2000" dirty="0">
                <a:latin typeface="+mn-lt"/>
              </a:rPr>
              <a:t>, пока не достигают трубчатой мембранной сети в транс-участке </a:t>
            </a:r>
            <a:r>
              <a:rPr lang="ru-RU" sz="2000" dirty="0" err="1">
                <a:latin typeface="+mn-lt"/>
              </a:rPr>
              <a:t>диктиосомы</a:t>
            </a:r>
            <a:r>
              <a:rPr lang="ru-RU" sz="2000" dirty="0">
                <a:latin typeface="+mn-lt"/>
              </a:rPr>
              <a:t>. </a:t>
            </a:r>
          </a:p>
          <a:p>
            <a:pPr algn="just" eaLnBrk="1" hangingPunct="1">
              <a:spcBef>
                <a:spcPts val="600"/>
              </a:spcBef>
            </a:pPr>
            <a:r>
              <a:rPr lang="ru-RU" sz="2000" dirty="0">
                <a:latin typeface="+mn-lt"/>
              </a:rPr>
              <a:t>В этом участке происходит отщепление мелких пузырьков, содержащих уже зрелый продукт. Отделившиеся мелкие пузырьки сливаются друг с другом, образуя секреторные вакуоли. </a:t>
            </a:r>
          </a:p>
          <a:p>
            <a:pPr algn="just" eaLnBrk="1" hangingPunct="1">
              <a:spcBef>
                <a:spcPts val="600"/>
              </a:spcBef>
            </a:pPr>
            <a:r>
              <a:rPr lang="ru-RU" sz="2000" dirty="0">
                <a:latin typeface="+mn-lt"/>
              </a:rPr>
              <a:t>После этого секреторные вакуоли начинают двигаться к поверхности клетки, соприкасаются с плазматической мембраной, с которой сливаются их мембраны, и, таким образом, содержимое этих вакуолей оказывается за пределами клетки. </a:t>
            </a:r>
          </a:p>
          <a:p>
            <a:pPr algn="just" eaLnBrk="1" hangingPunct="1">
              <a:spcBef>
                <a:spcPts val="600"/>
              </a:spcBef>
            </a:pPr>
            <a:r>
              <a:rPr lang="ru-RU" sz="2000" dirty="0">
                <a:latin typeface="+mn-lt"/>
              </a:rPr>
              <a:t>Этот процесс называется </a:t>
            </a:r>
            <a:r>
              <a:rPr lang="ru-RU" sz="2000" b="1" i="1" dirty="0" err="1">
                <a:latin typeface="+mn-lt"/>
              </a:rPr>
              <a:t>экзоцитоз</a:t>
            </a:r>
            <a:r>
              <a:rPr lang="ru-RU" sz="2000" i="1" dirty="0"/>
              <a:t>.</a:t>
            </a:r>
            <a:endParaRPr lang="ru-RU" sz="2000" dirty="0"/>
          </a:p>
        </p:txBody>
      </p:sp>
      <p:pic>
        <p:nvPicPr>
          <p:cNvPr id="73731" name="Picture 4" descr="golgi-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92138" y="0"/>
            <a:ext cx="3548062" cy="2636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2" name="Picture 4" descr="golgi-0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16463" y="0"/>
            <a:ext cx="3944937" cy="255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928979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Рисунок 1" descr="09комплекс гольджи 3.JPG"/>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441302" y="1823891"/>
            <a:ext cx="6542814" cy="4604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107504" y="116632"/>
            <a:ext cx="8712968" cy="1708160"/>
          </a:xfrm>
          <a:prstGeom prst="rect">
            <a:avLst/>
          </a:prstGeom>
          <a:noFill/>
        </p:spPr>
        <p:txBody>
          <a:bodyPr wrap="square" rtlCol="0">
            <a:spAutoFit/>
          </a:bodyPr>
          <a:lstStyle/>
          <a:p>
            <a:pPr algn="just">
              <a:spcBef>
                <a:spcPts val="600"/>
              </a:spcBef>
            </a:pPr>
            <a:r>
              <a:rPr lang="ru-RU" sz="2000" dirty="0" smtClean="0">
                <a:latin typeface="+mn-lt"/>
              </a:rPr>
              <a:t>Готовый продукт выходит из комплекса на транс-стороне, находясь в различных пузырьках. Часть из них содержит молекулы, предназначенные для внутриклеточного пищеварения, и сливается с лизосомами. Другая часть пузырьков участвует в </a:t>
            </a:r>
            <a:r>
              <a:rPr lang="ru-RU" sz="2000" dirty="0" err="1" smtClean="0">
                <a:latin typeface="+mn-lt"/>
              </a:rPr>
              <a:t>экзоцитозе</a:t>
            </a:r>
            <a:r>
              <a:rPr lang="ru-RU" sz="2000" dirty="0" smtClean="0">
                <a:latin typeface="+mn-lt"/>
              </a:rPr>
              <a:t>. </a:t>
            </a:r>
          </a:p>
          <a:p>
            <a:pPr algn="just">
              <a:spcBef>
                <a:spcPts val="600"/>
              </a:spcBef>
            </a:pPr>
            <a:r>
              <a:rPr lang="ru-RU" sz="2000" dirty="0" smtClean="0">
                <a:latin typeface="+mn-lt"/>
              </a:rPr>
              <a:t>Третья группа пузырьков содержит белки для плазмолеммы.</a:t>
            </a:r>
          </a:p>
        </p:txBody>
      </p:sp>
      <p:sp>
        <p:nvSpPr>
          <p:cNvPr id="3" name="TextBox 2"/>
          <p:cNvSpPr txBox="1"/>
          <p:nvPr/>
        </p:nvSpPr>
        <p:spPr>
          <a:xfrm>
            <a:off x="179512" y="6381328"/>
            <a:ext cx="8640960" cy="369332"/>
          </a:xfrm>
          <a:prstGeom prst="rect">
            <a:avLst/>
          </a:prstGeom>
          <a:noFill/>
        </p:spPr>
        <p:txBody>
          <a:bodyPr wrap="square" rtlCol="0">
            <a:spAutoFit/>
          </a:bodyPr>
          <a:lstStyle/>
          <a:p>
            <a:r>
              <a:rPr lang="ru-RU" dirty="0" smtClean="0"/>
              <a:t>1 – </a:t>
            </a:r>
            <a:r>
              <a:rPr lang="ru-RU" dirty="0" err="1" smtClean="0"/>
              <a:t>диктиосома</a:t>
            </a:r>
            <a:r>
              <a:rPr lang="ru-RU" dirty="0" smtClean="0"/>
              <a:t>, 2 – гр. ЭПР, 3 – ядро, 4 – Транспортные пузырьки, 5 – везикулы.</a:t>
            </a:r>
            <a:endParaRPr lang="ru-RU" dirty="0"/>
          </a:p>
        </p:txBody>
      </p:sp>
    </p:spTree>
    <p:extLst>
      <p:ext uri="{BB962C8B-B14F-4D97-AF65-F5344CB8AC3E}">
        <p14:creationId xmlns:p14="http://schemas.microsoft.com/office/powerpoint/2010/main" xmlns="" val="41799605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изосома"/>
          <p:cNvPicPr>
            <a:picLocks noChangeAspect="1" noChangeArrowheads="1"/>
          </p:cNvPicPr>
          <p:nvPr/>
        </p:nvPicPr>
        <p:blipFill>
          <a:blip r:embed="rId2">
            <a:clrChange>
              <a:clrFrom>
                <a:srgbClr val="FFFFFF"/>
              </a:clrFrom>
              <a:clrTo>
                <a:srgbClr val="FFFFFF">
                  <a:alpha val="0"/>
                </a:srgbClr>
              </a:clrTo>
            </a:clrChange>
            <a:lum bright="-18000"/>
            <a:extLst>
              <a:ext uri="{28A0092B-C50C-407E-A947-70E740481C1C}">
                <a14:useLocalDpi xmlns:a14="http://schemas.microsoft.com/office/drawing/2010/main" xmlns="" val="0"/>
              </a:ext>
            </a:extLst>
          </a:blip>
          <a:srcRect/>
          <a:stretch>
            <a:fillRect/>
          </a:stretch>
        </p:blipFill>
        <p:spPr bwMode="auto">
          <a:xfrm>
            <a:off x="5095671" y="476251"/>
            <a:ext cx="3786392" cy="3672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6019" name="Rectangle 3"/>
          <p:cNvSpPr>
            <a:spLocks noGrp="1" noChangeArrowheads="1"/>
          </p:cNvSpPr>
          <p:nvPr>
            <p:ph type="title"/>
          </p:nvPr>
        </p:nvSpPr>
        <p:spPr>
          <a:xfrm>
            <a:off x="348663" y="188640"/>
            <a:ext cx="8497887" cy="432917"/>
          </a:xfrm>
        </p:spPr>
        <p:txBody>
          <a:bodyPr>
            <a:normAutofit fontScale="90000"/>
          </a:bodyPr>
          <a:lstStyle/>
          <a:p>
            <a:r>
              <a:rPr lang="ru-RU" sz="3600" b="1" dirty="0" err="1" smtClean="0">
                <a:cs typeface="Arial" pitchFamily="34" charset="0"/>
              </a:rPr>
              <a:t>Лизосомальная</a:t>
            </a:r>
            <a:r>
              <a:rPr lang="ru-RU" sz="3600" b="1" dirty="0" smtClean="0">
                <a:cs typeface="Arial" pitchFamily="34" charset="0"/>
              </a:rPr>
              <a:t>  система</a:t>
            </a:r>
            <a:endParaRPr lang="ru-RU" altLang="ru-RU" sz="3600" b="1" dirty="0" smtClean="0"/>
          </a:p>
        </p:txBody>
      </p:sp>
      <p:sp>
        <p:nvSpPr>
          <p:cNvPr id="86020" name="Text Box 4"/>
          <p:cNvSpPr txBox="1">
            <a:spLocks noChangeArrowheads="1"/>
          </p:cNvSpPr>
          <p:nvPr/>
        </p:nvSpPr>
        <p:spPr bwMode="auto">
          <a:xfrm>
            <a:off x="5292080" y="4365104"/>
            <a:ext cx="3770347"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dirty="0">
                <a:latin typeface="+mn-lt"/>
              </a:rPr>
              <a:t>Схема образования лизосом</a:t>
            </a:r>
          </a:p>
          <a:p>
            <a:pPr algn="ctr" eaLnBrk="1" hangingPunct="1"/>
            <a:r>
              <a:rPr lang="ru-RU" altLang="ru-RU" dirty="0">
                <a:latin typeface="+mn-lt"/>
              </a:rPr>
              <a:t>1 – комплекс </a:t>
            </a:r>
            <a:r>
              <a:rPr lang="ru-RU" altLang="ru-RU" dirty="0" err="1">
                <a:latin typeface="+mn-lt"/>
              </a:rPr>
              <a:t>Гольджи</a:t>
            </a:r>
            <a:r>
              <a:rPr lang="ru-RU" altLang="ru-RU" dirty="0">
                <a:latin typeface="+mn-lt"/>
              </a:rPr>
              <a:t>; </a:t>
            </a:r>
            <a:endParaRPr lang="ru-RU" altLang="ru-RU" dirty="0" smtClean="0">
              <a:latin typeface="+mn-lt"/>
            </a:endParaRPr>
          </a:p>
          <a:p>
            <a:pPr algn="ctr" eaLnBrk="1" hangingPunct="1"/>
            <a:r>
              <a:rPr lang="ru-RU" altLang="ru-RU" dirty="0" smtClean="0">
                <a:latin typeface="+mn-lt"/>
              </a:rPr>
              <a:t>2 </a:t>
            </a:r>
            <a:r>
              <a:rPr lang="ru-RU" altLang="ru-RU" dirty="0">
                <a:latin typeface="+mn-lt"/>
              </a:rPr>
              <a:t>– первичная лизосома; </a:t>
            </a:r>
            <a:endParaRPr lang="ru-RU" altLang="ru-RU" dirty="0" smtClean="0">
              <a:latin typeface="+mn-lt"/>
            </a:endParaRPr>
          </a:p>
          <a:p>
            <a:pPr algn="ctr" eaLnBrk="1" hangingPunct="1"/>
            <a:r>
              <a:rPr lang="ru-RU" altLang="ru-RU" dirty="0" smtClean="0">
                <a:latin typeface="+mn-lt"/>
              </a:rPr>
              <a:t>3 </a:t>
            </a:r>
            <a:r>
              <a:rPr lang="ru-RU" altLang="ru-RU" dirty="0">
                <a:latin typeface="+mn-lt"/>
              </a:rPr>
              <a:t>– фагоцитоз и образование </a:t>
            </a:r>
            <a:r>
              <a:rPr lang="ru-RU" altLang="ru-RU" dirty="0" err="1">
                <a:latin typeface="+mn-lt"/>
              </a:rPr>
              <a:t>фагосомы</a:t>
            </a:r>
            <a:r>
              <a:rPr lang="ru-RU" altLang="ru-RU" dirty="0">
                <a:latin typeface="+mn-lt"/>
              </a:rPr>
              <a:t>; 4 – вторична лизосома; </a:t>
            </a:r>
            <a:endParaRPr lang="ru-RU" altLang="ru-RU" dirty="0" smtClean="0">
              <a:latin typeface="+mn-lt"/>
            </a:endParaRPr>
          </a:p>
          <a:p>
            <a:pPr algn="ctr" eaLnBrk="1" hangingPunct="1"/>
            <a:r>
              <a:rPr lang="ru-RU" altLang="ru-RU" dirty="0" smtClean="0">
                <a:latin typeface="+mn-lt"/>
              </a:rPr>
              <a:t>5 </a:t>
            </a:r>
            <a:r>
              <a:rPr lang="ru-RU" altLang="ru-RU" dirty="0">
                <a:latin typeface="+mn-lt"/>
              </a:rPr>
              <a:t>– </a:t>
            </a:r>
            <a:r>
              <a:rPr lang="ru-RU" altLang="ru-RU" dirty="0" err="1">
                <a:latin typeface="+mn-lt"/>
              </a:rPr>
              <a:t>пиноцитоз</a:t>
            </a:r>
            <a:r>
              <a:rPr lang="ru-RU" altLang="ru-RU" dirty="0">
                <a:latin typeface="+mn-lt"/>
              </a:rPr>
              <a:t>; </a:t>
            </a:r>
            <a:r>
              <a:rPr lang="ru-RU" altLang="ru-RU" dirty="0" smtClean="0">
                <a:latin typeface="+mn-lt"/>
              </a:rPr>
              <a:t>6 </a:t>
            </a:r>
            <a:r>
              <a:rPr lang="ru-RU" altLang="ru-RU" dirty="0">
                <a:latin typeface="+mn-lt"/>
              </a:rPr>
              <a:t>– остаточное тельце; 7 – слияние лизосомы с митохондрией; </a:t>
            </a:r>
            <a:r>
              <a:rPr lang="ru-RU" altLang="ru-RU" dirty="0" smtClean="0">
                <a:latin typeface="+mn-lt"/>
              </a:rPr>
              <a:t> 8 </a:t>
            </a:r>
            <a:r>
              <a:rPr lang="ru-RU" altLang="ru-RU" dirty="0">
                <a:latin typeface="+mn-lt"/>
              </a:rPr>
              <a:t>– </a:t>
            </a:r>
            <a:r>
              <a:rPr lang="ru-RU" altLang="ru-RU" dirty="0" err="1">
                <a:latin typeface="+mn-lt"/>
              </a:rPr>
              <a:t>аутосома</a:t>
            </a:r>
            <a:r>
              <a:rPr lang="ru-RU" altLang="ru-RU" dirty="0">
                <a:latin typeface="+mn-lt"/>
              </a:rPr>
              <a:t>.</a:t>
            </a:r>
          </a:p>
        </p:txBody>
      </p:sp>
      <p:sp>
        <p:nvSpPr>
          <p:cNvPr id="86021" name="Text Box 5"/>
          <p:cNvSpPr txBox="1">
            <a:spLocks noChangeArrowheads="1"/>
          </p:cNvSpPr>
          <p:nvPr/>
        </p:nvSpPr>
        <p:spPr bwMode="auto">
          <a:xfrm>
            <a:off x="177799" y="764704"/>
            <a:ext cx="4917871" cy="578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altLang="ru-RU" sz="2000" b="1" dirty="0">
                <a:latin typeface="+mn-lt"/>
              </a:rPr>
              <a:t>Лизосомы</a:t>
            </a:r>
            <a:r>
              <a:rPr lang="ru-RU" altLang="ru-RU" sz="2000" dirty="0">
                <a:latin typeface="+mn-lt"/>
              </a:rPr>
              <a:t> – главные «пищеварительные» органеллы клетки были открыты Де </a:t>
            </a:r>
            <a:r>
              <a:rPr lang="ru-RU" altLang="ru-RU" sz="2000" dirty="0" err="1">
                <a:latin typeface="+mn-lt"/>
              </a:rPr>
              <a:t>Дюв</a:t>
            </a:r>
            <a:r>
              <a:rPr lang="ru-RU" altLang="ru-RU" sz="2000" dirty="0">
                <a:latin typeface="+mn-lt"/>
              </a:rPr>
              <a:t> в 1955году. </a:t>
            </a:r>
            <a:endParaRPr lang="ru-RU" altLang="ru-RU" sz="2000" dirty="0" smtClean="0">
              <a:latin typeface="+mn-lt"/>
            </a:endParaRPr>
          </a:p>
          <a:p>
            <a:pPr algn="just" eaLnBrk="1" hangingPunct="1">
              <a:spcBef>
                <a:spcPct val="50000"/>
              </a:spcBef>
            </a:pPr>
            <a:r>
              <a:rPr lang="ru-RU" altLang="ru-RU" sz="2000" dirty="0" smtClean="0">
                <a:latin typeface="+mn-lt"/>
              </a:rPr>
              <a:t>Лизосомы </a:t>
            </a:r>
            <a:r>
              <a:rPr lang="ru-RU" altLang="ru-RU" sz="2000" dirty="0">
                <a:latin typeface="+mn-lt"/>
              </a:rPr>
              <a:t>представляют собой пузырьки, содержащие около </a:t>
            </a:r>
            <a:r>
              <a:rPr lang="ru-RU" altLang="ru-RU" sz="2000" dirty="0" smtClean="0">
                <a:latin typeface="+mn-lt"/>
              </a:rPr>
              <a:t>60 гидролитических </a:t>
            </a:r>
            <a:r>
              <a:rPr lang="ru-RU" altLang="ru-RU" sz="2000" dirty="0">
                <a:latin typeface="+mn-lt"/>
              </a:rPr>
              <a:t>ферментов: </a:t>
            </a:r>
            <a:r>
              <a:rPr lang="ru-RU" altLang="ru-RU" sz="2000" b="1" i="1" dirty="0" err="1">
                <a:latin typeface="+mn-lt"/>
              </a:rPr>
              <a:t>протеиназы</a:t>
            </a:r>
            <a:r>
              <a:rPr lang="ru-RU" altLang="ru-RU" sz="2000" b="1" i="1" dirty="0">
                <a:latin typeface="+mn-lt"/>
              </a:rPr>
              <a:t>, нуклеазы, </a:t>
            </a:r>
            <a:r>
              <a:rPr lang="ru-RU" altLang="ru-RU" sz="2000" b="1" i="1" dirty="0" err="1">
                <a:latin typeface="+mn-lt"/>
              </a:rPr>
              <a:t>гликозидазы</a:t>
            </a:r>
            <a:r>
              <a:rPr lang="ru-RU" altLang="ru-RU" sz="2000" b="1" i="1" dirty="0">
                <a:latin typeface="+mn-lt"/>
              </a:rPr>
              <a:t>, </a:t>
            </a:r>
            <a:r>
              <a:rPr lang="ru-RU" altLang="ru-RU" sz="2000" b="1" i="1" dirty="0" err="1">
                <a:latin typeface="+mn-lt"/>
              </a:rPr>
              <a:t>фосфорилазы</a:t>
            </a:r>
            <a:r>
              <a:rPr lang="ru-RU" altLang="ru-RU" sz="2000" b="1" i="1" dirty="0">
                <a:latin typeface="+mn-lt"/>
              </a:rPr>
              <a:t>, фосфатазы, </a:t>
            </a:r>
            <a:r>
              <a:rPr lang="ru-RU" altLang="ru-RU" sz="2000" b="1" i="1" dirty="0" err="1">
                <a:latin typeface="+mn-lt"/>
              </a:rPr>
              <a:t>сульфитазы</a:t>
            </a:r>
            <a:r>
              <a:rPr lang="ru-RU" altLang="ru-RU" sz="2000" dirty="0">
                <a:latin typeface="+mn-lt"/>
              </a:rPr>
              <a:t> и др. </a:t>
            </a:r>
          </a:p>
          <a:p>
            <a:pPr algn="just" eaLnBrk="1" hangingPunct="1">
              <a:spcBef>
                <a:spcPct val="50000"/>
              </a:spcBef>
            </a:pPr>
            <a:r>
              <a:rPr lang="ru-RU" altLang="ru-RU" sz="2000" dirty="0">
                <a:latin typeface="+mn-lt"/>
              </a:rPr>
              <a:t>Под электронным микроскопом видно, что лизосомы представлены пузырьками (0,2-0,4 мкм), ограниченными одиночной мембраной, с очень разнородным содержимым внутри. </a:t>
            </a:r>
          </a:p>
          <a:p>
            <a:pPr algn="just" eaLnBrk="1" hangingPunct="1">
              <a:spcBef>
                <a:spcPct val="50000"/>
              </a:spcBef>
            </a:pPr>
            <a:r>
              <a:rPr lang="ru-RU" altLang="ru-RU" sz="2000" dirty="0">
                <a:latin typeface="+mn-lt"/>
              </a:rPr>
              <a:t>Среди лизосом можно выделить четыре типа: </a:t>
            </a:r>
            <a:r>
              <a:rPr lang="ru-RU" altLang="ru-RU" sz="2000" b="1" i="1" dirty="0">
                <a:latin typeface="+mn-lt"/>
              </a:rPr>
              <a:t>первичные лизосомы, вторичные лизосомы, </a:t>
            </a:r>
            <a:r>
              <a:rPr lang="ru-RU" altLang="ru-RU" sz="2000" b="1" i="1" dirty="0" err="1">
                <a:latin typeface="+mn-lt"/>
              </a:rPr>
              <a:t>аутофагосомы</a:t>
            </a:r>
            <a:r>
              <a:rPr lang="ru-RU" altLang="ru-RU" sz="2000" b="1" i="1" dirty="0">
                <a:latin typeface="+mn-lt"/>
              </a:rPr>
              <a:t> </a:t>
            </a:r>
            <a:r>
              <a:rPr lang="ru-RU" altLang="ru-RU" sz="2000" dirty="0">
                <a:latin typeface="+mn-lt"/>
              </a:rPr>
              <a:t>и</a:t>
            </a:r>
            <a:r>
              <a:rPr lang="ru-RU" altLang="ru-RU" sz="2000" b="1" i="1" dirty="0">
                <a:latin typeface="+mn-lt"/>
              </a:rPr>
              <a:t> остаточные тельца. </a:t>
            </a:r>
          </a:p>
        </p:txBody>
      </p:sp>
    </p:spTree>
    <p:extLst>
      <p:ext uri="{BB962C8B-B14F-4D97-AF65-F5344CB8AC3E}">
        <p14:creationId xmlns:p14="http://schemas.microsoft.com/office/powerpoint/2010/main" xmlns="" val="158982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8640"/>
            <a:ext cx="8784976" cy="2246769"/>
          </a:xfrm>
          <a:prstGeom prst="rect">
            <a:avLst/>
          </a:prstGeom>
          <a:noFill/>
        </p:spPr>
        <p:txBody>
          <a:bodyPr wrap="square" rtlCol="0">
            <a:spAutoFit/>
          </a:bodyPr>
          <a:lstStyle/>
          <a:p>
            <a:pPr algn="just">
              <a:spcBef>
                <a:spcPts val="600"/>
              </a:spcBef>
            </a:pPr>
            <a:r>
              <a:rPr lang="ru-RU" sz="2000" b="1" i="1" dirty="0" smtClean="0"/>
              <a:t>Сканирующий </a:t>
            </a:r>
            <a:r>
              <a:rPr lang="ru-RU" sz="2000" b="1" i="1" dirty="0"/>
              <a:t>электронный микроскоп (СЭМ)</a:t>
            </a:r>
            <a:r>
              <a:rPr lang="ru-RU" sz="2000" dirty="0"/>
              <a:t> особенно подходит для изучения рельефа </a:t>
            </a:r>
            <a:r>
              <a:rPr lang="ru-RU" sz="2000" dirty="0" smtClean="0"/>
              <a:t>объекта. </a:t>
            </a:r>
            <a:r>
              <a:rPr lang="ru-RU" sz="2000" dirty="0"/>
              <a:t>Электронный луч сканирует поверхность образца, которая обычно покрыта тонкой пленкой золота. Луч возбуждает электроны на поверхности. Затем эти вторичные электроны улавливает прибор, который преобразовывает картину распределения электронов в электрический сигнал и посылает его на монитор. В результате можно видеть изображение поверхности объекта, которое кажется трёхмерным. </a:t>
            </a:r>
          </a:p>
        </p:txBody>
      </p:sp>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79512" y="2480270"/>
            <a:ext cx="2940546" cy="29029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Рисунок 3"/>
          <p:cNvPicPr>
            <a:picLocks noChangeAspect="1"/>
          </p:cNvPicPr>
          <p:nvPr/>
        </p:nvPicPr>
        <p:blipFill rotWithShape="1">
          <a:blip r:embed="rId3">
            <a:extLst>
              <a:ext uri="{28A0092B-C50C-407E-A947-70E740481C1C}">
                <a14:useLocalDpi xmlns:a14="http://schemas.microsoft.com/office/drawing/2010/main" xmlns="" val="0"/>
              </a:ext>
            </a:extLst>
          </a:blip>
          <a:srcRect l="8780" t="4178" r="4812"/>
          <a:stretch/>
        </p:blipFill>
        <p:spPr>
          <a:xfrm>
            <a:off x="3275856" y="2471177"/>
            <a:ext cx="2952328" cy="3411941"/>
          </a:xfrm>
          <a:prstGeom prst="rect">
            <a:avLst/>
          </a:prstGeom>
        </p:spPr>
      </p:pic>
      <p:pic>
        <p:nvPicPr>
          <p:cNvPr id="5"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a:off x="6351136" y="2516278"/>
            <a:ext cx="2613352" cy="28688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2373813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лизосомы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0800000">
            <a:off x="179512" y="1052736"/>
            <a:ext cx="3816350" cy="366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043" name="Picture 3" descr="лизосомы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95862" y="1052736"/>
            <a:ext cx="4824413" cy="3503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7044" name="Text Box 4"/>
          <p:cNvSpPr txBox="1">
            <a:spLocks noChangeArrowheads="1"/>
          </p:cNvSpPr>
          <p:nvPr/>
        </p:nvSpPr>
        <p:spPr bwMode="auto">
          <a:xfrm>
            <a:off x="274496" y="4941168"/>
            <a:ext cx="8762000"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2000" dirty="0">
                <a:latin typeface="+mn-lt"/>
              </a:rPr>
              <a:t>А — схема образования и функционирования лизосом. Б — ТЭМ.</a:t>
            </a:r>
          </a:p>
          <a:p>
            <a:pPr algn="just" eaLnBrk="1" hangingPunct="1"/>
            <a:r>
              <a:rPr lang="ru-RU" altLang="ru-RU" sz="2000" dirty="0">
                <a:latin typeface="+mn-lt"/>
              </a:rPr>
              <a:t>1 — комплекс    </a:t>
            </a:r>
            <a:r>
              <a:rPr lang="ru-RU" altLang="ru-RU" sz="2000" dirty="0" err="1">
                <a:latin typeface="+mn-lt"/>
              </a:rPr>
              <a:t>Гольджи</a:t>
            </a:r>
            <a:r>
              <a:rPr lang="ru-RU" altLang="ru-RU" sz="2000" dirty="0">
                <a:latin typeface="+mn-lt"/>
              </a:rPr>
              <a:t>;    2 — первичная    лизосома;    3 — фагоцитарная    вакуоль; 4 — митохондрия, подлежащая </a:t>
            </a:r>
            <a:r>
              <a:rPr lang="ru-RU" altLang="ru-RU" sz="2000" dirty="0" err="1">
                <a:latin typeface="+mn-lt"/>
              </a:rPr>
              <a:t>протеолизу</a:t>
            </a:r>
            <a:r>
              <a:rPr lang="ru-RU" altLang="ru-RU" sz="2000" dirty="0">
                <a:latin typeface="+mn-lt"/>
              </a:rPr>
              <a:t>; 5 — вторичная лизосома; 6 — остаточ­ное тельце; 7 — молекулы мономеров.</a:t>
            </a:r>
          </a:p>
        </p:txBody>
      </p:sp>
      <p:sp>
        <p:nvSpPr>
          <p:cNvPr id="87045" name="Rectangle 5"/>
          <p:cNvSpPr>
            <a:spLocks noGrp="1" noChangeArrowheads="1"/>
          </p:cNvSpPr>
          <p:nvPr>
            <p:ph type="title"/>
          </p:nvPr>
        </p:nvSpPr>
        <p:spPr>
          <a:xfrm>
            <a:off x="457200" y="274639"/>
            <a:ext cx="8229600" cy="418058"/>
          </a:xfrm>
        </p:spPr>
        <p:txBody>
          <a:bodyPr>
            <a:normAutofit fontScale="90000"/>
          </a:bodyPr>
          <a:lstStyle/>
          <a:p>
            <a:pPr eaLnBrk="1" hangingPunct="1"/>
            <a:r>
              <a:rPr lang="ru-RU" altLang="ru-RU" sz="4000" b="1" dirty="0" smtClean="0"/>
              <a:t>Лизосомы</a:t>
            </a:r>
          </a:p>
        </p:txBody>
      </p:sp>
    </p:spTree>
    <p:extLst>
      <p:ext uri="{BB962C8B-B14F-4D97-AF65-F5344CB8AC3E}">
        <p14:creationId xmlns:p14="http://schemas.microsoft.com/office/powerpoint/2010/main" xmlns="" val="19989427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xmlns="" val="0"/>
              </a:ext>
            </a:extLst>
          </a:blip>
          <a:srcRect l="3997" r="1247" b="3137"/>
          <a:stretch/>
        </p:blipFill>
        <p:spPr>
          <a:xfrm>
            <a:off x="1826187" y="0"/>
            <a:ext cx="5896419" cy="6786812"/>
          </a:xfrm>
          <a:prstGeom prst="rect">
            <a:avLst/>
          </a:prstGeom>
        </p:spPr>
      </p:pic>
    </p:spTree>
    <p:extLst>
      <p:ext uri="{BB962C8B-B14F-4D97-AF65-F5344CB8AC3E}">
        <p14:creationId xmlns:p14="http://schemas.microsoft.com/office/powerpoint/2010/main" xmlns="" val="332659792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629" r="2321"/>
          <a:stretch/>
        </p:blipFill>
        <p:spPr bwMode="auto">
          <a:xfrm>
            <a:off x="-56849" y="0"/>
            <a:ext cx="4730959" cy="6597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0116" name="TextBox 4"/>
          <p:cNvSpPr txBox="1">
            <a:spLocks noChangeArrowheads="1"/>
          </p:cNvSpPr>
          <p:nvPr/>
        </p:nvSpPr>
        <p:spPr bwMode="auto">
          <a:xfrm>
            <a:off x="4788024" y="116632"/>
            <a:ext cx="4248472" cy="6217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altLang="ru-RU" b="1" dirty="0" err="1">
                <a:latin typeface="+mn-lt"/>
              </a:rPr>
              <a:t>Эндоцитоз</a:t>
            </a:r>
            <a:r>
              <a:rPr lang="ru-RU" altLang="ru-RU" b="1" dirty="0">
                <a:latin typeface="+mn-lt"/>
              </a:rPr>
              <a:t> и формирование лизосом:</a:t>
            </a:r>
          </a:p>
          <a:p>
            <a:pPr eaLnBrk="1" hangingPunct="1"/>
            <a:r>
              <a:rPr lang="ru-RU" altLang="ru-RU" sz="2000" dirty="0">
                <a:latin typeface="+mn-lt"/>
              </a:rPr>
              <a:t>1 - плазмалемма; </a:t>
            </a:r>
            <a:endParaRPr lang="ru-RU" altLang="ru-RU" sz="2000" dirty="0" smtClean="0">
              <a:latin typeface="+mn-lt"/>
            </a:endParaRPr>
          </a:p>
          <a:p>
            <a:pPr eaLnBrk="1" hangingPunct="1"/>
            <a:r>
              <a:rPr lang="ru-RU" altLang="ru-RU" sz="2000" dirty="0" smtClean="0">
                <a:latin typeface="+mn-lt"/>
              </a:rPr>
              <a:t>2 </a:t>
            </a:r>
            <a:r>
              <a:rPr lang="ru-RU" altLang="ru-RU" sz="2000" dirty="0">
                <a:latin typeface="+mn-lt"/>
              </a:rPr>
              <a:t>- поверхностный рецептор; </a:t>
            </a:r>
            <a:r>
              <a:rPr lang="ru-RU" altLang="ru-RU" sz="2000" dirty="0" smtClean="0">
                <a:latin typeface="+mn-lt"/>
              </a:rPr>
              <a:t> </a:t>
            </a:r>
          </a:p>
          <a:p>
            <a:pPr eaLnBrk="1" hangingPunct="1"/>
            <a:r>
              <a:rPr lang="ru-RU" altLang="ru-RU" sz="2000" dirty="0" smtClean="0">
                <a:latin typeface="+mn-lt"/>
              </a:rPr>
              <a:t>3 </a:t>
            </a:r>
            <a:r>
              <a:rPr lang="ru-RU" altLang="ru-RU" sz="2000" dirty="0">
                <a:latin typeface="+mn-lt"/>
              </a:rPr>
              <a:t>- поглощаемые вещества</a:t>
            </a:r>
            <a:r>
              <a:rPr lang="ru-RU" altLang="ru-RU" sz="2000" dirty="0" smtClean="0">
                <a:latin typeface="+mn-lt"/>
              </a:rPr>
              <a:t>; </a:t>
            </a:r>
          </a:p>
          <a:p>
            <a:pPr eaLnBrk="1" hangingPunct="1"/>
            <a:r>
              <a:rPr lang="ru-RU" altLang="ru-RU" sz="2000" dirty="0" smtClean="0">
                <a:latin typeface="+mn-lt"/>
              </a:rPr>
              <a:t>4 </a:t>
            </a:r>
            <a:r>
              <a:rPr lang="ru-RU" altLang="ru-RU" sz="2000" dirty="0">
                <a:latin typeface="+mn-lt"/>
              </a:rPr>
              <a:t>- </a:t>
            </a:r>
            <a:r>
              <a:rPr lang="ru-RU" altLang="ru-RU" sz="2000" dirty="0" err="1">
                <a:latin typeface="+mn-lt"/>
              </a:rPr>
              <a:t>эндоцитозный</a:t>
            </a:r>
            <a:r>
              <a:rPr lang="ru-RU" altLang="ru-RU" sz="2000" dirty="0">
                <a:latin typeface="+mn-lt"/>
              </a:rPr>
              <a:t> пузырек; </a:t>
            </a:r>
            <a:endParaRPr lang="ru-RU" altLang="ru-RU" sz="2000" dirty="0" smtClean="0">
              <a:latin typeface="+mn-lt"/>
            </a:endParaRPr>
          </a:p>
          <a:p>
            <a:pPr eaLnBrk="1" hangingPunct="1"/>
            <a:r>
              <a:rPr lang="ru-RU" altLang="ru-RU" sz="2000" dirty="0" smtClean="0">
                <a:latin typeface="+mn-lt"/>
              </a:rPr>
              <a:t>5 </a:t>
            </a:r>
            <a:r>
              <a:rPr lang="ru-RU" altLang="ru-RU" sz="2000" dirty="0">
                <a:latin typeface="+mn-lt"/>
              </a:rPr>
              <a:t>- мембранный пузырек, </a:t>
            </a:r>
            <a:r>
              <a:rPr lang="ru-RU" altLang="ru-RU" sz="2000" dirty="0" err="1">
                <a:latin typeface="+mn-lt"/>
              </a:rPr>
              <a:t>рециклирующий</a:t>
            </a:r>
            <a:r>
              <a:rPr lang="ru-RU" altLang="ru-RU" sz="2000" dirty="0">
                <a:latin typeface="+mn-lt"/>
              </a:rPr>
              <a:t> от ранней </a:t>
            </a:r>
            <a:r>
              <a:rPr lang="ru-RU" altLang="ru-RU" sz="2000" dirty="0" err="1">
                <a:latin typeface="+mn-lt"/>
              </a:rPr>
              <a:t>эндосомы</a:t>
            </a:r>
            <a:r>
              <a:rPr lang="ru-RU" altLang="ru-RU" sz="2000" dirty="0">
                <a:latin typeface="+mn-lt"/>
              </a:rPr>
              <a:t> к плазмалемме; </a:t>
            </a:r>
            <a:endParaRPr lang="ru-RU" altLang="ru-RU" sz="2000" dirty="0" smtClean="0">
              <a:latin typeface="+mn-lt"/>
            </a:endParaRPr>
          </a:p>
          <a:p>
            <a:pPr eaLnBrk="1" hangingPunct="1"/>
            <a:r>
              <a:rPr lang="ru-RU" altLang="ru-RU" sz="2000" dirty="0" smtClean="0">
                <a:latin typeface="+mn-lt"/>
              </a:rPr>
              <a:t>6 </a:t>
            </a:r>
            <a:r>
              <a:rPr lang="ru-RU" altLang="ru-RU" sz="2000" dirty="0">
                <a:latin typeface="+mn-lt"/>
              </a:rPr>
              <a:t>- ранняя </a:t>
            </a:r>
            <a:r>
              <a:rPr lang="ru-RU" altLang="ru-RU" sz="2000" dirty="0" err="1">
                <a:latin typeface="+mn-lt"/>
              </a:rPr>
              <a:t>эндосома</a:t>
            </a:r>
            <a:r>
              <a:rPr lang="ru-RU" altLang="ru-RU" sz="2000" dirty="0">
                <a:latin typeface="+mn-lt"/>
              </a:rPr>
              <a:t>; </a:t>
            </a:r>
            <a:endParaRPr lang="ru-RU" altLang="ru-RU" sz="2000" dirty="0" smtClean="0">
              <a:latin typeface="+mn-lt"/>
            </a:endParaRPr>
          </a:p>
          <a:p>
            <a:pPr eaLnBrk="1" hangingPunct="1"/>
            <a:r>
              <a:rPr lang="ru-RU" altLang="ru-RU" sz="2000" dirty="0" smtClean="0">
                <a:latin typeface="+mn-lt"/>
              </a:rPr>
              <a:t>7 </a:t>
            </a:r>
            <a:r>
              <a:rPr lang="ru-RU" altLang="ru-RU" sz="2000" dirty="0">
                <a:latin typeface="+mn-lt"/>
              </a:rPr>
              <a:t>- мембранный пузырек, транспортируемый от ранней </a:t>
            </a:r>
            <a:r>
              <a:rPr lang="ru-RU" altLang="ru-RU" sz="2000" dirty="0" err="1">
                <a:latin typeface="+mn-lt"/>
              </a:rPr>
              <a:t>эндосомы</a:t>
            </a:r>
            <a:r>
              <a:rPr lang="ru-RU" altLang="ru-RU" sz="2000" dirty="0">
                <a:latin typeface="+mn-lt"/>
              </a:rPr>
              <a:t> </a:t>
            </a:r>
            <a:r>
              <a:rPr lang="ru-RU" altLang="ru-RU" sz="2000" dirty="0" smtClean="0">
                <a:latin typeface="+mn-lt"/>
              </a:rPr>
              <a:t>к поздней </a:t>
            </a:r>
            <a:r>
              <a:rPr lang="ru-RU" altLang="ru-RU" sz="2000" dirty="0" err="1">
                <a:latin typeface="+mn-lt"/>
              </a:rPr>
              <a:t>эндосоме</a:t>
            </a:r>
            <a:r>
              <a:rPr lang="ru-RU" altLang="ru-RU" sz="2000" dirty="0">
                <a:latin typeface="+mn-lt"/>
              </a:rPr>
              <a:t>; </a:t>
            </a:r>
            <a:endParaRPr lang="ru-RU" altLang="ru-RU" sz="2000" dirty="0" smtClean="0">
              <a:latin typeface="+mn-lt"/>
            </a:endParaRPr>
          </a:p>
          <a:p>
            <a:pPr eaLnBrk="1" hangingPunct="1"/>
            <a:r>
              <a:rPr lang="ru-RU" altLang="ru-RU" sz="2000" dirty="0" smtClean="0">
                <a:latin typeface="+mn-lt"/>
              </a:rPr>
              <a:t>3 </a:t>
            </a:r>
            <a:r>
              <a:rPr lang="ru-RU" altLang="ru-RU" sz="2000" dirty="0">
                <a:latin typeface="+mn-lt"/>
              </a:rPr>
              <a:t>- комплекс </a:t>
            </a:r>
            <a:r>
              <a:rPr lang="ru-RU" altLang="ru-RU" sz="2000" dirty="0" err="1">
                <a:latin typeface="+mn-lt"/>
              </a:rPr>
              <a:t>Гольджи</a:t>
            </a:r>
            <a:r>
              <a:rPr lang="ru-RU" altLang="ru-RU" sz="2000" dirty="0">
                <a:latin typeface="+mn-lt"/>
              </a:rPr>
              <a:t>; </a:t>
            </a:r>
            <a:r>
              <a:rPr lang="ru-RU" altLang="ru-RU" sz="2000" dirty="0" smtClean="0">
                <a:latin typeface="+mn-lt"/>
              </a:rPr>
              <a:t> </a:t>
            </a:r>
          </a:p>
          <a:p>
            <a:pPr eaLnBrk="1" hangingPunct="1"/>
            <a:r>
              <a:rPr lang="ru-RU" altLang="ru-RU" sz="2000" dirty="0" smtClean="0">
                <a:latin typeface="+mn-lt"/>
              </a:rPr>
              <a:t>9 </a:t>
            </a:r>
            <a:r>
              <a:rPr lang="ru-RU" altLang="ru-RU" sz="2000" dirty="0">
                <a:latin typeface="+mn-lt"/>
              </a:rPr>
              <a:t>- маннозо-6-фосфатный рецептор; </a:t>
            </a:r>
            <a:endParaRPr lang="ru-RU" altLang="ru-RU" sz="2000" dirty="0" smtClean="0">
              <a:latin typeface="+mn-lt"/>
            </a:endParaRPr>
          </a:p>
          <a:p>
            <a:pPr eaLnBrk="1" hangingPunct="1"/>
            <a:r>
              <a:rPr lang="ru-RU" altLang="ru-RU" sz="2000" dirty="0" smtClean="0">
                <a:latin typeface="+mn-lt"/>
              </a:rPr>
              <a:t>10 </a:t>
            </a:r>
            <a:r>
              <a:rPr lang="ru-RU" altLang="ru-RU" sz="2000" dirty="0">
                <a:latin typeface="+mn-lt"/>
              </a:rPr>
              <a:t>– </a:t>
            </a:r>
            <a:r>
              <a:rPr lang="ru-RU" altLang="ru-RU" sz="2000" dirty="0" err="1">
                <a:latin typeface="+mn-lt"/>
              </a:rPr>
              <a:t>гидролазный</a:t>
            </a:r>
            <a:r>
              <a:rPr lang="ru-RU" altLang="ru-RU" sz="2000" dirty="0">
                <a:latin typeface="+mn-lt"/>
              </a:rPr>
              <a:t> пузырек; </a:t>
            </a:r>
            <a:endParaRPr lang="ru-RU" altLang="ru-RU" sz="2000" dirty="0" smtClean="0">
              <a:latin typeface="+mn-lt"/>
            </a:endParaRPr>
          </a:p>
          <a:p>
            <a:pPr eaLnBrk="1" hangingPunct="1"/>
            <a:r>
              <a:rPr lang="ru-RU" altLang="ru-RU" sz="2000" dirty="0" smtClean="0">
                <a:latin typeface="+mn-lt"/>
              </a:rPr>
              <a:t>11 - мембранный пузырек, </a:t>
            </a:r>
            <a:r>
              <a:rPr lang="ru-RU" altLang="ru-RU" sz="2000" dirty="0" err="1" smtClean="0">
                <a:latin typeface="+mn-lt"/>
              </a:rPr>
              <a:t>рециклирующий</a:t>
            </a:r>
            <a:r>
              <a:rPr lang="ru-RU" altLang="ru-RU" sz="2000" dirty="0" smtClean="0">
                <a:latin typeface="+mn-lt"/>
              </a:rPr>
              <a:t> от поздней </a:t>
            </a:r>
            <a:r>
              <a:rPr lang="ru-RU" altLang="ru-RU" sz="2000" dirty="0" err="1" smtClean="0">
                <a:latin typeface="+mn-lt"/>
              </a:rPr>
              <a:t>эндосомы</a:t>
            </a:r>
            <a:r>
              <a:rPr lang="ru-RU" altLang="ru-RU" sz="2000" dirty="0" smtClean="0">
                <a:latin typeface="+mn-lt"/>
              </a:rPr>
              <a:t> к комплексу </a:t>
            </a:r>
            <a:r>
              <a:rPr lang="ru-RU" altLang="ru-RU" sz="2000" dirty="0" err="1" smtClean="0">
                <a:latin typeface="+mn-lt"/>
              </a:rPr>
              <a:t>Гольджи</a:t>
            </a:r>
            <a:r>
              <a:rPr lang="ru-RU" altLang="ru-RU" sz="2000" dirty="0" smtClean="0">
                <a:latin typeface="+mn-lt"/>
              </a:rPr>
              <a:t>;</a:t>
            </a:r>
            <a:br>
              <a:rPr lang="ru-RU" altLang="ru-RU" sz="2000" dirty="0" smtClean="0">
                <a:latin typeface="+mn-lt"/>
              </a:rPr>
            </a:br>
            <a:r>
              <a:rPr lang="ru-RU" altLang="ru-RU" sz="2000" dirty="0" smtClean="0">
                <a:latin typeface="+mn-lt"/>
              </a:rPr>
              <a:t>12 - поздняя </a:t>
            </a:r>
            <a:r>
              <a:rPr lang="ru-RU" altLang="ru-RU" sz="2000" dirty="0" err="1" smtClean="0">
                <a:latin typeface="+mn-lt"/>
              </a:rPr>
              <a:t>эндосома</a:t>
            </a:r>
            <a:r>
              <a:rPr lang="ru-RU" altLang="ru-RU" sz="2000" dirty="0" smtClean="0">
                <a:latin typeface="+mn-lt"/>
              </a:rPr>
              <a:t>; </a:t>
            </a:r>
          </a:p>
          <a:p>
            <a:pPr eaLnBrk="1" hangingPunct="1"/>
            <a:r>
              <a:rPr lang="ru-RU" altLang="ru-RU" sz="2000" dirty="0" smtClean="0">
                <a:latin typeface="+mn-lt"/>
              </a:rPr>
              <a:t>13 - лизосома</a:t>
            </a:r>
            <a:endParaRPr lang="ru-RU" altLang="ru-RU" sz="2000" dirty="0">
              <a:latin typeface="+mn-lt"/>
            </a:endParaRPr>
          </a:p>
        </p:txBody>
      </p:sp>
    </p:spTree>
    <p:extLst>
      <p:ext uri="{BB962C8B-B14F-4D97-AF65-F5344CB8AC3E}">
        <p14:creationId xmlns:p14="http://schemas.microsoft.com/office/powerpoint/2010/main" xmlns="" val="286059194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extBox 3"/>
          <p:cNvSpPr txBox="1">
            <a:spLocks noChangeArrowheads="1"/>
          </p:cNvSpPr>
          <p:nvPr/>
        </p:nvSpPr>
        <p:spPr bwMode="auto">
          <a:xfrm>
            <a:off x="4211960" y="260350"/>
            <a:ext cx="4752653" cy="6478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a:latin typeface="+mn-lt"/>
              </a:rPr>
              <a:t>Мембранные пузырьки, образующиеся в процессе </a:t>
            </a:r>
            <a:r>
              <a:rPr lang="ru-RU" altLang="ru-RU" sz="2000" dirty="0" err="1">
                <a:latin typeface="+mn-lt"/>
              </a:rPr>
              <a:t>пиноцитоза</a:t>
            </a:r>
            <a:r>
              <a:rPr lang="ru-RU" altLang="ru-RU" sz="2000" dirty="0">
                <a:latin typeface="+mn-lt"/>
              </a:rPr>
              <a:t>, теряют </a:t>
            </a:r>
            <a:r>
              <a:rPr lang="ru-RU" altLang="ru-RU" sz="2000" dirty="0" err="1">
                <a:latin typeface="+mn-lt"/>
              </a:rPr>
              <a:t>клатриновую</a:t>
            </a:r>
            <a:r>
              <a:rPr lang="ru-RU" altLang="ru-RU" sz="2000" dirty="0">
                <a:latin typeface="+mn-lt"/>
              </a:rPr>
              <a:t> оболочку и, сливаясь между собой, формируют </a:t>
            </a:r>
            <a:r>
              <a:rPr lang="ru-RU" altLang="ru-RU" sz="2000" b="1" i="1" dirty="0">
                <a:latin typeface="+mn-lt"/>
              </a:rPr>
              <a:t>ранние </a:t>
            </a:r>
            <a:r>
              <a:rPr lang="ru-RU" altLang="ru-RU" sz="2000" b="1" i="1" dirty="0" err="1">
                <a:latin typeface="+mn-lt"/>
              </a:rPr>
              <a:t>эндосомы</a:t>
            </a:r>
            <a:r>
              <a:rPr lang="ru-RU" altLang="ru-RU" sz="2000" dirty="0">
                <a:latin typeface="+mn-lt"/>
              </a:rPr>
              <a:t>, которые располагаются неподалеку от плазмалеммы в периферических отделах цитоплазмы. </a:t>
            </a:r>
          </a:p>
          <a:p>
            <a:pPr algn="just" eaLnBrk="1" hangingPunct="1">
              <a:spcBef>
                <a:spcPts val="600"/>
              </a:spcBef>
            </a:pPr>
            <a:r>
              <a:rPr lang="ru-RU" altLang="ru-RU" sz="2000" dirty="0">
                <a:latin typeface="+mn-lt"/>
              </a:rPr>
              <a:t>В случае </a:t>
            </a:r>
            <a:r>
              <a:rPr lang="ru-RU" altLang="ru-RU" sz="2000" dirty="0" err="1">
                <a:latin typeface="+mn-lt"/>
              </a:rPr>
              <a:t>эндоцитоза</a:t>
            </a:r>
            <a:r>
              <a:rPr lang="ru-RU" altLang="ru-RU" sz="2000" dirty="0">
                <a:latin typeface="+mn-lt"/>
              </a:rPr>
              <a:t>, опосредованного рецепторами, в ранних </a:t>
            </a:r>
            <a:r>
              <a:rPr lang="ru-RU" altLang="ru-RU" sz="2000" dirty="0" err="1">
                <a:latin typeface="+mn-lt"/>
              </a:rPr>
              <a:t>эндосомах</a:t>
            </a:r>
            <a:r>
              <a:rPr lang="ru-RU" altLang="ru-RU" sz="2000" dirty="0">
                <a:latin typeface="+mn-lt"/>
              </a:rPr>
              <a:t> в условиях слабокислой среды (</a:t>
            </a:r>
            <a:r>
              <a:rPr lang="ru-RU" altLang="ru-RU" sz="2000" dirty="0" err="1">
                <a:latin typeface="+mn-lt"/>
              </a:rPr>
              <a:t>pH</a:t>
            </a:r>
            <a:r>
              <a:rPr lang="ru-RU" altLang="ru-RU" sz="2000" dirty="0">
                <a:latin typeface="+mn-lt"/>
              </a:rPr>
              <a:t> 6,0) происходит отщепление </a:t>
            </a:r>
            <a:r>
              <a:rPr lang="ru-RU" altLang="ru-RU" sz="2000" dirty="0" err="1">
                <a:latin typeface="+mn-lt"/>
              </a:rPr>
              <a:t>лигандов</a:t>
            </a:r>
            <a:r>
              <a:rPr lang="ru-RU" altLang="ru-RU" sz="2000" dirty="0">
                <a:latin typeface="+mn-lt"/>
              </a:rPr>
              <a:t> от рецепторов, после чего рецепторы в составе транспортных пузырьков, отделяющихся от ранней </a:t>
            </a:r>
            <a:r>
              <a:rPr lang="ru-RU" altLang="ru-RU" sz="2000" dirty="0" err="1">
                <a:latin typeface="+mn-lt"/>
              </a:rPr>
              <a:t>эндосомы</a:t>
            </a:r>
            <a:r>
              <a:rPr lang="ru-RU" altLang="ru-RU" sz="2000" dirty="0">
                <a:latin typeface="+mn-lt"/>
              </a:rPr>
              <a:t>, доставляются в плазмалемму. </a:t>
            </a:r>
          </a:p>
          <a:p>
            <a:pPr algn="just" eaLnBrk="1" hangingPunct="1">
              <a:spcBef>
                <a:spcPts val="600"/>
              </a:spcBef>
            </a:pPr>
            <a:r>
              <a:rPr lang="ru-RU" altLang="ru-RU" sz="2000" dirty="0">
                <a:latin typeface="+mn-lt"/>
              </a:rPr>
              <a:t>Этот процесс получил название </a:t>
            </a:r>
            <a:r>
              <a:rPr lang="ru-RU" altLang="ru-RU" sz="2000" b="1" i="1" dirty="0" err="1">
                <a:latin typeface="+mn-lt"/>
              </a:rPr>
              <a:t>рециклирования</a:t>
            </a:r>
            <a:r>
              <a:rPr lang="ru-RU" altLang="ru-RU" sz="2000" b="1" i="1" dirty="0">
                <a:latin typeface="+mn-lt"/>
              </a:rPr>
              <a:t> рецепторов</a:t>
            </a:r>
            <a:r>
              <a:rPr lang="ru-RU" altLang="ru-RU" sz="2000" dirty="0">
                <a:latin typeface="+mn-lt"/>
              </a:rPr>
              <a:t>. </a:t>
            </a:r>
          </a:p>
          <a:p>
            <a:pPr algn="just" eaLnBrk="1" hangingPunct="1">
              <a:spcBef>
                <a:spcPts val="600"/>
              </a:spcBef>
            </a:pPr>
            <a:r>
              <a:rPr lang="ru-RU" altLang="ru-RU" sz="2000" dirty="0">
                <a:latin typeface="+mn-lt"/>
              </a:rPr>
              <a:t>В связи с этим раннюю </a:t>
            </a:r>
            <a:r>
              <a:rPr lang="ru-RU" altLang="ru-RU" sz="2000" dirty="0" err="1">
                <a:latin typeface="+mn-lt"/>
              </a:rPr>
              <a:t>эндосому</a:t>
            </a:r>
            <a:r>
              <a:rPr lang="ru-RU" altLang="ru-RU" sz="2000" dirty="0">
                <a:latin typeface="+mn-lt"/>
              </a:rPr>
              <a:t> называют также </a:t>
            </a:r>
            <a:r>
              <a:rPr lang="ru-RU" altLang="ru-RU" sz="2000" dirty="0" err="1">
                <a:latin typeface="+mn-lt"/>
              </a:rPr>
              <a:t>компартментом</a:t>
            </a:r>
            <a:r>
              <a:rPr lang="ru-RU" altLang="ru-RU" sz="2000" dirty="0">
                <a:latin typeface="+mn-lt"/>
              </a:rPr>
              <a:t> для разделения рецепторов и </a:t>
            </a:r>
            <a:r>
              <a:rPr lang="ru-RU" altLang="ru-RU" sz="2000" dirty="0" err="1">
                <a:latin typeface="+mn-lt"/>
              </a:rPr>
              <a:t>лигандов</a:t>
            </a:r>
            <a:r>
              <a:rPr lang="ru-RU" altLang="ru-RU" sz="2000" dirty="0"/>
              <a:t>.</a:t>
            </a:r>
            <a:endParaRPr lang="ru-RU" altLang="ru-RU"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629" r="2321"/>
          <a:stretch/>
        </p:blipFill>
        <p:spPr bwMode="auto">
          <a:xfrm>
            <a:off x="-8722" y="199775"/>
            <a:ext cx="4226242" cy="5893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669633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Box 3"/>
          <p:cNvSpPr txBox="1">
            <a:spLocks noChangeArrowheads="1"/>
          </p:cNvSpPr>
          <p:nvPr/>
        </p:nvSpPr>
        <p:spPr bwMode="auto">
          <a:xfrm>
            <a:off x="4788024" y="312033"/>
            <a:ext cx="4248026" cy="5709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a:latin typeface="+mn-lt"/>
              </a:rPr>
              <a:t>Дальнейшее ферментативное </a:t>
            </a:r>
            <a:r>
              <a:rPr lang="ru-RU" altLang="ru-RU" sz="2000" dirty="0" smtClean="0">
                <a:latin typeface="+mn-lt"/>
              </a:rPr>
              <a:t>расщепление </a:t>
            </a:r>
            <a:r>
              <a:rPr lang="ru-RU" altLang="ru-RU" sz="2000" dirty="0">
                <a:latin typeface="+mn-lt"/>
              </a:rPr>
              <a:t>макромолекул, поступивших в процессе </a:t>
            </a:r>
            <a:r>
              <a:rPr lang="ru-RU" altLang="ru-RU" sz="2000" dirty="0" err="1">
                <a:latin typeface="+mn-lt"/>
              </a:rPr>
              <a:t>пиноцитоза</a:t>
            </a:r>
            <a:r>
              <a:rPr lang="ru-RU" altLang="ru-RU" sz="2000" dirty="0">
                <a:latin typeface="+mn-lt"/>
              </a:rPr>
              <a:t> в ранние </a:t>
            </a:r>
            <a:r>
              <a:rPr lang="ru-RU" altLang="ru-RU" sz="2000" dirty="0" err="1">
                <a:latin typeface="+mn-lt"/>
              </a:rPr>
              <a:t>эндосомы</a:t>
            </a:r>
            <a:r>
              <a:rPr lang="ru-RU" altLang="ru-RU" sz="2000" dirty="0">
                <a:latin typeface="+mn-lt"/>
              </a:rPr>
              <a:t>, осуществляется в </a:t>
            </a:r>
            <a:r>
              <a:rPr lang="ru-RU" altLang="ru-RU" sz="2000" b="1" i="1" dirty="0">
                <a:latin typeface="+mn-lt"/>
              </a:rPr>
              <a:t>поздних </a:t>
            </a:r>
            <a:r>
              <a:rPr lang="ru-RU" altLang="ru-RU" sz="2000" b="1" i="1" dirty="0" err="1">
                <a:latin typeface="+mn-lt"/>
              </a:rPr>
              <a:t>эндосомах</a:t>
            </a:r>
            <a:r>
              <a:rPr lang="ru-RU" altLang="ru-RU" sz="2000" dirty="0">
                <a:latin typeface="+mn-lt"/>
              </a:rPr>
              <a:t>, расположенных в </a:t>
            </a:r>
            <a:r>
              <a:rPr lang="ru-RU" altLang="ru-RU" sz="2000" dirty="0" err="1">
                <a:latin typeface="+mn-lt"/>
              </a:rPr>
              <a:t>перинуклеарной</a:t>
            </a:r>
            <a:r>
              <a:rPr lang="ru-RU" altLang="ru-RU" sz="2000" dirty="0">
                <a:latin typeface="+mn-lt"/>
              </a:rPr>
              <a:t> области и имеющих, по сравнению с ранними </a:t>
            </a:r>
            <a:r>
              <a:rPr lang="ru-RU" altLang="ru-RU" sz="2000" dirty="0" err="1">
                <a:latin typeface="+mn-lt"/>
              </a:rPr>
              <a:t>эндосомами</a:t>
            </a:r>
            <a:r>
              <a:rPr lang="ru-RU" altLang="ru-RU" sz="2000" dirty="0">
                <a:latin typeface="+mn-lt"/>
              </a:rPr>
              <a:t>, более крупные размеры (диаметр 600—800 </a:t>
            </a:r>
            <a:r>
              <a:rPr lang="ru-RU" altLang="ru-RU" sz="2000" dirty="0" err="1">
                <a:latin typeface="+mn-lt"/>
              </a:rPr>
              <a:t>нм</a:t>
            </a:r>
            <a:r>
              <a:rPr lang="ru-RU" altLang="ru-RU" sz="2000" dirty="0">
                <a:latin typeface="+mn-lt"/>
              </a:rPr>
              <a:t>) и более кислое внутреннее содержимое (</a:t>
            </a:r>
            <a:r>
              <a:rPr lang="ru-RU" altLang="ru-RU" sz="2000" dirty="0" err="1">
                <a:latin typeface="+mn-lt"/>
              </a:rPr>
              <a:t>pH</a:t>
            </a:r>
            <a:r>
              <a:rPr lang="ru-RU" altLang="ru-RU" sz="2000" dirty="0">
                <a:latin typeface="+mn-lt"/>
              </a:rPr>
              <a:t> 5,5). </a:t>
            </a:r>
          </a:p>
          <a:p>
            <a:pPr algn="just" eaLnBrk="1" hangingPunct="1">
              <a:spcBef>
                <a:spcPts val="600"/>
              </a:spcBef>
            </a:pPr>
            <a:r>
              <a:rPr lang="ru-RU" altLang="ru-RU" sz="2000" dirty="0">
                <a:latin typeface="+mn-lt"/>
              </a:rPr>
              <a:t>Формирование поздних </a:t>
            </a:r>
            <a:r>
              <a:rPr lang="ru-RU" altLang="ru-RU" sz="2000" dirty="0" err="1">
                <a:latin typeface="+mn-lt"/>
              </a:rPr>
              <a:t>эндосом</a:t>
            </a:r>
            <a:r>
              <a:rPr lang="ru-RU" altLang="ru-RU" sz="2000" dirty="0">
                <a:latin typeface="+mn-lt"/>
              </a:rPr>
              <a:t> связано со слиянием их мембран с мембранами многочисленных </a:t>
            </a:r>
            <a:r>
              <a:rPr lang="ru-RU" altLang="ru-RU" sz="2000" b="1" i="1" dirty="0" err="1">
                <a:latin typeface="+mn-lt"/>
              </a:rPr>
              <a:t>гидролазных</a:t>
            </a:r>
            <a:r>
              <a:rPr lang="ru-RU" altLang="ru-RU" sz="2000" b="1" i="1" dirty="0">
                <a:latin typeface="+mn-lt"/>
              </a:rPr>
              <a:t> пузырьков</a:t>
            </a:r>
            <a:r>
              <a:rPr lang="ru-RU" altLang="ru-RU" sz="2000" dirty="0">
                <a:latin typeface="+mn-lt"/>
              </a:rPr>
              <a:t>, </a:t>
            </a:r>
            <a:r>
              <a:rPr lang="ru-RU" altLang="ru-RU" sz="2000" dirty="0" err="1">
                <a:latin typeface="+mn-lt"/>
              </a:rPr>
              <a:t>отшнуровывающихся</a:t>
            </a:r>
            <a:r>
              <a:rPr lang="ru-RU" altLang="ru-RU" sz="2000" dirty="0">
                <a:latin typeface="+mn-lt"/>
              </a:rPr>
              <a:t> от аппарата </a:t>
            </a:r>
            <a:r>
              <a:rPr lang="ru-RU" altLang="ru-RU" sz="2000" dirty="0" err="1">
                <a:latin typeface="+mn-lt"/>
              </a:rPr>
              <a:t>Гольджи</a:t>
            </a:r>
            <a:r>
              <a:rPr lang="ru-RU" altLang="ru-RU" sz="2000" dirty="0">
                <a:latin typeface="+mn-lt"/>
              </a:rPr>
              <a:t> (</a:t>
            </a:r>
            <a:r>
              <a:rPr lang="ru-RU" altLang="ru-RU" sz="2000" b="1" i="1" dirty="0">
                <a:latin typeface="+mn-lt"/>
              </a:rPr>
              <a:t>первичные лизосомы</a:t>
            </a:r>
            <a:r>
              <a:rPr lang="ru-RU" altLang="ru-RU" sz="2000" dirty="0">
                <a:latin typeface="+mn-lt"/>
              </a:rPr>
              <a:t> по старой терминологии). </a:t>
            </a: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629" r="2321"/>
          <a:stretch/>
        </p:blipFill>
        <p:spPr bwMode="auto">
          <a:xfrm>
            <a:off x="14788" y="8137"/>
            <a:ext cx="4629220" cy="64554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4426854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629" r="2321"/>
          <a:stretch/>
        </p:blipFill>
        <p:spPr bwMode="auto">
          <a:xfrm>
            <a:off x="-56848" y="0"/>
            <a:ext cx="4421137" cy="6165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0115" name="TextBox 1"/>
          <p:cNvSpPr txBox="1">
            <a:spLocks noChangeArrowheads="1"/>
          </p:cNvSpPr>
          <p:nvPr/>
        </p:nvSpPr>
        <p:spPr bwMode="auto">
          <a:xfrm>
            <a:off x="4283969" y="260648"/>
            <a:ext cx="4644008" cy="6555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altLang="ru-RU" sz="2000" dirty="0">
                <a:latin typeface="+mn-lt"/>
              </a:rPr>
              <a:t>Кислая среда поздних </a:t>
            </a:r>
            <a:r>
              <a:rPr lang="ru-RU" altLang="ru-RU" sz="2000" dirty="0" err="1">
                <a:latin typeface="+mn-lt"/>
              </a:rPr>
              <a:t>эндосом</a:t>
            </a:r>
            <a:r>
              <a:rPr lang="ru-RU" altLang="ru-RU" sz="2000" dirty="0">
                <a:latin typeface="+mn-lt"/>
              </a:rPr>
              <a:t> способствует освобождению гидролаз от рецепторов, после чего рецепторы в составе пузырьков, </a:t>
            </a:r>
            <a:r>
              <a:rPr lang="ru-RU" altLang="ru-RU" sz="2000" dirty="0" err="1">
                <a:latin typeface="+mn-lt"/>
              </a:rPr>
              <a:t>отшнуровывающихся</a:t>
            </a:r>
            <a:r>
              <a:rPr lang="ru-RU" altLang="ru-RU" sz="2000" dirty="0">
                <a:latin typeface="+mn-lt"/>
              </a:rPr>
              <a:t> от поздних </a:t>
            </a:r>
            <a:r>
              <a:rPr lang="ru-RU" altLang="ru-RU" sz="2000" dirty="0" err="1">
                <a:latin typeface="+mn-lt"/>
              </a:rPr>
              <a:t>эндосом</a:t>
            </a:r>
            <a:r>
              <a:rPr lang="ru-RU" altLang="ru-RU" sz="2000" dirty="0">
                <a:latin typeface="+mn-lt"/>
              </a:rPr>
              <a:t>, </a:t>
            </a:r>
            <a:r>
              <a:rPr lang="ru-RU" altLang="ru-RU" sz="2000" dirty="0" err="1">
                <a:latin typeface="+mn-lt"/>
              </a:rPr>
              <a:t>рециклируют</a:t>
            </a:r>
            <a:r>
              <a:rPr lang="ru-RU" altLang="ru-RU" sz="2000" dirty="0">
                <a:latin typeface="+mn-lt"/>
              </a:rPr>
              <a:t> в комплекс </a:t>
            </a:r>
            <a:r>
              <a:rPr lang="ru-RU" altLang="ru-RU" sz="2000" dirty="0" err="1">
                <a:latin typeface="+mn-lt"/>
              </a:rPr>
              <a:t>Гольджи</a:t>
            </a:r>
            <a:r>
              <a:rPr lang="ru-RU" altLang="ru-RU" sz="2000" dirty="0">
                <a:latin typeface="+mn-lt"/>
              </a:rPr>
              <a:t>.</a:t>
            </a:r>
          </a:p>
          <a:p>
            <a:pPr algn="just" eaLnBrk="1" hangingPunct="1"/>
            <a:r>
              <a:rPr lang="ru-RU" altLang="ru-RU" sz="2000" dirty="0" smtClean="0">
                <a:latin typeface="+mn-lt"/>
              </a:rPr>
              <a:t>Завершающие </a:t>
            </a:r>
            <a:r>
              <a:rPr lang="ru-RU" altLang="ru-RU" sz="2000" dirty="0">
                <a:latin typeface="+mn-lt"/>
              </a:rPr>
              <a:t>этапы процесса внутриклеточного переваривания веществ, поглощенных клеткой, осуществляются в лизосомах, ранее называвшихся </a:t>
            </a:r>
            <a:r>
              <a:rPr lang="ru-RU" altLang="ru-RU" sz="2000" b="1" i="1" dirty="0">
                <a:latin typeface="+mn-lt"/>
              </a:rPr>
              <a:t>вторичными лизосомами</a:t>
            </a:r>
            <a:r>
              <a:rPr lang="ru-RU" altLang="ru-RU" sz="2000" dirty="0">
                <a:latin typeface="+mn-lt"/>
              </a:rPr>
              <a:t>, кислая внутренняя среда которых (</a:t>
            </a:r>
            <a:r>
              <a:rPr lang="ru-RU" altLang="ru-RU" sz="2000" dirty="0" err="1">
                <a:latin typeface="+mn-lt"/>
              </a:rPr>
              <a:t>pH</a:t>
            </a:r>
            <a:r>
              <a:rPr lang="ru-RU" altLang="ru-RU" sz="2000" dirty="0">
                <a:latin typeface="+mn-lt"/>
              </a:rPr>
              <a:t> 5,0 и ниже) обеспечивает максимальную ферментативную активность </a:t>
            </a:r>
            <a:r>
              <a:rPr lang="ru-RU" altLang="ru-RU" sz="2000" dirty="0" err="1">
                <a:latin typeface="+mn-lt"/>
              </a:rPr>
              <a:t>лизосомных</a:t>
            </a:r>
            <a:r>
              <a:rPr lang="ru-RU" altLang="ru-RU" sz="2000" dirty="0">
                <a:latin typeface="+mn-lt"/>
              </a:rPr>
              <a:t> </a:t>
            </a:r>
            <a:r>
              <a:rPr lang="ru-RU" altLang="ru-RU" sz="2000" dirty="0" smtClean="0">
                <a:latin typeface="+mn-lt"/>
              </a:rPr>
              <a:t>гидролаз.</a:t>
            </a:r>
          </a:p>
          <a:p>
            <a:pPr algn="just" eaLnBrk="1" hangingPunct="1"/>
            <a:r>
              <a:rPr lang="ru-RU" altLang="ru-RU" sz="2000" dirty="0">
                <a:latin typeface="+mn-lt"/>
              </a:rPr>
              <a:t>Процесс переваривания лизосомами внеклеточных веществ, захваченных путем </a:t>
            </a:r>
            <a:r>
              <a:rPr lang="ru-RU" altLang="ru-RU" sz="2000" dirty="0" err="1">
                <a:latin typeface="+mn-lt"/>
              </a:rPr>
              <a:t>эндоцитоза</a:t>
            </a:r>
            <a:r>
              <a:rPr lang="ru-RU" altLang="ru-RU" sz="2000" dirty="0">
                <a:latin typeface="+mn-lt"/>
              </a:rPr>
              <a:t>, называется </a:t>
            </a:r>
            <a:r>
              <a:rPr lang="ru-RU" altLang="ru-RU" sz="2000" b="1" i="1" dirty="0" err="1">
                <a:latin typeface="+mn-lt"/>
              </a:rPr>
              <a:t>гетерофагией</a:t>
            </a:r>
            <a:r>
              <a:rPr lang="ru-RU" altLang="ru-RU" sz="2000" dirty="0">
                <a:latin typeface="+mn-lt"/>
              </a:rPr>
              <a:t> и служит основным способом пищеварения у большинства одноклеточных организмов. </a:t>
            </a:r>
            <a:endParaRPr lang="ru-RU" altLang="ru-RU" dirty="0"/>
          </a:p>
        </p:txBody>
      </p:sp>
    </p:spTree>
    <p:extLst>
      <p:ext uri="{BB962C8B-B14F-4D97-AF65-F5344CB8AC3E}">
        <p14:creationId xmlns:p14="http://schemas.microsoft.com/office/powerpoint/2010/main" xmlns="" val="17641615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759" y="1942488"/>
            <a:ext cx="4211960" cy="4818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139" name="TextBox 2"/>
          <p:cNvSpPr txBox="1">
            <a:spLocks noChangeArrowheads="1"/>
          </p:cNvSpPr>
          <p:nvPr/>
        </p:nvSpPr>
        <p:spPr bwMode="auto">
          <a:xfrm>
            <a:off x="107950" y="115888"/>
            <a:ext cx="9036050" cy="2708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a:latin typeface="+mn-lt"/>
              </a:rPr>
              <a:t>При </a:t>
            </a:r>
            <a:r>
              <a:rPr lang="ru-RU" altLang="ru-RU" sz="2000" b="1" i="1" dirty="0">
                <a:latin typeface="+mn-lt"/>
              </a:rPr>
              <a:t>фагоцитозе</a:t>
            </a:r>
            <a:r>
              <a:rPr lang="ru-RU" altLang="ru-RU" sz="2000" dirty="0">
                <a:latin typeface="+mn-lt"/>
              </a:rPr>
              <a:t> — поглощении клеткой бактерий, фрагментов клеток и других крупных корпускулярных частиц — вначале образуются </a:t>
            </a:r>
            <a:r>
              <a:rPr lang="ru-RU" altLang="ru-RU" sz="2000" dirty="0" err="1">
                <a:latin typeface="+mn-lt"/>
              </a:rPr>
              <a:t>фагосомы</a:t>
            </a:r>
            <a:r>
              <a:rPr lang="ru-RU" altLang="ru-RU" sz="2000" dirty="0">
                <a:latin typeface="+mn-lt"/>
              </a:rPr>
              <a:t>, называемые также </a:t>
            </a:r>
            <a:r>
              <a:rPr lang="ru-RU" altLang="ru-RU" sz="2000" b="1" i="1" dirty="0" err="1">
                <a:latin typeface="+mn-lt"/>
              </a:rPr>
              <a:t>гетерофагосомами</a:t>
            </a:r>
            <a:r>
              <a:rPr lang="ru-RU" altLang="ru-RU" sz="2000" dirty="0">
                <a:latin typeface="+mn-lt"/>
              </a:rPr>
              <a:t>. </a:t>
            </a:r>
          </a:p>
          <a:p>
            <a:pPr algn="just" eaLnBrk="1" hangingPunct="1"/>
            <a:r>
              <a:rPr lang="ru-RU" altLang="ru-RU" sz="2000" dirty="0">
                <a:latin typeface="+mn-lt"/>
              </a:rPr>
              <a:t>Затем мембраны таких </a:t>
            </a:r>
            <a:r>
              <a:rPr lang="ru-RU" altLang="ru-RU" sz="2000" dirty="0" err="1">
                <a:latin typeface="+mn-lt"/>
              </a:rPr>
              <a:t>фагосом</a:t>
            </a:r>
            <a:r>
              <a:rPr lang="ru-RU" altLang="ru-RU" sz="2000" dirty="0">
                <a:latin typeface="+mn-lt"/>
              </a:rPr>
              <a:t> сливаются с мембранами поздних </a:t>
            </a:r>
            <a:r>
              <a:rPr lang="ru-RU" altLang="ru-RU" sz="2000" dirty="0" err="1">
                <a:latin typeface="+mn-lt"/>
              </a:rPr>
              <a:t>эндосом</a:t>
            </a:r>
            <a:r>
              <a:rPr lang="ru-RU" altLang="ru-RU" sz="2000" dirty="0">
                <a:latin typeface="+mn-lt"/>
              </a:rPr>
              <a:t> или лизосом с формированием </a:t>
            </a:r>
            <a:r>
              <a:rPr lang="ru-RU" altLang="ru-RU" sz="2000" dirty="0" err="1">
                <a:latin typeface="+mn-lt"/>
              </a:rPr>
              <a:t>фаголизосом</a:t>
            </a:r>
            <a:r>
              <a:rPr lang="ru-RU" altLang="ru-RU" sz="2000" dirty="0">
                <a:latin typeface="+mn-lt"/>
              </a:rPr>
              <a:t>, которые и осуществляют процессы ферментативного расщепления субстратов, поглощенных клеткой.</a:t>
            </a:r>
          </a:p>
          <a:p>
            <a:pPr algn="just" eaLnBrk="1" hangingPunct="1">
              <a:spcBef>
                <a:spcPts val="600"/>
              </a:spcBef>
            </a:pPr>
            <a:endParaRPr lang="ru-RU" altLang="ru-RU" sz="2000" dirty="0"/>
          </a:p>
          <a:p>
            <a:pPr eaLnBrk="1" hangingPunct="1">
              <a:spcBef>
                <a:spcPts val="600"/>
              </a:spcBef>
            </a:pPr>
            <a:endParaRPr lang="ru-RU" altLang="ru-RU" sz="2000" dirty="0"/>
          </a:p>
        </p:txBody>
      </p:sp>
      <p:sp>
        <p:nvSpPr>
          <p:cNvPr id="91141" name="TextBox 4"/>
          <p:cNvSpPr txBox="1">
            <a:spLocks noChangeArrowheads="1"/>
          </p:cNvSpPr>
          <p:nvPr/>
        </p:nvSpPr>
        <p:spPr bwMode="auto">
          <a:xfrm>
            <a:off x="5148064" y="2204864"/>
            <a:ext cx="3563962" cy="4247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altLang="ru-RU" dirty="0">
                <a:latin typeface="+mn-lt"/>
              </a:rPr>
              <a:t>Образование лизосом при фагоцитозе и </a:t>
            </a:r>
            <a:r>
              <a:rPr lang="ru-RU" altLang="ru-RU" dirty="0" err="1">
                <a:latin typeface="+mn-lt"/>
              </a:rPr>
              <a:t>аутофагии</a:t>
            </a:r>
            <a:r>
              <a:rPr lang="ru-RU" altLang="ru-RU" dirty="0">
                <a:latin typeface="+mn-lt"/>
              </a:rPr>
              <a:t>: </a:t>
            </a:r>
            <a:endParaRPr lang="ru-RU" altLang="ru-RU" dirty="0" smtClean="0">
              <a:latin typeface="+mn-lt"/>
            </a:endParaRPr>
          </a:p>
          <a:p>
            <a:pPr eaLnBrk="1" hangingPunct="1"/>
            <a:r>
              <a:rPr lang="ru-RU" altLang="ru-RU" dirty="0" smtClean="0">
                <a:latin typeface="+mn-lt"/>
              </a:rPr>
              <a:t>1 </a:t>
            </a:r>
            <a:r>
              <a:rPr lang="ru-RU" altLang="ru-RU" dirty="0">
                <a:latin typeface="+mn-lt"/>
              </a:rPr>
              <a:t>- чужеродная частица; </a:t>
            </a:r>
            <a:endParaRPr lang="ru-RU" altLang="ru-RU" dirty="0" smtClean="0">
              <a:latin typeface="+mn-lt"/>
            </a:endParaRPr>
          </a:p>
          <a:p>
            <a:pPr eaLnBrk="1" hangingPunct="1"/>
            <a:r>
              <a:rPr lang="ru-RU" altLang="ru-RU" dirty="0" smtClean="0">
                <a:latin typeface="+mn-lt"/>
              </a:rPr>
              <a:t>2 </a:t>
            </a:r>
            <a:r>
              <a:rPr lang="ru-RU" altLang="ru-RU" dirty="0">
                <a:latin typeface="+mn-lt"/>
              </a:rPr>
              <a:t>- фагоцитоз; 3 - </a:t>
            </a:r>
            <a:r>
              <a:rPr lang="ru-RU" altLang="ru-RU" dirty="0" err="1">
                <a:latin typeface="+mn-lt"/>
              </a:rPr>
              <a:t>фагосома</a:t>
            </a:r>
            <a:r>
              <a:rPr lang="ru-RU" altLang="ru-RU" dirty="0">
                <a:latin typeface="+mn-lt"/>
              </a:rPr>
              <a:t>; </a:t>
            </a:r>
            <a:endParaRPr lang="ru-RU" altLang="ru-RU" dirty="0" smtClean="0">
              <a:latin typeface="+mn-lt"/>
            </a:endParaRPr>
          </a:p>
          <a:p>
            <a:pPr eaLnBrk="1" hangingPunct="1"/>
            <a:r>
              <a:rPr lang="ru-RU" altLang="ru-RU" dirty="0" smtClean="0">
                <a:latin typeface="+mn-lt"/>
              </a:rPr>
              <a:t>4 </a:t>
            </a:r>
            <a:r>
              <a:rPr lang="ru-RU" altLang="ru-RU" dirty="0">
                <a:latin typeface="+mn-lt"/>
              </a:rPr>
              <a:t>- транспортный пузырек, содержащий неактивные гидролитические ферменты лизосом; </a:t>
            </a:r>
            <a:endParaRPr lang="ru-RU" altLang="ru-RU" dirty="0" smtClean="0">
              <a:latin typeface="+mn-lt"/>
            </a:endParaRPr>
          </a:p>
          <a:p>
            <a:pPr eaLnBrk="1" hangingPunct="1"/>
            <a:r>
              <a:rPr lang="ru-RU" altLang="ru-RU" dirty="0" smtClean="0">
                <a:latin typeface="+mn-lt"/>
              </a:rPr>
              <a:t>5 </a:t>
            </a:r>
            <a:r>
              <a:rPr lang="ru-RU" altLang="ru-RU" dirty="0" err="1">
                <a:latin typeface="+mn-lt"/>
              </a:rPr>
              <a:t>гидролазный</a:t>
            </a:r>
            <a:r>
              <a:rPr lang="ru-RU" altLang="ru-RU" dirty="0">
                <a:latin typeface="+mn-lt"/>
              </a:rPr>
              <a:t> пузырек; </a:t>
            </a:r>
            <a:endParaRPr lang="ru-RU" altLang="ru-RU" dirty="0" smtClean="0">
              <a:latin typeface="+mn-lt"/>
            </a:endParaRPr>
          </a:p>
          <a:p>
            <a:pPr eaLnBrk="1" hangingPunct="1"/>
            <a:r>
              <a:rPr lang="ru-RU" altLang="ru-RU" dirty="0" smtClean="0">
                <a:latin typeface="+mn-lt"/>
              </a:rPr>
              <a:t>6 </a:t>
            </a:r>
            <a:r>
              <a:rPr lang="ru-RU" altLang="ru-RU" dirty="0">
                <a:latin typeface="+mn-lt"/>
              </a:rPr>
              <a:t>- </a:t>
            </a:r>
            <a:r>
              <a:rPr lang="ru-RU" altLang="ru-RU" dirty="0" err="1">
                <a:latin typeface="+mn-lt"/>
              </a:rPr>
              <a:t>фаголизосома</a:t>
            </a:r>
            <a:r>
              <a:rPr lang="ru-RU" altLang="ru-RU" dirty="0">
                <a:latin typeface="+mn-lt"/>
              </a:rPr>
              <a:t>; </a:t>
            </a:r>
            <a:endParaRPr lang="ru-RU" altLang="ru-RU" dirty="0" smtClean="0">
              <a:latin typeface="+mn-lt"/>
            </a:endParaRPr>
          </a:p>
          <a:p>
            <a:pPr eaLnBrk="1" hangingPunct="1"/>
            <a:r>
              <a:rPr lang="ru-RU" altLang="ru-RU" dirty="0" smtClean="0">
                <a:latin typeface="+mn-lt"/>
              </a:rPr>
              <a:t>7 </a:t>
            </a:r>
            <a:r>
              <a:rPr lang="ru-RU" altLang="ru-RU" dirty="0">
                <a:latin typeface="+mn-lt"/>
              </a:rPr>
              <a:t>- лизосома; 8 - лизосома, поглотившая разрушенную органеллу; 9 - </a:t>
            </a:r>
            <a:r>
              <a:rPr lang="ru-RU" altLang="ru-RU" dirty="0" err="1">
                <a:latin typeface="+mn-lt"/>
              </a:rPr>
              <a:t>аутофаголизосома</a:t>
            </a:r>
            <a:r>
              <a:rPr lang="ru-RU" altLang="ru-RU" dirty="0">
                <a:latin typeface="+mn-lt"/>
              </a:rPr>
              <a:t>; </a:t>
            </a:r>
            <a:endParaRPr lang="ru-RU" altLang="ru-RU" dirty="0" smtClean="0">
              <a:latin typeface="+mn-lt"/>
            </a:endParaRPr>
          </a:p>
          <a:p>
            <a:pPr eaLnBrk="1" hangingPunct="1"/>
            <a:r>
              <a:rPr lang="ru-RU" altLang="ru-RU" dirty="0" smtClean="0">
                <a:latin typeface="+mn-lt"/>
              </a:rPr>
              <a:t>10 </a:t>
            </a:r>
            <a:r>
              <a:rPr lang="ru-RU" altLang="ru-RU" dirty="0">
                <a:latin typeface="+mn-lt"/>
              </a:rPr>
              <a:t>- эндоплазматическая сеть; </a:t>
            </a:r>
            <a:endParaRPr lang="ru-RU" altLang="ru-RU" dirty="0" smtClean="0">
              <a:latin typeface="+mn-lt"/>
            </a:endParaRPr>
          </a:p>
          <a:p>
            <a:pPr eaLnBrk="1" hangingPunct="1"/>
            <a:r>
              <a:rPr lang="ru-RU" altLang="ru-RU" dirty="0" smtClean="0">
                <a:latin typeface="+mn-lt"/>
              </a:rPr>
              <a:t>11 </a:t>
            </a:r>
            <a:r>
              <a:rPr lang="ru-RU" altLang="ru-RU" dirty="0">
                <a:latin typeface="+mn-lt"/>
              </a:rPr>
              <a:t>— плазматическая мембрана.</a:t>
            </a:r>
          </a:p>
        </p:txBody>
      </p:sp>
    </p:spTree>
    <p:extLst>
      <p:ext uri="{BB962C8B-B14F-4D97-AF65-F5344CB8AC3E}">
        <p14:creationId xmlns:p14="http://schemas.microsoft.com/office/powerpoint/2010/main" xmlns="" val="109208292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Box 3"/>
          <p:cNvSpPr txBox="1">
            <a:spLocks noChangeArrowheads="1"/>
          </p:cNvSpPr>
          <p:nvPr/>
        </p:nvSpPr>
        <p:spPr bwMode="auto">
          <a:xfrm>
            <a:off x="168358" y="188913"/>
            <a:ext cx="8640762" cy="58477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a:latin typeface="+mn-lt"/>
              </a:rPr>
              <a:t>У многоклеточных животных </a:t>
            </a:r>
            <a:r>
              <a:rPr lang="ru-RU" altLang="ru-RU" sz="2000" dirty="0" err="1">
                <a:latin typeface="+mn-lt"/>
              </a:rPr>
              <a:t>гетерофагия</a:t>
            </a:r>
            <a:r>
              <a:rPr lang="ru-RU" altLang="ru-RU" sz="2000" dirty="0">
                <a:latin typeface="+mn-lt"/>
              </a:rPr>
              <a:t> присуща всем клеткам. </a:t>
            </a:r>
          </a:p>
          <a:p>
            <a:pPr algn="just" eaLnBrk="1" hangingPunct="1">
              <a:spcBef>
                <a:spcPts val="600"/>
              </a:spcBef>
            </a:pPr>
            <a:r>
              <a:rPr lang="ru-RU" altLang="ru-RU" sz="2000" dirty="0">
                <a:latin typeface="+mn-lt"/>
              </a:rPr>
              <a:t>В то же время фагоцитоз и формирование </a:t>
            </a:r>
            <a:r>
              <a:rPr lang="ru-RU" altLang="ru-RU" sz="2000" dirty="0" err="1">
                <a:latin typeface="+mn-lt"/>
              </a:rPr>
              <a:t>фаголизосом</a:t>
            </a:r>
            <a:r>
              <a:rPr lang="ru-RU" altLang="ru-RU" sz="2000" dirty="0">
                <a:latin typeface="+mn-lt"/>
              </a:rPr>
              <a:t> свойственен лишь некоторым специализированным </a:t>
            </a:r>
            <a:r>
              <a:rPr lang="ru-RU" altLang="ru-RU" sz="2000" b="1" i="1" dirty="0">
                <a:latin typeface="+mn-lt"/>
              </a:rPr>
              <a:t>клеткам-лейкоцитам,</a:t>
            </a:r>
            <a:r>
              <a:rPr lang="ru-RU" altLang="ru-RU" sz="2000" dirty="0">
                <a:latin typeface="+mn-lt"/>
              </a:rPr>
              <a:t> </a:t>
            </a:r>
            <a:r>
              <a:rPr lang="ru-RU" altLang="ru-RU" sz="2000" b="1" i="1" dirty="0">
                <a:latin typeface="+mn-lt"/>
              </a:rPr>
              <a:t>тканевым макрофагам</a:t>
            </a:r>
            <a:r>
              <a:rPr lang="ru-RU" altLang="ru-RU" sz="2000" dirty="0">
                <a:latin typeface="+mn-lt"/>
              </a:rPr>
              <a:t> и другим клеткам, способным поглощать и переваривать микроорганизмы и другие чужеродные для организма корпускулярные структуры. </a:t>
            </a:r>
          </a:p>
          <a:p>
            <a:pPr algn="just" eaLnBrk="1" hangingPunct="1">
              <a:spcBef>
                <a:spcPts val="600"/>
              </a:spcBef>
            </a:pPr>
            <a:r>
              <a:rPr lang="ru-RU" altLang="ru-RU" sz="2000" dirty="0">
                <a:latin typeface="+mn-lt"/>
              </a:rPr>
              <a:t>Помимо </a:t>
            </a:r>
            <a:r>
              <a:rPr lang="ru-RU" altLang="ru-RU" sz="2000" dirty="0" err="1">
                <a:latin typeface="+mn-lt"/>
              </a:rPr>
              <a:t>гетерофагии</a:t>
            </a:r>
            <a:r>
              <a:rPr lang="ru-RU" altLang="ru-RU" sz="2000" dirty="0">
                <a:latin typeface="+mn-lt"/>
              </a:rPr>
              <a:t>, в лизосомах протекают процессы </a:t>
            </a:r>
            <a:r>
              <a:rPr lang="ru-RU" altLang="ru-RU" sz="2000" b="1" i="1" dirty="0" err="1">
                <a:latin typeface="+mn-lt"/>
              </a:rPr>
              <a:t>аутофагии</a:t>
            </a:r>
            <a:r>
              <a:rPr lang="ru-RU" altLang="ru-RU" sz="2000" b="1" i="1" dirty="0">
                <a:latin typeface="+mn-lt"/>
              </a:rPr>
              <a:t>,</a:t>
            </a:r>
            <a:r>
              <a:rPr lang="ru-RU" altLang="ru-RU" sz="2000" dirty="0">
                <a:latin typeface="+mn-lt"/>
              </a:rPr>
              <a:t> в ходе которых белки клеток, а также клеточные структуры, выработавшие свой ресурс, или продукты их распада разрушаются до простейших органических соединений, способных вступать в разнообразные реакции обмена веществ.</a:t>
            </a:r>
          </a:p>
          <a:p>
            <a:pPr algn="just" eaLnBrk="1" hangingPunct="1">
              <a:spcBef>
                <a:spcPts val="600"/>
              </a:spcBef>
            </a:pPr>
            <a:r>
              <a:rPr lang="ru-RU" altLang="ru-RU" sz="2200" dirty="0" err="1">
                <a:latin typeface="+mn-lt"/>
              </a:rPr>
              <a:t>Аутофагия</a:t>
            </a:r>
            <a:r>
              <a:rPr lang="ru-RU" altLang="ru-RU" sz="2200" dirty="0">
                <a:latin typeface="+mn-lt"/>
              </a:rPr>
              <a:t> клеточных структур, выработавших свой ресурс, осуществляется в </a:t>
            </a:r>
            <a:r>
              <a:rPr lang="ru-RU" altLang="ru-RU" sz="2200" b="1" i="1" dirty="0" err="1">
                <a:latin typeface="+mn-lt"/>
              </a:rPr>
              <a:t>аутолизосомах</a:t>
            </a:r>
            <a:r>
              <a:rPr lang="ru-RU" altLang="ru-RU" sz="2200" b="1" i="1" dirty="0">
                <a:latin typeface="+mn-lt"/>
              </a:rPr>
              <a:t>,</a:t>
            </a:r>
            <a:r>
              <a:rPr lang="ru-RU" altLang="ru-RU" sz="2200" dirty="0">
                <a:latin typeface="+mn-lt"/>
              </a:rPr>
              <a:t> образующихся при слиянии поздних </a:t>
            </a:r>
            <a:r>
              <a:rPr lang="ru-RU" altLang="ru-RU" sz="2200" dirty="0" err="1">
                <a:latin typeface="+mn-lt"/>
              </a:rPr>
              <a:t>эндосом</a:t>
            </a:r>
            <a:r>
              <a:rPr lang="ru-RU" altLang="ru-RU" sz="2200" dirty="0">
                <a:latin typeface="+mn-lt"/>
              </a:rPr>
              <a:t> или лизосом с </a:t>
            </a:r>
            <a:r>
              <a:rPr lang="ru-RU" altLang="ru-RU" sz="2200" b="1" i="1" dirty="0" err="1">
                <a:latin typeface="+mn-lt"/>
              </a:rPr>
              <a:t>аутофагосомами</a:t>
            </a:r>
            <a:r>
              <a:rPr lang="ru-RU" altLang="ru-RU" sz="2200" dirty="0">
                <a:latin typeface="+mn-lt"/>
              </a:rPr>
              <a:t> — мембранными пузырьками, несущими структуры клетки, подлежащие разрушению, например митохондрии. </a:t>
            </a:r>
          </a:p>
          <a:p>
            <a:pPr algn="just" eaLnBrk="1" hangingPunct="1">
              <a:spcBef>
                <a:spcPts val="600"/>
              </a:spcBef>
            </a:pPr>
            <a:r>
              <a:rPr lang="ru-RU" altLang="ru-RU" sz="2200" dirty="0">
                <a:latin typeface="+mn-lt"/>
              </a:rPr>
              <a:t>Источником мембраны </a:t>
            </a:r>
            <a:r>
              <a:rPr lang="ru-RU" altLang="ru-RU" sz="2200" dirty="0" err="1">
                <a:latin typeface="+mn-lt"/>
              </a:rPr>
              <a:t>аутофагосомы</a:t>
            </a:r>
            <a:r>
              <a:rPr lang="ru-RU" altLang="ru-RU" sz="2200" dirty="0">
                <a:latin typeface="+mn-lt"/>
              </a:rPr>
              <a:t>, окружающей перевариваемые клеточные компоненты, как предполагают, служит </a:t>
            </a:r>
            <a:r>
              <a:rPr lang="ru-RU" altLang="ru-RU" sz="2200" dirty="0" err="1">
                <a:latin typeface="+mn-lt"/>
              </a:rPr>
              <a:t>грЭПС</a:t>
            </a:r>
            <a:r>
              <a:rPr lang="ru-RU" altLang="ru-RU" sz="2200" dirty="0">
                <a:latin typeface="+mn-lt"/>
              </a:rPr>
              <a:t>.</a:t>
            </a:r>
          </a:p>
        </p:txBody>
      </p:sp>
    </p:spTree>
    <p:extLst>
      <p:ext uri="{BB962C8B-B14F-4D97-AF65-F5344CB8AC3E}">
        <p14:creationId xmlns:p14="http://schemas.microsoft.com/office/powerpoint/2010/main" xmlns="" val="12481000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6619" y="0"/>
            <a:ext cx="6090761" cy="6858000"/>
          </a:xfrm>
          <a:prstGeom prst="rect">
            <a:avLst/>
          </a:prstGeom>
        </p:spPr>
      </p:pic>
    </p:spTree>
    <p:extLst>
      <p:ext uri="{BB962C8B-B14F-4D97-AF65-F5344CB8AC3E}">
        <p14:creationId xmlns:p14="http://schemas.microsoft.com/office/powerpoint/2010/main" xmlns="" val="337041487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367864" y="3645024"/>
            <a:ext cx="4176464" cy="2800767"/>
          </a:xfrm>
          <a:prstGeom prst="rect">
            <a:avLst/>
          </a:prstGeom>
          <a:noFill/>
          <a:ln w="9525" algn="ctr">
            <a:noFill/>
            <a:miter lim="800000"/>
            <a:headEnd/>
            <a:tailEnd/>
          </a:ln>
        </p:spPr>
        <p:txBody>
          <a:bodyPr wrap="square">
            <a:spAutoFit/>
          </a:bodyPr>
          <a:lstStyle/>
          <a:p>
            <a:pPr algn="just">
              <a:defRPr/>
            </a:pPr>
            <a:r>
              <a:rPr lang="ru-RU" altLang="ru-RU" sz="2200" dirty="0">
                <a:latin typeface="+mn-lt"/>
              </a:rPr>
              <a:t>Расщепление макромолекул внутри лизосом может идти не до конца - в полостях лизосом происходит накопление </a:t>
            </a:r>
            <a:r>
              <a:rPr lang="ru-RU" altLang="ru-RU" sz="2200" dirty="0" err="1">
                <a:latin typeface="+mn-lt"/>
              </a:rPr>
              <a:t>непереваренных</a:t>
            </a:r>
            <a:r>
              <a:rPr lang="ru-RU" altLang="ru-RU" sz="2200" dirty="0">
                <a:latin typeface="+mn-lt"/>
              </a:rPr>
              <a:t> продуктов, и вторичные лизосомы превращаются в </a:t>
            </a:r>
            <a:r>
              <a:rPr lang="ru-RU" altLang="ru-RU" sz="2200" b="1" i="1" dirty="0" err="1">
                <a:latin typeface="+mn-lt"/>
              </a:rPr>
              <a:t>телолизосомы</a:t>
            </a:r>
            <a:r>
              <a:rPr lang="ru-RU" altLang="ru-RU" sz="2200" dirty="0">
                <a:latin typeface="+mn-lt"/>
              </a:rPr>
              <a:t>, или </a:t>
            </a:r>
            <a:r>
              <a:rPr lang="ru-RU" altLang="ru-RU" sz="2200" b="1" i="1" dirty="0">
                <a:latin typeface="+mn-lt"/>
              </a:rPr>
              <a:t>остаточные тельца</a:t>
            </a:r>
            <a:r>
              <a:rPr lang="ru-RU" altLang="ru-RU" sz="2200" dirty="0">
                <a:latin typeface="+mn-lt"/>
              </a:rPr>
              <a:t>. </a:t>
            </a:r>
          </a:p>
        </p:txBody>
      </p:sp>
      <p:pic>
        <p:nvPicPr>
          <p:cNvPr id="93187" name="Picture 4"/>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0" y="0"/>
            <a:ext cx="4577870" cy="3573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188" name="Picture 3" descr="13_7_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16016" y="188639"/>
            <a:ext cx="4320480" cy="661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813050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001" y="764705"/>
            <a:ext cx="3819048" cy="5932500"/>
          </a:xfrm>
          <a:prstGeom prst="rect">
            <a:avLst/>
          </a:prstGeom>
        </p:spPr>
      </p:pic>
      <p:sp>
        <p:nvSpPr>
          <p:cNvPr id="2" name="TextBox 1"/>
          <p:cNvSpPr txBox="1"/>
          <p:nvPr/>
        </p:nvSpPr>
        <p:spPr>
          <a:xfrm>
            <a:off x="3635896" y="692696"/>
            <a:ext cx="5400600" cy="5863144"/>
          </a:xfrm>
          <a:prstGeom prst="rect">
            <a:avLst/>
          </a:prstGeom>
          <a:noFill/>
        </p:spPr>
        <p:txBody>
          <a:bodyPr wrap="square" rtlCol="0">
            <a:spAutoFit/>
          </a:bodyPr>
          <a:lstStyle/>
          <a:p>
            <a:pPr>
              <a:spcBef>
                <a:spcPts val="600"/>
              </a:spcBef>
            </a:pPr>
            <a:r>
              <a:rPr lang="ru-RU" sz="2000" dirty="0" smtClean="0"/>
              <a:t>Широко </a:t>
            </a:r>
            <a:r>
              <a:rPr lang="ru-RU" sz="2000" dirty="0"/>
              <a:t>применяемой методикой для изучения клеточных структур и функций является </a:t>
            </a:r>
            <a:r>
              <a:rPr lang="ru-RU" sz="2000" b="1" i="1" dirty="0"/>
              <a:t>фракционирование </a:t>
            </a:r>
            <a:r>
              <a:rPr lang="ru-RU" sz="2000" b="1" i="1" dirty="0" smtClean="0"/>
              <a:t>клеток</a:t>
            </a:r>
            <a:r>
              <a:rPr lang="ru-RU" sz="2000" dirty="0" smtClean="0"/>
              <a:t>, </a:t>
            </a:r>
            <a:r>
              <a:rPr lang="ru-RU" sz="2000" dirty="0"/>
              <a:t>в ходе которого происходит разрушение клеток и отделение главных клеточных органелл и других субклеточных структур друг от друга. </a:t>
            </a:r>
            <a:endParaRPr lang="ru-RU" sz="2000" dirty="0" smtClean="0"/>
          </a:p>
          <a:p>
            <a:pPr>
              <a:spcBef>
                <a:spcPts val="600"/>
              </a:spcBef>
            </a:pPr>
            <a:r>
              <a:rPr lang="ru-RU" sz="2000" dirty="0" smtClean="0"/>
              <a:t>Прибор</a:t>
            </a:r>
            <a:r>
              <a:rPr lang="ru-RU" sz="2000" dirty="0"/>
              <a:t>, с помощью которого разделяются фракции — это центрифуга. </a:t>
            </a:r>
            <a:endParaRPr lang="ru-RU" sz="2000" dirty="0" smtClean="0"/>
          </a:p>
          <a:p>
            <a:pPr>
              <a:spcBef>
                <a:spcPts val="600"/>
              </a:spcBef>
            </a:pPr>
            <a:r>
              <a:rPr lang="ru-RU" sz="2000" dirty="0" smtClean="0"/>
              <a:t>Для </a:t>
            </a:r>
            <a:r>
              <a:rPr lang="ru-RU" sz="2000" dirty="0"/>
              <a:t>того, чтобы выделить фракции, необходимо совершить несколько серий вращений на всё более высоких скоростях. </a:t>
            </a:r>
            <a:endParaRPr lang="ru-RU" sz="2000" dirty="0" smtClean="0"/>
          </a:p>
          <a:p>
            <a:pPr>
              <a:spcBef>
                <a:spcPts val="600"/>
              </a:spcBef>
            </a:pPr>
            <a:r>
              <a:rPr lang="ru-RU" sz="2000" dirty="0" smtClean="0"/>
              <a:t>При </a:t>
            </a:r>
            <a:r>
              <a:rPr lang="ru-RU" sz="2000" dirty="0"/>
              <a:t>каждой конкретной скорости центробежная сила приводит к тому, что некий определённый набор клеточных компонентов опускается на дно пробирки, формируя осадок. На низких скоростях осадок состоит из компонентов большего размера, а на высоких — из меньшего. </a:t>
            </a:r>
          </a:p>
        </p:txBody>
      </p:sp>
      <p:sp>
        <p:nvSpPr>
          <p:cNvPr id="3" name="Заголовок 2"/>
          <p:cNvSpPr>
            <a:spLocks noGrp="1"/>
          </p:cNvSpPr>
          <p:nvPr>
            <p:ph type="title"/>
          </p:nvPr>
        </p:nvSpPr>
        <p:spPr>
          <a:xfrm>
            <a:off x="323528" y="116632"/>
            <a:ext cx="8229600" cy="562074"/>
          </a:xfrm>
        </p:spPr>
        <p:txBody>
          <a:bodyPr>
            <a:normAutofit fontScale="90000"/>
          </a:bodyPr>
          <a:lstStyle/>
          <a:p>
            <a:r>
              <a:rPr lang="ru-RU" sz="3600" b="1" dirty="0" smtClean="0"/>
              <a:t>Фракционирование клеток</a:t>
            </a:r>
            <a:endParaRPr lang="ru-RU" dirty="0"/>
          </a:p>
        </p:txBody>
      </p:sp>
    </p:spTree>
    <p:extLst>
      <p:ext uri="{BB962C8B-B14F-4D97-AF65-F5344CB8AC3E}">
        <p14:creationId xmlns:p14="http://schemas.microsoft.com/office/powerpoint/2010/main" xmlns="" val="24837731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6789" y="0"/>
            <a:ext cx="9090422" cy="6858000"/>
          </a:xfrm>
          <a:prstGeom prst="rect">
            <a:avLst/>
          </a:prstGeom>
        </p:spPr>
      </p:pic>
    </p:spTree>
    <p:extLst>
      <p:ext uri="{BB962C8B-B14F-4D97-AF65-F5344CB8AC3E}">
        <p14:creationId xmlns:p14="http://schemas.microsoft.com/office/powerpoint/2010/main" xmlns="" val="215299939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ChangeArrowheads="1"/>
          </p:cNvSpPr>
          <p:nvPr>
            <p:ph type="title"/>
          </p:nvPr>
        </p:nvSpPr>
        <p:spPr>
          <a:xfrm>
            <a:off x="323528" y="260648"/>
            <a:ext cx="8497887" cy="288925"/>
          </a:xfrm>
        </p:spPr>
        <p:txBody>
          <a:bodyPr>
            <a:normAutofit fontScale="90000"/>
          </a:bodyPr>
          <a:lstStyle/>
          <a:p>
            <a:pPr eaLnBrk="1" hangingPunct="1"/>
            <a:r>
              <a:rPr lang="ru-RU" altLang="ru-RU" sz="3600" b="1" dirty="0" err="1" smtClean="0"/>
              <a:t>Пероксисомы</a:t>
            </a:r>
            <a:r>
              <a:rPr lang="ru-RU" altLang="ru-RU" sz="3600" b="1" dirty="0" smtClean="0"/>
              <a:t> </a:t>
            </a:r>
          </a:p>
        </p:txBody>
      </p:sp>
      <p:sp>
        <p:nvSpPr>
          <p:cNvPr id="94211" name="TextBox 5"/>
          <p:cNvSpPr txBox="1">
            <a:spLocks noChangeArrowheads="1"/>
          </p:cNvSpPr>
          <p:nvPr/>
        </p:nvSpPr>
        <p:spPr bwMode="auto">
          <a:xfrm>
            <a:off x="107504" y="692696"/>
            <a:ext cx="9036496" cy="2708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b="1" i="1" dirty="0" err="1">
                <a:latin typeface="+mn-lt"/>
              </a:rPr>
              <a:t>Пероксисомы</a:t>
            </a:r>
            <a:r>
              <a:rPr lang="ru-RU" altLang="ru-RU" sz="2000" dirty="0">
                <a:latin typeface="+mn-lt"/>
              </a:rPr>
              <a:t> по своему строению сходны с лизосомами, однако отличаются от них по выполняемым функциям и способу образования. </a:t>
            </a:r>
          </a:p>
          <a:p>
            <a:pPr algn="just" eaLnBrk="1" hangingPunct="1">
              <a:spcBef>
                <a:spcPts val="600"/>
              </a:spcBef>
            </a:pPr>
            <a:r>
              <a:rPr lang="ru-RU" altLang="ru-RU" sz="2000" dirty="0" err="1">
                <a:latin typeface="+mn-lt"/>
              </a:rPr>
              <a:t>Пероксисомы</a:t>
            </a:r>
            <a:r>
              <a:rPr lang="ru-RU" altLang="ru-RU" sz="2000" dirty="0">
                <a:latin typeface="+mn-lt"/>
              </a:rPr>
              <a:t> представляют собой мембранные сферические или удлиненные пузырьки диаметром 0,05—1,5 мкм, во внутреннем содержимом (матриксе) которых с помощью электронного микроскопа выявляется более плотная сердцевина (</a:t>
            </a:r>
            <a:r>
              <a:rPr lang="ru-RU" altLang="ru-RU" sz="2000" dirty="0" err="1">
                <a:latin typeface="+mn-lt"/>
              </a:rPr>
              <a:t>нуклеоид</a:t>
            </a:r>
            <a:r>
              <a:rPr lang="ru-RU" altLang="ru-RU" sz="2000" dirty="0">
                <a:latin typeface="+mn-lt"/>
              </a:rPr>
              <a:t>), имеющая кристаллическое строение и состоящая из фибрилл и трубочек.</a:t>
            </a:r>
          </a:p>
          <a:p>
            <a:pPr algn="just" eaLnBrk="1" hangingPunct="1">
              <a:spcBef>
                <a:spcPts val="600"/>
              </a:spcBef>
            </a:pPr>
            <a:r>
              <a:rPr lang="ru-RU" altLang="ru-RU" sz="2000" dirty="0">
                <a:latin typeface="+mn-lt"/>
              </a:rPr>
              <a:t>Количество </a:t>
            </a:r>
            <a:r>
              <a:rPr lang="ru-RU" altLang="ru-RU" sz="2000" dirty="0" err="1">
                <a:latin typeface="+mn-lt"/>
              </a:rPr>
              <a:t>пероксисом</a:t>
            </a:r>
            <a:r>
              <a:rPr lang="ru-RU" altLang="ru-RU" sz="2000" dirty="0">
                <a:latin typeface="+mn-lt"/>
              </a:rPr>
              <a:t> в клетках разного типа широко варьирует. </a:t>
            </a:r>
            <a:endParaRPr lang="ru-RU" altLang="ru-RU"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xmlns="" val="0"/>
              </a:ext>
            </a:extLst>
          </a:blip>
          <a:srcRect l="4580" t="7924" r="9044" b="-383"/>
          <a:stretch/>
        </p:blipFill>
        <p:spPr>
          <a:xfrm>
            <a:off x="4716016" y="3471090"/>
            <a:ext cx="4427984" cy="3386910"/>
          </a:xfrm>
          <a:prstGeom prst="rect">
            <a:avLst/>
          </a:prstGeom>
        </p:spPr>
      </p:pic>
      <p:sp>
        <p:nvSpPr>
          <p:cNvPr id="6" name="TextBox 5"/>
          <p:cNvSpPr txBox="1">
            <a:spLocks noChangeArrowheads="1"/>
          </p:cNvSpPr>
          <p:nvPr/>
        </p:nvSpPr>
        <p:spPr bwMode="auto">
          <a:xfrm>
            <a:off x="218005" y="3380340"/>
            <a:ext cx="4680520" cy="2015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smtClean="0">
                <a:latin typeface="+mn-lt"/>
              </a:rPr>
              <a:t>Особенно </a:t>
            </a:r>
            <a:r>
              <a:rPr lang="ru-RU" altLang="ru-RU" sz="2000" dirty="0">
                <a:latin typeface="+mn-lt"/>
              </a:rPr>
              <a:t>многочисленны они в клетках печени человека, где </a:t>
            </a:r>
            <a:r>
              <a:rPr lang="ru-RU" altLang="ru-RU" sz="2000" dirty="0" err="1">
                <a:latin typeface="+mn-lt"/>
              </a:rPr>
              <a:t>пероксисомы</a:t>
            </a:r>
            <a:r>
              <a:rPr lang="ru-RU" altLang="ru-RU" sz="2000" dirty="0">
                <a:latin typeface="+mn-lt"/>
              </a:rPr>
              <a:t> обновляются каждые 5—6 дней.</a:t>
            </a:r>
          </a:p>
          <a:p>
            <a:pPr algn="just" eaLnBrk="1" hangingPunct="1">
              <a:spcBef>
                <a:spcPts val="600"/>
              </a:spcBef>
            </a:pPr>
            <a:r>
              <a:rPr lang="ru-RU" altLang="ru-RU" sz="2000" dirty="0">
                <a:latin typeface="+mn-lt"/>
              </a:rPr>
              <a:t>Матрикс </a:t>
            </a:r>
            <a:r>
              <a:rPr lang="ru-RU" altLang="ru-RU" sz="2000" dirty="0" err="1">
                <a:latin typeface="+mn-lt"/>
              </a:rPr>
              <a:t>пероксисом</a:t>
            </a:r>
            <a:r>
              <a:rPr lang="ru-RU" altLang="ru-RU" sz="2000" dirty="0">
                <a:latin typeface="+mn-lt"/>
              </a:rPr>
              <a:t> содержит около 50 ферментов, состав которых в клетках разного типа значительно отличается. </a:t>
            </a:r>
            <a:endParaRPr lang="ru-RU" altLang="ru-RU" sz="2000" dirty="0" smtClean="0">
              <a:latin typeface="+mn-lt"/>
            </a:endParaRPr>
          </a:p>
        </p:txBody>
      </p:sp>
    </p:spTree>
    <p:extLst>
      <p:ext uri="{BB962C8B-B14F-4D97-AF65-F5344CB8AC3E}">
        <p14:creationId xmlns:p14="http://schemas.microsoft.com/office/powerpoint/2010/main" xmlns="" val="8046478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28A0092B-C50C-407E-A947-70E740481C1C}">
                <a14:useLocalDpi xmlns:a14="http://schemas.microsoft.com/office/drawing/2010/main" xmlns="" val="0"/>
              </a:ext>
            </a:extLst>
          </a:blip>
          <a:srcRect l="3109" t="6766" r="24929" b="40628"/>
          <a:stretch/>
        </p:blipFill>
        <p:spPr>
          <a:xfrm>
            <a:off x="467544" y="1124744"/>
            <a:ext cx="7841798" cy="4248472"/>
          </a:xfrm>
          <a:prstGeom prst="rect">
            <a:avLst/>
          </a:prstGeom>
        </p:spPr>
      </p:pic>
      <p:sp>
        <p:nvSpPr>
          <p:cNvPr id="3" name="TextBox 2"/>
          <p:cNvSpPr txBox="1"/>
          <p:nvPr/>
        </p:nvSpPr>
        <p:spPr>
          <a:xfrm>
            <a:off x="107504" y="260648"/>
            <a:ext cx="8856984" cy="1015663"/>
          </a:xfrm>
          <a:prstGeom prst="rect">
            <a:avLst/>
          </a:prstGeom>
          <a:noFill/>
        </p:spPr>
        <p:txBody>
          <a:bodyPr wrap="square" rtlCol="0">
            <a:spAutoFit/>
          </a:bodyPr>
          <a:lstStyle/>
          <a:p>
            <a:pPr algn="just">
              <a:spcBef>
                <a:spcPts val="600"/>
              </a:spcBef>
            </a:pPr>
            <a:r>
              <a:rPr lang="ru-RU" altLang="ru-RU" sz="2000" dirty="0" smtClean="0">
                <a:latin typeface="+mn-lt"/>
              </a:rPr>
              <a:t>Наибольшее значение из указанных ферментов имеют </a:t>
            </a:r>
            <a:r>
              <a:rPr lang="ru-RU" altLang="ru-RU" sz="2000" b="1" i="1" dirty="0" smtClean="0">
                <a:latin typeface="+mn-lt"/>
              </a:rPr>
              <a:t>оксидазы аминокислот </a:t>
            </a:r>
            <a:r>
              <a:rPr lang="ru-RU" altLang="ru-RU" sz="2000" dirty="0" smtClean="0">
                <a:latin typeface="+mn-lt"/>
              </a:rPr>
              <a:t>и других органических соединений, </a:t>
            </a:r>
            <a:r>
              <a:rPr lang="ru-RU" altLang="ru-RU" sz="2000" b="1" i="1" dirty="0" err="1" smtClean="0">
                <a:latin typeface="+mn-lt"/>
              </a:rPr>
              <a:t>пероксидаза</a:t>
            </a:r>
            <a:r>
              <a:rPr lang="ru-RU" altLang="ru-RU" sz="2000" b="1" i="1" dirty="0" smtClean="0">
                <a:latin typeface="+mn-lt"/>
              </a:rPr>
              <a:t>, каталаза </a:t>
            </a:r>
            <a:r>
              <a:rPr lang="ru-RU" altLang="ru-RU" sz="2000" dirty="0" smtClean="0">
                <a:latin typeface="+mn-lt"/>
              </a:rPr>
              <a:t>и некоторые ферменты синтеза плазмогенов.</a:t>
            </a:r>
            <a:endParaRPr lang="ru-RU" dirty="0"/>
          </a:p>
        </p:txBody>
      </p:sp>
      <p:sp>
        <p:nvSpPr>
          <p:cNvPr id="4" name="TextBox 3"/>
          <p:cNvSpPr txBox="1"/>
          <p:nvPr/>
        </p:nvSpPr>
        <p:spPr>
          <a:xfrm>
            <a:off x="366038" y="5393735"/>
            <a:ext cx="8568952" cy="1323439"/>
          </a:xfrm>
          <a:prstGeom prst="rect">
            <a:avLst/>
          </a:prstGeom>
          <a:noFill/>
        </p:spPr>
        <p:txBody>
          <a:bodyPr wrap="square" rtlCol="0">
            <a:spAutoFit/>
          </a:bodyPr>
          <a:lstStyle/>
          <a:p>
            <a:r>
              <a:rPr lang="ru-RU" sz="2000" dirty="0" smtClean="0"/>
              <a:t>Мембрана содержит белки – переносчики и протонные насосы.</a:t>
            </a:r>
          </a:p>
          <a:p>
            <a:r>
              <a:rPr lang="ru-RU" sz="2000" dirty="0" smtClean="0"/>
              <a:t>Матрикс содержит ферменты.</a:t>
            </a:r>
          </a:p>
          <a:p>
            <a:r>
              <a:rPr lang="ru-RU" sz="2000" dirty="0" err="1" smtClean="0"/>
              <a:t>Нуклеоид</a:t>
            </a:r>
            <a:r>
              <a:rPr lang="ru-RU" sz="2000" dirty="0" smtClean="0"/>
              <a:t> – содержит фибриллы и трубочки, это место концентрации ферментов.</a:t>
            </a:r>
            <a:endParaRPr lang="ru-RU" sz="2000" dirty="0"/>
          </a:p>
        </p:txBody>
      </p:sp>
    </p:spTree>
    <p:extLst>
      <p:ext uri="{BB962C8B-B14F-4D97-AF65-F5344CB8AC3E}">
        <p14:creationId xmlns:p14="http://schemas.microsoft.com/office/powerpoint/2010/main" xmlns="" val="292063717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Box 1"/>
          <p:cNvSpPr txBox="1">
            <a:spLocks noChangeArrowheads="1"/>
          </p:cNvSpPr>
          <p:nvPr/>
        </p:nvSpPr>
        <p:spPr bwMode="auto">
          <a:xfrm>
            <a:off x="179512" y="404664"/>
            <a:ext cx="8784976" cy="6217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altLang="ru-RU" sz="2000" dirty="0" err="1">
                <a:latin typeface="+mn-lt"/>
              </a:rPr>
              <a:t>Пероксисомы</a:t>
            </a:r>
            <a:r>
              <a:rPr lang="ru-RU" altLang="ru-RU" sz="2000" dirty="0">
                <a:latin typeface="+mn-lt"/>
              </a:rPr>
              <a:t> получили свое название благодаря тому, что входящие в состав их оксидазы используют молекулярный кислород для отщепления атомов водорода от некоторых органических субстратов (</a:t>
            </a:r>
            <a:r>
              <a:rPr lang="en-US" altLang="ru-RU" sz="2000" dirty="0">
                <a:latin typeface="+mn-lt"/>
              </a:rPr>
              <a:t>R</a:t>
            </a:r>
            <a:r>
              <a:rPr lang="ru-RU" altLang="ru-RU" sz="2000" dirty="0">
                <a:latin typeface="+mn-lt"/>
              </a:rPr>
              <a:t>) с образованием перекиси водорода (</a:t>
            </a:r>
            <a:r>
              <a:rPr lang="en-US" altLang="ru-RU" sz="2000" dirty="0">
                <a:latin typeface="+mn-lt"/>
              </a:rPr>
              <a:t>H</a:t>
            </a:r>
            <a:r>
              <a:rPr lang="ru-RU" altLang="ru-RU" sz="2000" baseline="-25000" dirty="0">
                <a:latin typeface="+mn-lt"/>
              </a:rPr>
              <a:t>2</a:t>
            </a:r>
            <a:r>
              <a:rPr lang="en-US" altLang="ru-RU" sz="2000" dirty="0">
                <a:latin typeface="+mn-lt"/>
              </a:rPr>
              <a:t>O</a:t>
            </a:r>
            <a:r>
              <a:rPr lang="ru-RU" altLang="ru-RU" sz="2000" baseline="-25000" dirty="0">
                <a:latin typeface="+mn-lt"/>
              </a:rPr>
              <a:t>2</a:t>
            </a:r>
            <a:r>
              <a:rPr lang="ru-RU" altLang="ru-RU" sz="2000" dirty="0">
                <a:latin typeface="+mn-lt"/>
              </a:rPr>
              <a:t>). </a:t>
            </a:r>
          </a:p>
          <a:p>
            <a:pPr algn="just" eaLnBrk="1" hangingPunct="1">
              <a:spcBef>
                <a:spcPts val="600"/>
              </a:spcBef>
            </a:pPr>
            <a:r>
              <a:rPr lang="ru-RU" altLang="ru-RU" sz="2000" dirty="0">
                <a:latin typeface="+mn-lt"/>
              </a:rPr>
              <a:t>По этой причине </a:t>
            </a:r>
            <a:r>
              <a:rPr lang="ru-RU" altLang="ru-RU" sz="2000" dirty="0" err="1">
                <a:latin typeface="+mn-lt"/>
              </a:rPr>
              <a:t>пероксисомы</a:t>
            </a:r>
            <a:r>
              <a:rPr lang="ru-RU" altLang="ru-RU" sz="2000" dirty="0">
                <a:latin typeface="+mn-lt"/>
              </a:rPr>
              <a:t>, наряду с митохондриями, являются главными потребителями </a:t>
            </a:r>
            <a:r>
              <a:rPr lang="en-US" altLang="ru-RU" sz="2000" dirty="0">
                <a:latin typeface="+mn-lt"/>
              </a:rPr>
              <a:t>O</a:t>
            </a:r>
            <a:r>
              <a:rPr lang="ru-RU" altLang="ru-RU" sz="2000" baseline="-25000" dirty="0">
                <a:latin typeface="+mn-lt"/>
              </a:rPr>
              <a:t>2</a:t>
            </a:r>
            <a:r>
              <a:rPr lang="ru-RU" altLang="ru-RU" sz="2000" dirty="0">
                <a:latin typeface="+mn-lt"/>
              </a:rPr>
              <a:t> в клетке.</a:t>
            </a:r>
          </a:p>
          <a:p>
            <a:pPr algn="just" eaLnBrk="1" hangingPunct="1">
              <a:spcBef>
                <a:spcPts val="600"/>
              </a:spcBef>
            </a:pPr>
            <a:r>
              <a:rPr lang="ru-RU" altLang="ru-RU" sz="2000" dirty="0">
                <a:latin typeface="+mn-lt"/>
              </a:rPr>
              <a:t>В общем виде реакция протекает следующим образом:</a:t>
            </a:r>
          </a:p>
          <a:p>
            <a:pPr eaLnBrk="1" hangingPunct="1">
              <a:spcBef>
                <a:spcPts val="600"/>
              </a:spcBef>
            </a:pPr>
            <a:r>
              <a:rPr lang="ru-RU" altLang="ru-RU" sz="2000" dirty="0">
                <a:latin typeface="+mn-lt"/>
              </a:rPr>
              <a:t>		</a:t>
            </a:r>
            <a:r>
              <a:rPr lang="en-US" altLang="ru-RU" sz="2400" b="1" dirty="0">
                <a:latin typeface="+mn-lt"/>
              </a:rPr>
              <a:t>RH</a:t>
            </a:r>
            <a:r>
              <a:rPr lang="ru-RU" altLang="ru-RU" sz="2400" b="1" baseline="-25000" dirty="0">
                <a:latin typeface="+mn-lt"/>
              </a:rPr>
              <a:t> 2 </a:t>
            </a:r>
            <a:r>
              <a:rPr lang="ru-RU" altLang="ru-RU" sz="2400" b="1" dirty="0">
                <a:latin typeface="+mn-lt"/>
              </a:rPr>
              <a:t> + 0</a:t>
            </a:r>
            <a:r>
              <a:rPr lang="ru-RU" altLang="ru-RU" sz="2400" b="1" baseline="-25000" dirty="0">
                <a:latin typeface="+mn-lt"/>
              </a:rPr>
              <a:t> 2</a:t>
            </a:r>
            <a:r>
              <a:rPr lang="ru-RU" altLang="ru-RU" sz="2400" b="1" dirty="0">
                <a:latin typeface="+mn-lt"/>
              </a:rPr>
              <a:t> 	</a:t>
            </a:r>
            <a:r>
              <a:rPr lang="en-US" altLang="ru-RU" sz="2400" b="1" dirty="0">
                <a:latin typeface="+mn-lt"/>
              </a:rPr>
              <a:t>R</a:t>
            </a:r>
            <a:r>
              <a:rPr lang="ru-RU" altLang="ru-RU" sz="2400" b="1" dirty="0">
                <a:latin typeface="+mn-lt"/>
              </a:rPr>
              <a:t> + </a:t>
            </a:r>
            <a:r>
              <a:rPr lang="en-US" altLang="ru-RU" sz="2400" b="1" dirty="0">
                <a:latin typeface="+mn-lt"/>
              </a:rPr>
              <a:t>H</a:t>
            </a:r>
            <a:r>
              <a:rPr lang="ru-RU" altLang="ru-RU" sz="2400" b="1" baseline="-25000" dirty="0">
                <a:latin typeface="+mn-lt"/>
              </a:rPr>
              <a:t>2</a:t>
            </a:r>
            <a:r>
              <a:rPr lang="ru-RU" altLang="ru-RU" sz="2400" b="1" dirty="0">
                <a:latin typeface="+mn-lt"/>
              </a:rPr>
              <a:t>0</a:t>
            </a:r>
            <a:r>
              <a:rPr lang="ru-RU" altLang="ru-RU" sz="2400" b="1" baseline="-25000" dirty="0">
                <a:latin typeface="+mn-lt"/>
              </a:rPr>
              <a:t>2</a:t>
            </a:r>
            <a:endParaRPr lang="ru-RU" altLang="ru-RU" sz="2400" b="1" dirty="0">
              <a:latin typeface="+mn-lt"/>
            </a:endParaRPr>
          </a:p>
          <a:p>
            <a:pPr algn="just" eaLnBrk="1" hangingPunct="1"/>
            <a:r>
              <a:rPr lang="ru-RU" altLang="ru-RU" sz="2000" dirty="0">
                <a:latin typeface="+mn-lt"/>
              </a:rPr>
              <a:t>Пероксид, выделяющийся в ходе указанной реакции, каталаза использует для окисления органических веществ, токсичных для организма человека, например фенолов, муравьиной кислоты, формальдегида, этилового спирта и др. </a:t>
            </a:r>
          </a:p>
          <a:p>
            <a:pPr algn="just" eaLnBrk="1" hangingPunct="1">
              <a:spcBef>
                <a:spcPts val="600"/>
              </a:spcBef>
            </a:pPr>
            <a:r>
              <a:rPr lang="ru-RU" altLang="ru-RU" sz="2000" dirty="0">
                <a:latin typeface="+mn-lt"/>
              </a:rPr>
              <a:t>Реакция протекает по схеме:</a:t>
            </a:r>
          </a:p>
          <a:p>
            <a:pPr eaLnBrk="1" hangingPunct="1"/>
            <a:r>
              <a:rPr lang="ru-RU" altLang="ru-RU" sz="2000" dirty="0">
                <a:latin typeface="+mn-lt"/>
              </a:rPr>
              <a:t>		</a:t>
            </a:r>
            <a:r>
              <a:rPr lang="en-US" altLang="ru-RU" sz="2400" b="1" dirty="0">
                <a:latin typeface="+mn-lt"/>
              </a:rPr>
              <a:t>R</a:t>
            </a:r>
            <a:r>
              <a:rPr lang="ru-RU" altLang="ru-RU" sz="2400" b="1" dirty="0">
                <a:latin typeface="+mn-lt"/>
              </a:rPr>
              <a:t>‘</a:t>
            </a:r>
            <a:r>
              <a:rPr lang="en-US" altLang="ru-RU" sz="2400" b="1" dirty="0">
                <a:latin typeface="+mn-lt"/>
              </a:rPr>
              <a:t>H</a:t>
            </a:r>
            <a:r>
              <a:rPr lang="ru-RU" altLang="ru-RU" sz="2400" b="1" baseline="-25000" dirty="0">
                <a:latin typeface="+mn-lt"/>
              </a:rPr>
              <a:t>2</a:t>
            </a:r>
            <a:r>
              <a:rPr lang="ru-RU" altLang="ru-RU" sz="2400" b="1" dirty="0">
                <a:latin typeface="+mn-lt"/>
              </a:rPr>
              <a:t> + </a:t>
            </a:r>
            <a:r>
              <a:rPr lang="en-US" altLang="ru-RU" sz="2400" b="1" dirty="0">
                <a:latin typeface="+mn-lt"/>
              </a:rPr>
              <a:t>H</a:t>
            </a:r>
            <a:r>
              <a:rPr lang="ru-RU" altLang="ru-RU" sz="2400" b="1" baseline="-25000" dirty="0">
                <a:latin typeface="+mn-lt"/>
              </a:rPr>
              <a:t>2</a:t>
            </a:r>
            <a:r>
              <a:rPr lang="ru-RU" altLang="ru-RU" sz="2400" b="1" dirty="0">
                <a:latin typeface="+mn-lt"/>
              </a:rPr>
              <a:t>0</a:t>
            </a:r>
            <a:r>
              <a:rPr lang="ru-RU" altLang="ru-RU" sz="2400" b="1" baseline="-25000" dirty="0">
                <a:latin typeface="+mn-lt"/>
              </a:rPr>
              <a:t>2	</a:t>
            </a:r>
            <a:r>
              <a:rPr lang="en-US" altLang="ru-RU" sz="2400" b="1" dirty="0">
                <a:latin typeface="+mn-lt"/>
              </a:rPr>
              <a:t>R</a:t>
            </a:r>
            <a:r>
              <a:rPr lang="ru-RU" altLang="ru-RU" sz="2400" b="1" dirty="0">
                <a:latin typeface="+mn-lt"/>
              </a:rPr>
              <a:t>'+2</a:t>
            </a:r>
            <a:r>
              <a:rPr lang="en-US" altLang="ru-RU" sz="2400" b="1" dirty="0">
                <a:latin typeface="+mn-lt"/>
              </a:rPr>
              <a:t>H</a:t>
            </a:r>
            <a:r>
              <a:rPr lang="ru-RU" altLang="ru-RU" sz="2400" b="1" baseline="-25000" dirty="0">
                <a:latin typeface="+mn-lt"/>
              </a:rPr>
              <a:t>2</a:t>
            </a:r>
            <a:r>
              <a:rPr lang="ru-RU" altLang="ru-RU" sz="2400" b="1" dirty="0">
                <a:latin typeface="+mn-lt"/>
              </a:rPr>
              <a:t>0.</a:t>
            </a:r>
          </a:p>
          <a:p>
            <a:pPr algn="just" eaLnBrk="1" hangingPunct="1">
              <a:spcBef>
                <a:spcPts val="600"/>
              </a:spcBef>
            </a:pPr>
            <a:r>
              <a:rPr lang="ru-RU" altLang="ru-RU" sz="2000" dirty="0">
                <a:latin typeface="+mn-lt"/>
              </a:rPr>
              <a:t>В </a:t>
            </a:r>
            <a:r>
              <a:rPr lang="ru-RU" altLang="ru-RU" sz="2000" dirty="0" err="1">
                <a:latin typeface="+mn-lt"/>
              </a:rPr>
              <a:t>пероксисомах</a:t>
            </a:r>
            <a:r>
              <a:rPr lang="ru-RU" altLang="ru-RU" sz="2000" dirty="0">
                <a:latin typeface="+mn-lt"/>
              </a:rPr>
              <a:t> разрушается также пероксид, образующийся в митохондриях и других </a:t>
            </a:r>
            <a:r>
              <a:rPr lang="ru-RU" altLang="ru-RU" sz="2000" dirty="0" err="1">
                <a:latin typeface="+mn-lt"/>
              </a:rPr>
              <a:t>компартментах</a:t>
            </a:r>
            <a:r>
              <a:rPr lang="ru-RU" altLang="ru-RU" sz="2000" dirty="0">
                <a:latin typeface="+mn-lt"/>
              </a:rPr>
              <a:t> клетки, где протекают окислительные реакции. </a:t>
            </a:r>
            <a:endParaRPr lang="ru-RU" altLang="ru-RU" sz="2000" dirty="0" smtClean="0">
              <a:latin typeface="+mn-lt"/>
            </a:endParaRPr>
          </a:p>
          <a:p>
            <a:pPr algn="just" eaLnBrk="1" hangingPunct="1">
              <a:spcBef>
                <a:spcPts val="600"/>
              </a:spcBef>
            </a:pPr>
            <a:r>
              <a:rPr lang="ru-RU" altLang="ru-RU" sz="2000" dirty="0" smtClean="0">
                <a:latin typeface="+mn-lt"/>
              </a:rPr>
              <a:t>Таким </a:t>
            </a:r>
            <a:r>
              <a:rPr lang="ru-RU" altLang="ru-RU" sz="2000" dirty="0">
                <a:latin typeface="+mn-lt"/>
              </a:rPr>
              <a:t>образом, нейтрализация </a:t>
            </a:r>
            <a:r>
              <a:rPr lang="ru-RU" altLang="ru-RU" sz="2000" dirty="0" err="1">
                <a:latin typeface="+mn-lt"/>
              </a:rPr>
              <a:t>переоксида</a:t>
            </a:r>
            <a:r>
              <a:rPr lang="ru-RU" altLang="ru-RU" sz="2000" dirty="0">
                <a:latin typeface="+mn-lt"/>
              </a:rPr>
              <a:t> является одной из важнейших функций </a:t>
            </a:r>
            <a:r>
              <a:rPr lang="ru-RU" altLang="ru-RU" sz="2000" dirty="0" err="1">
                <a:latin typeface="+mn-lt"/>
              </a:rPr>
              <a:t>пероксисом</a:t>
            </a:r>
            <a:r>
              <a:rPr lang="ru-RU" altLang="ru-RU" sz="2000" dirty="0">
                <a:latin typeface="+mn-lt"/>
              </a:rPr>
              <a:t>.</a:t>
            </a:r>
            <a:endParaRPr lang="ru-RU" altLang="ru-RU" dirty="0">
              <a:latin typeface="+mn-lt"/>
            </a:endParaRPr>
          </a:p>
        </p:txBody>
      </p:sp>
      <p:cxnSp>
        <p:nvCxnSpPr>
          <p:cNvPr id="4" name="Прямая со стрелкой 3"/>
          <p:cNvCxnSpPr/>
          <p:nvPr/>
        </p:nvCxnSpPr>
        <p:spPr>
          <a:xfrm>
            <a:off x="3419475" y="2996952"/>
            <a:ext cx="43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Прямая со стрелкой 4"/>
          <p:cNvCxnSpPr/>
          <p:nvPr/>
        </p:nvCxnSpPr>
        <p:spPr>
          <a:xfrm>
            <a:off x="3469285" y="4941168"/>
            <a:ext cx="43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5330986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Box 1"/>
          <p:cNvSpPr txBox="1">
            <a:spLocks noChangeArrowheads="1"/>
          </p:cNvSpPr>
          <p:nvPr/>
        </p:nvSpPr>
        <p:spPr bwMode="auto">
          <a:xfrm>
            <a:off x="121116" y="188640"/>
            <a:ext cx="8942267" cy="3631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a:latin typeface="+mn-lt"/>
              </a:rPr>
              <a:t>Наряду с разрушением пероксида в </a:t>
            </a:r>
            <a:r>
              <a:rPr lang="ru-RU" altLang="ru-RU" sz="2000" dirty="0" err="1">
                <a:latin typeface="+mn-lt"/>
              </a:rPr>
              <a:t>пероксисомах</a:t>
            </a:r>
            <a:r>
              <a:rPr lang="ru-RU" altLang="ru-RU" sz="2000" dirty="0">
                <a:latin typeface="+mn-lt"/>
              </a:rPr>
              <a:t> синтезируются желчные кислоты, холестерин, протекают реакции начального этапа синтеза плазмогенов—липидов, участвующих в формировании миелиновой оболочки нервных волокон</a:t>
            </a:r>
            <a:r>
              <a:rPr lang="ru-RU" altLang="ru-RU" sz="2000" dirty="0" smtClean="0">
                <a:latin typeface="+mn-lt"/>
              </a:rPr>
              <a:t>. </a:t>
            </a:r>
          </a:p>
          <a:p>
            <a:pPr algn="just" eaLnBrk="1" hangingPunct="1">
              <a:spcBef>
                <a:spcPts val="600"/>
              </a:spcBef>
            </a:pPr>
            <a:r>
              <a:rPr lang="ru-RU" altLang="ru-RU" sz="2000" dirty="0" smtClean="0">
                <a:latin typeface="+mn-lt"/>
              </a:rPr>
              <a:t>Таким образом, </a:t>
            </a:r>
            <a:r>
              <a:rPr lang="ru-RU" altLang="ru-RU" sz="2000" dirty="0" err="1" smtClean="0">
                <a:latin typeface="+mn-lt"/>
              </a:rPr>
              <a:t>пероксисомы</a:t>
            </a:r>
            <a:r>
              <a:rPr lang="ru-RU" altLang="ru-RU" sz="2000" dirty="0" smtClean="0">
                <a:latin typeface="+mn-lt"/>
              </a:rPr>
              <a:t> защищают клетки от действия перекиси водорода, обезвреживают ряд органических веществ, катализируют расщепление жирных кислот, участвуют в ряде катаболических и анаболических реакций.</a:t>
            </a:r>
          </a:p>
          <a:p>
            <a:pPr algn="just" eaLnBrk="1" hangingPunct="1">
              <a:spcBef>
                <a:spcPts val="600"/>
              </a:spcBef>
            </a:pPr>
            <a:r>
              <a:rPr lang="ru-RU" altLang="ru-RU" sz="2000" dirty="0" smtClean="0">
                <a:latin typeface="+mn-lt"/>
              </a:rPr>
              <a:t>Образование </a:t>
            </a:r>
            <a:r>
              <a:rPr lang="ru-RU" altLang="ru-RU" sz="2000" dirty="0" err="1">
                <a:latin typeface="+mn-lt"/>
              </a:rPr>
              <a:t>пероксисом</a:t>
            </a:r>
            <a:r>
              <a:rPr lang="ru-RU" altLang="ru-RU" sz="2000" dirty="0">
                <a:latin typeface="+mn-lt"/>
              </a:rPr>
              <a:t> происходит в ЭПС путем </a:t>
            </a:r>
            <a:r>
              <a:rPr lang="ru-RU" altLang="ru-RU" sz="2000" dirty="0" err="1">
                <a:latin typeface="+mn-lt"/>
              </a:rPr>
              <a:t>отпочковывания</a:t>
            </a:r>
            <a:r>
              <a:rPr lang="ru-RU" altLang="ru-RU" sz="2000" dirty="0">
                <a:latin typeface="+mn-lt"/>
              </a:rPr>
              <a:t> этих органелл от элементов гладкой эндоплазматической сети</a:t>
            </a:r>
            <a:r>
              <a:rPr lang="ru-RU" altLang="ru-RU" sz="2000" dirty="0" smtClean="0">
                <a:latin typeface="+mn-lt"/>
              </a:rPr>
              <a:t>. Большая </a:t>
            </a:r>
            <a:r>
              <a:rPr lang="ru-RU" altLang="ru-RU" sz="2000" dirty="0">
                <a:latin typeface="+mn-lt"/>
              </a:rPr>
              <a:t>часть ферментов </a:t>
            </a:r>
            <a:r>
              <a:rPr lang="ru-RU" altLang="ru-RU" sz="2000" dirty="0" err="1">
                <a:latin typeface="+mn-lt"/>
              </a:rPr>
              <a:t>пероксисом</a:t>
            </a:r>
            <a:r>
              <a:rPr lang="ru-RU" altLang="ru-RU" sz="2000" dirty="0">
                <a:latin typeface="+mn-lt"/>
              </a:rPr>
              <a:t> синтезируется в </a:t>
            </a:r>
            <a:r>
              <a:rPr lang="ru-RU" altLang="ru-RU" sz="2000" dirty="0" err="1">
                <a:latin typeface="+mn-lt"/>
              </a:rPr>
              <a:t>цитозоле</a:t>
            </a:r>
            <a:r>
              <a:rPr lang="ru-RU" altLang="ru-RU" sz="2000" dirty="0">
                <a:latin typeface="+mn-lt"/>
              </a:rPr>
              <a:t> на свободных рибосомах. </a:t>
            </a:r>
            <a:endParaRPr lang="ru-RU" altLang="ru-RU" dirty="0"/>
          </a:p>
        </p:txBody>
      </p:sp>
      <p:pic>
        <p:nvPicPr>
          <p:cNvPr id="3" name="Рисунок 1" descr="14пероксисома1.JPG"/>
          <p:cNvPicPr>
            <a:picLocks noChangeAspect="1"/>
          </p:cNvPicPr>
          <p:nvPr/>
        </p:nvPicPr>
        <p:blipFill rotWithShape="1">
          <a:blip r:embed="rId2">
            <a:extLst>
              <a:ext uri="{28A0092B-C50C-407E-A947-70E740481C1C}">
                <a14:useLocalDpi xmlns:a14="http://schemas.microsoft.com/office/drawing/2010/main" xmlns="" val="0"/>
              </a:ext>
            </a:extLst>
          </a:blip>
          <a:srcRect t="6251"/>
          <a:stretch/>
        </p:blipFill>
        <p:spPr bwMode="auto">
          <a:xfrm>
            <a:off x="4860032" y="3919046"/>
            <a:ext cx="4059335" cy="28092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1"/>
          <p:cNvSpPr txBox="1">
            <a:spLocks noChangeArrowheads="1"/>
          </p:cNvSpPr>
          <p:nvPr/>
        </p:nvSpPr>
        <p:spPr bwMode="auto">
          <a:xfrm>
            <a:off x="92877" y="3854043"/>
            <a:ext cx="4680520" cy="2939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smtClean="0">
                <a:latin typeface="+mn-lt"/>
              </a:rPr>
              <a:t>Адресная </a:t>
            </a:r>
            <a:r>
              <a:rPr lang="ru-RU" altLang="ru-RU" sz="2000" dirty="0">
                <a:latin typeface="+mn-lt"/>
              </a:rPr>
              <a:t>доставка таких белков к </a:t>
            </a:r>
            <a:r>
              <a:rPr lang="ru-RU" altLang="ru-RU" sz="2000" dirty="0" err="1">
                <a:latin typeface="+mn-lt"/>
              </a:rPr>
              <a:t>пероксисомам</a:t>
            </a:r>
            <a:r>
              <a:rPr lang="ru-RU" altLang="ru-RU" sz="2000" dirty="0">
                <a:latin typeface="+mn-lt"/>
              </a:rPr>
              <a:t> достигается благодаря наличию в их структуре специальных сигнальных последовательностей, которые распознаются белками </a:t>
            </a:r>
            <a:r>
              <a:rPr lang="ru-RU" altLang="ru-RU" sz="2000" dirty="0" err="1">
                <a:latin typeface="+mn-lt"/>
              </a:rPr>
              <a:t>пероксинами</a:t>
            </a:r>
            <a:r>
              <a:rPr lang="ru-RU" altLang="ru-RU" sz="2000" dirty="0">
                <a:latin typeface="+mn-lt"/>
              </a:rPr>
              <a:t>, встроенными в мембрану </a:t>
            </a:r>
            <a:r>
              <a:rPr lang="ru-RU" altLang="ru-RU" sz="2000" dirty="0" err="1">
                <a:latin typeface="+mn-lt"/>
              </a:rPr>
              <a:t>пероксисом</a:t>
            </a:r>
            <a:r>
              <a:rPr lang="ru-RU" altLang="ru-RU" sz="2000" dirty="0">
                <a:latin typeface="+mn-lt"/>
              </a:rPr>
              <a:t>. </a:t>
            </a:r>
          </a:p>
          <a:p>
            <a:pPr algn="just" eaLnBrk="1" hangingPunct="1">
              <a:spcBef>
                <a:spcPts val="600"/>
              </a:spcBef>
            </a:pPr>
            <a:r>
              <a:rPr lang="ru-RU" altLang="ru-RU" sz="2000" dirty="0" err="1">
                <a:latin typeface="+mn-lt"/>
              </a:rPr>
              <a:t>Пероксисомы</a:t>
            </a:r>
            <a:r>
              <a:rPr lang="ru-RU" altLang="ru-RU" sz="2000" dirty="0">
                <a:latin typeface="+mn-lt"/>
              </a:rPr>
              <a:t> образуются путем почкования</a:t>
            </a:r>
            <a:r>
              <a:rPr lang="ru-RU" altLang="ru-RU" sz="2000" dirty="0" smtClean="0">
                <a:latin typeface="+mn-lt"/>
              </a:rPr>
              <a:t>.</a:t>
            </a:r>
            <a:endParaRPr lang="ru-RU" altLang="ru-RU" dirty="0"/>
          </a:p>
        </p:txBody>
      </p:sp>
    </p:spTree>
    <p:extLst>
      <p:ext uri="{BB962C8B-B14F-4D97-AF65-F5344CB8AC3E}">
        <p14:creationId xmlns:p14="http://schemas.microsoft.com/office/powerpoint/2010/main" xmlns="" val="143565099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3659" y="2386102"/>
            <a:ext cx="8496944" cy="4535244"/>
          </a:xfrm>
          <a:prstGeom prst="rect">
            <a:avLst/>
          </a:prstGeom>
        </p:spPr>
      </p:pic>
      <p:sp>
        <p:nvSpPr>
          <p:cNvPr id="4" name="Rectangle 2"/>
          <p:cNvSpPr txBox="1">
            <a:spLocks noChangeArrowheads="1"/>
          </p:cNvSpPr>
          <p:nvPr/>
        </p:nvSpPr>
        <p:spPr>
          <a:xfrm>
            <a:off x="115239" y="102416"/>
            <a:ext cx="8855364" cy="5768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a:t>Система энергообеспечения</a:t>
            </a:r>
            <a:r>
              <a:rPr lang="ru-RU" sz="3600" dirty="0" smtClean="0">
                <a:cs typeface="Arial" pitchFamily="34" charset="0"/>
              </a:rPr>
              <a:t>. </a:t>
            </a:r>
            <a:r>
              <a:rPr lang="ru-RU" altLang="ru-RU" sz="3600" b="1" dirty="0" smtClean="0"/>
              <a:t>Митохондрии</a:t>
            </a:r>
            <a:endParaRPr lang="ru-RU" altLang="ru-RU" sz="3600" dirty="0" smtClean="0"/>
          </a:p>
        </p:txBody>
      </p:sp>
      <p:sp>
        <p:nvSpPr>
          <p:cNvPr id="5" name="TextBox 4"/>
          <p:cNvSpPr txBox="1"/>
          <p:nvPr/>
        </p:nvSpPr>
        <p:spPr>
          <a:xfrm>
            <a:off x="115239" y="764704"/>
            <a:ext cx="8719083" cy="1631216"/>
          </a:xfrm>
          <a:prstGeom prst="rect">
            <a:avLst/>
          </a:prstGeom>
          <a:noFill/>
        </p:spPr>
        <p:txBody>
          <a:bodyPr wrap="square" rtlCol="0">
            <a:spAutoFit/>
          </a:bodyPr>
          <a:lstStyle/>
          <a:p>
            <a:pPr algn="just"/>
            <a:r>
              <a:rPr lang="ru-RU" sz="2000" dirty="0"/>
              <a:t>Открыл митохондрии и впервые описал немецкий анатом и гистолог </a:t>
            </a:r>
            <a:r>
              <a:rPr lang="ru-RU" sz="2000" b="1" i="1" dirty="0"/>
              <a:t>Рихард Альтман</a:t>
            </a:r>
            <a:r>
              <a:rPr lang="ru-RU" sz="2000" dirty="0"/>
              <a:t> в 1894 году, а название этой органелле дал другой немецкий гистолог </a:t>
            </a:r>
            <a:r>
              <a:rPr lang="ru-RU" sz="2000" b="1" i="1" dirty="0"/>
              <a:t>Карлом </a:t>
            </a:r>
            <a:r>
              <a:rPr lang="ru-RU" sz="2000" b="1" i="1" dirty="0" err="1"/>
              <a:t>Бенда</a:t>
            </a:r>
            <a:r>
              <a:rPr lang="ru-RU" sz="2000" b="1" i="1" dirty="0"/>
              <a:t> </a:t>
            </a:r>
            <a:r>
              <a:rPr lang="ru-RU" sz="2000" dirty="0" smtClean="0"/>
              <a:t>в </a:t>
            </a:r>
            <a:r>
              <a:rPr lang="ru-RU" sz="2000" dirty="0"/>
              <a:t>1898 </a:t>
            </a:r>
            <a:r>
              <a:rPr lang="ru-RU" sz="2000" dirty="0" smtClean="0"/>
              <a:t>году. </a:t>
            </a:r>
          </a:p>
          <a:p>
            <a:pPr algn="just"/>
            <a:r>
              <a:rPr lang="ru-RU" sz="2000" dirty="0" smtClean="0"/>
              <a:t>Но </a:t>
            </a:r>
            <a:r>
              <a:rPr lang="ru-RU" sz="2000" dirty="0"/>
              <a:t>только в 1920 году, опять же немецкий биохимик </a:t>
            </a:r>
            <a:r>
              <a:rPr lang="ru-RU" sz="2000" b="1" i="1" dirty="0"/>
              <a:t>Отто </a:t>
            </a:r>
            <a:r>
              <a:rPr lang="ru-RU" sz="2000" b="1" i="1" dirty="0" err="1"/>
              <a:t>Вагбург</a:t>
            </a:r>
            <a:r>
              <a:rPr lang="ru-RU" sz="2000" dirty="0"/>
              <a:t>, доказал, что с митохондриями связаны процессы клеточного дыхания.</a:t>
            </a:r>
          </a:p>
        </p:txBody>
      </p:sp>
    </p:spTree>
    <p:extLst>
      <p:ext uri="{BB962C8B-B14F-4D97-AF65-F5344CB8AC3E}">
        <p14:creationId xmlns:p14="http://schemas.microsoft.com/office/powerpoint/2010/main" xmlns="" val="39931391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8239" y="-14855"/>
            <a:ext cx="4243388" cy="6858000"/>
          </a:xfrm>
          <a:prstGeom prst="rect">
            <a:avLst/>
          </a:prstGeom>
        </p:spPr>
      </p:pic>
      <p:sp>
        <p:nvSpPr>
          <p:cNvPr id="3" name="TextBox 2"/>
          <p:cNvSpPr txBox="1"/>
          <p:nvPr/>
        </p:nvSpPr>
        <p:spPr>
          <a:xfrm>
            <a:off x="3926266" y="764704"/>
            <a:ext cx="5040560" cy="5663089"/>
          </a:xfrm>
          <a:prstGeom prst="rect">
            <a:avLst/>
          </a:prstGeom>
          <a:noFill/>
        </p:spPr>
        <p:txBody>
          <a:bodyPr wrap="square" rtlCol="0">
            <a:spAutoFit/>
          </a:bodyPr>
          <a:lstStyle/>
          <a:p>
            <a:pPr algn="just">
              <a:spcBef>
                <a:spcPts val="600"/>
              </a:spcBef>
            </a:pPr>
            <a:r>
              <a:rPr lang="ru-RU" dirty="0"/>
              <a:t>Митохондрии и хлоропласты имеют ряд сходных черт с бактериями, что привело к созданию </a:t>
            </a:r>
            <a:r>
              <a:rPr lang="ru-RU" b="1" i="1" dirty="0" err="1"/>
              <a:t>эндосимбиотической</a:t>
            </a:r>
            <a:r>
              <a:rPr lang="ru-RU" b="1" i="1" dirty="0"/>
              <a:t> </a:t>
            </a:r>
            <a:r>
              <a:rPr lang="ru-RU" b="1" i="1" dirty="0" smtClean="0"/>
              <a:t>теории.</a:t>
            </a:r>
            <a:r>
              <a:rPr lang="ru-RU" dirty="0" smtClean="0"/>
              <a:t> </a:t>
            </a:r>
          </a:p>
          <a:p>
            <a:pPr algn="just">
              <a:spcBef>
                <a:spcPts val="600"/>
              </a:spcBef>
            </a:pPr>
            <a:r>
              <a:rPr lang="ru-RU" dirty="0" smtClean="0"/>
              <a:t>Эта </a:t>
            </a:r>
            <a:r>
              <a:rPr lang="ru-RU" dirty="0"/>
              <a:t>теория утверждает, что ранний предок </a:t>
            </a:r>
            <a:r>
              <a:rPr lang="ru-RU" dirty="0" err="1"/>
              <a:t>эукариотической</a:t>
            </a:r>
            <a:r>
              <a:rPr lang="ru-RU" dirty="0"/>
              <a:t> клетки поглотил использующую кислород </a:t>
            </a:r>
            <a:r>
              <a:rPr lang="ru-RU" dirty="0" err="1"/>
              <a:t>нефотосинтетическую</a:t>
            </a:r>
            <a:r>
              <a:rPr lang="ru-RU" dirty="0"/>
              <a:t> </a:t>
            </a:r>
            <a:r>
              <a:rPr lang="ru-RU" dirty="0" err="1"/>
              <a:t>прокариотическую</a:t>
            </a:r>
            <a:r>
              <a:rPr lang="ru-RU" dirty="0"/>
              <a:t> клетку. </a:t>
            </a:r>
            <a:endParaRPr lang="ru-RU" dirty="0" smtClean="0"/>
          </a:p>
          <a:p>
            <a:pPr>
              <a:spcBef>
                <a:spcPts val="600"/>
              </a:spcBef>
            </a:pPr>
            <a:r>
              <a:rPr lang="ru-RU" dirty="0"/>
              <a:t>Со временем, поглощённая клетка установила взаимоотношения с клеткой-хозяином и стала </a:t>
            </a:r>
            <a:r>
              <a:rPr lang="ru-RU" b="1" i="1" dirty="0" err="1"/>
              <a:t>эндосимбионтом</a:t>
            </a:r>
            <a:r>
              <a:rPr lang="ru-RU" dirty="0"/>
              <a:t> (клеткой, живущей внутри другой клетки). </a:t>
            </a:r>
          </a:p>
          <a:p>
            <a:pPr>
              <a:spcBef>
                <a:spcPts val="600"/>
              </a:spcBef>
            </a:pPr>
            <a:r>
              <a:rPr lang="ru-RU" dirty="0"/>
              <a:t>Действительно, в ходе эволюции, клетка-хозяин и </a:t>
            </a:r>
            <a:r>
              <a:rPr lang="ru-RU" dirty="0" err="1"/>
              <a:t>эндосимбионт</a:t>
            </a:r>
            <a:r>
              <a:rPr lang="ru-RU" dirty="0"/>
              <a:t> слились в единый организм: </a:t>
            </a:r>
            <a:r>
              <a:rPr lang="ru-RU" dirty="0" err="1"/>
              <a:t>эукариотическую</a:t>
            </a:r>
            <a:r>
              <a:rPr lang="ru-RU" dirty="0"/>
              <a:t> клетку с митохондриями. </a:t>
            </a:r>
          </a:p>
          <a:p>
            <a:pPr>
              <a:spcBef>
                <a:spcPts val="600"/>
              </a:spcBef>
            </a:pPr>
            <a:r>
              <a:rPr lang="ru-RU" dirty="0"/>
              <a:t>И как минимум одна такая клетка могла в какой-то момент захватить фотосинтетическую </a:t>
            </a:r>
            <a:r>
              <a:rPr lang="ru-RU" dirty="0" err="1"/>
              <a:t>прокариотическую</a:t>
            </a:r>
            <a:r>
              <a:rPr lang="ru-RU" dirty="0"/>
              <a:t> клетку и стала предком всех </a:t>
            </a:r>
            <a:r>
              <a:rPr lang="ru-RU" dirty="0" err="1"/>
              <a:t>эукариотических</a:t>
            </a:r>
            <a:r>
              <a:rPr lang="ru-RU" dirty="0"/>
              <a:t> клеток, содержащих хлоропласты</a:t>
            </a:r>
            <a:r>
              <a:rPr lang="ru-RU" dirty="0" smtClean="0"/>
              <a:t>.</a:t>
            </a:r>
            <a:endParaRPr lang="ru-RU" b="1" dirty="0"/>
          </a:p>
        </p:txBody>
      </p:sp>
    </p:spTree>
    <p:extLst>
      <p:ext uri="{BB962C8B-B14F-4D97-AF65-F5344CB8AC3E}">
        <p14:creationId xmlns:p14="http://schemas.microsoft.com/office/powerpoint/2010/main" xmlns="" val="233947254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468314" y="115888"/>
            <a:ext cx="5975350" cy="930275"/>
          </a:xfrm>
        </p:spPr>
        <p:txBody>
          <a:bodyPr/>
          <a:lstStyle/>
          <a:p>
            <a:pPr eaLnBrk="1" hangingPunct="1"/>
            <a:r>
              <a:rPr lang="ru-RU" altLang="ru-RU" sz="3600" b="1" dirty="0" smtClean="0"/>
              <a:t>Митохондрии</a:t>
            </a:r>
            <a:r>
              <a:rPr lang="ru-RU" altLang="ru-RU" sz="3600" dirty="0" smtClean="0"/>
              <a:t> </a:t>
            </a:r>
          </a:p>
        </p:txBody>
      </p:sp>
      <p:pic>
        <p:nvPicPr>
          <p:cNvPr id="98307" name="Picture 3" descr="митохондрии преп"/>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516689" y="38955"/>
            <a:ext cx="2627311" cy="5620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8" name="Text Box 4"/>
          <p:cNvSpPr txBox="1">
            <a:spLocks noChangeArrowheads="1"/>
          </p:cNvSpPr>
          <p:nvPr/>
        </p:nvSpPr>
        <p:spPr bwMode="auto">
          <a:xfrm>
            <a:off x="179389" y="981075"/>
            <a:ext cx="6337300" cy="32470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smtClean="0">
                <a:latin typeface="+mn-lt"/>
              </a:rPr>
              <a:t>Р</a:t>
            </a:r>
            <a:r>
              <a:rPr lang="ru-RU" altLang="ru-RU" sz="2000" dirty="0">
                <a:latin typeface="+mn-lt"/>
              </a:rPr>
              <a:t>. </a:t>
            </a:r>
            <a:r>
              <a:rPr lang="ru-RU" altLang="ru-RU" sz="2000" dirty="0" smtClean="0">
                <a:latin typeface="+mn-lt"/>
              </a:rPr>
              <a:t>Альтман называя митохондрии </a:t>
            </a:r>
            <a:r>
              <a:rPr lang="ru-RU" altLang="ru-RU" sz="2000" dirty="0">
                <a:latin typeface="+mn-lt"/>
              </a:rPr>
              <a:t>«</a:t>
            </a:r>
            <a:r>
              <a:rPr lang="ru-RU" altLang="ru-RU" sz="2000" dirty="0" err="1">
                <a:latin typeface="+mn-lt"/>
              </a:rPr>
              <a:t>биобластами</a:t>
            </a:r>
            <a:r>
              <a:rPr lang="ru-RU" altLang="ru-RU" sz="2000" dirty="0">
                <a:latin typeface="+mn-lt"/>
              </a:rPr>
              <a:t>». Митохондрии или хондриосомы (от греч. </a:t>
            </a:r>
            <a:r>
              <a:rPr lang="ru-RU" altLang="ru-RU" sz="2000" dirty="0" err="1">
                <a:latin typeface="+mn-lt"/>
              </a:rPr>
              <a:t>Mitos</a:t>
            </a:r>
            <a:r>
              <a:rPr lang="ru-RU" altLang="ru-RU" sz="2000" dirty="0">
                <a:latin typeface="+mn-lt"/>
              </a:rPr>
              <a:t> – нить, </a:t>
            </a:r>
            <a:r>
              <a:rPr lang="ru-RU" altLang="ru-RU" sz="2000" dirty="0" err="1">
                <a:latin typeface="+mn-lt"/>
              </a:rPr>
              <a:t>chondrion</a:t>
            </a:r>
            <a:r>
              <a:rPr lang="ru-RU" altLang="ru-RU" sz="2000" dirty="0">
                <a:latin typeface="+mn-lt"/>
              </a:rPr>
              <a:t> - зернышко, </a:t>
            </a:r>
            <a:r>
              <a:rPr lang="ru-RU" altLang="ru-RU" sz="2000" dirty="0" err="1">
                <a:latin typeface="+mn-lt"/>
              </a:rPr>
              <a:t>soma</a:t>
            </a:r>
            <a:r>
              <a:rPr lang="ru-RU" altLang="ru-RU" sz="2000" dirty="0">
                <a:latin typeface="+mn-lt"/>
              </a:rPr>
              <a:t> - тельце) при световой микроскопии имеют вид гранул или нитей. </a:t>
            </a:r>
            <a:endParaRPr lang="ru-RU" altLang="ru-RU" sz="2000" dirty="0" smtClean="0">
              <a:latin typeface="+mn-lt"/>
            </a:endParaRPr>
          </a:p>
          <a:p>
            <a:pPr algn="just" eaLnBrk="1" hangingPunct="1">
              <a:spcBef>
                <a:spcPts val="600"/>
              </a:spcBef>
            </a:pPr>
            <a:r>
              <a:rPr lang="ru-RU" altLang="ru-RU" sz="2000" dirty="0" smtClean="0">
                <a:latin typeface="+mn-lt"/>
              </a:rPr>
              <a:t>Толщина </a:t>
            </a:r>
            <a:r>
              <a:rPr lang="ru-RU" altLang="ru-RU" sz="2000" dirty="0">
                <a:latin typeface="+mn-lt"/>
              </a:rPr>
              <a:t>митохондрий в различных клетках относительно постоянна (около 0,5 мкм), а длина колеблется, достигая у нитчатых форм до 7-60 мкм. В световом микроскопе на окрашенных препаратах не всегда можно определить реальный размер митохондрий. </a:t>
            </a:r>
          </a:p>
        </p:txBody>
      </p:sp>
      <p:pic>
        <p:nvPicPr>
          <p:cNvPr id="98309" name="Picture 5" descr="митохондрии"/>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7009" y="4365104"/>
            <a:ext cx="6377859" cy="1535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10" name="Text Box 6"/>
          <p:cNvSpPr txBox="1">
            <a:spLocks noChangeArrowheads="1"/>
          </p:cNvSpPr>
          <p:nvPr/>
        </p:nvSpPr>
        <p:spPr bwMode="auto">
          <a:xfrm>
            <a:off x="223780" y="5949280"/>
            <a:ext cx="61214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altLang="ru-RU" dirty="0">
                <a:latin typeface="+mn-lt"/>
              </a:rPr>
              <a:t>На электронной микрофотографии ясно видны основные части митохондрии: мембраны, </a:t>
            </a:r>
            <a:r>
              <a:rPr lang="ru-RU" altLang="ru-RU" dirty="0" err="1">
                <a:latin typeface="+mn-lt"/>
              </a:rPr>
              <a:t>кристы</a:t>
            </a:r>
            <a:r>
              <a:rPr lang="ru-RU" altLang="ru-RU" dirty="0">
                <a:latin typeface="+mn-lt"/>
              </a:rPr>
              <a:t>, матрикс. </a:t>
            </a:r>
          </a:p>
        </p:txBody>
      </p:sp>
    </p:spTree>
    <p:extLst>
      <p:ext uri="{BB962C8B-B14F-4D97-AF65-F5344CB8AC3E}">
        <p14:creationId xmlns:p14="http://schemas.microsoft.com/office/powerpoint/2010/main" xmlns="" val="320005955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митохондрии112"/>
          <p:cNvPicPr>
            <a:picLocks noChangeAspect="1" noChangeArrowheads="1"/>
          </p:cNvPicPr>
          <p:nvPr/>
        </p:nvPicPr>
        <p:blipFill>
          <a:blip r:embed="rId2" cstate="print">
            <a:clrChange>
              <a:clrFrom>
                <a:srgbClr val="FFFFFF"/>
              </a:clrFrom>
              <a:clrTo>
                <a:srgbClr val="FFFFFF">
                  <a:alpha val="0"/>
                </a:srgbClr>
              </a:clrTo>
            </a:clrChange>
            <a:lum contrast="30000"/>
            <a:extLst>
              <a:ext uri="{28A0092B-C50C-407E-A947-70E740481C1C}">
                <a14:useLocalDpi xmlns:a14="http://schemas.microsoft.com/office/drawing/2010/main" xmlns="" val="0"/>
              </a:ext>
            </a:extLst>
          </a:blip>
          <a:srcRect/>
          <a:stretch>
            <a:fillRect/>
          </a:stretch>
        </p:blipFill>
        <p:spPr bwMode="auto">
          <a:xfrm>
            <a:off x="899592" y="1242694"/>
            <a:ext cx="6456084" cy="4556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27" name="Text Box 3"/>
          <p:cNvSpPr txBox="1">
            <a:spLocks noChangeArrowheads="1"/>
          </p:cNvSpPr>
          <p:nvPr/>
        </p:nvSpPr>
        <p:spPr bwMode="auto">
          <a:xfrm>
            <a:off x="235236" y="5733256"/>
            <a:ext cx="878522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altLang="ru-RU" sz="2000" dirty="0">
                <a:latin typeface="+mn-lt"/>
              </a:rPr>
              <a:t>Различные формы хондриома: а – разрозненные митохондрии, б - группа митохондрий в клетках сетчатки, в -  </a:t>
            </a:r>
            <a:r>
              <a:rPr lang="ru-RU" altLang="ru-RU" sz="2000" dirty="0" err="1">
                <a:latin typeface="+mn-lt"/>
              </a:rPr>
              <a:t>митохондрильный</a:t>
            </a:r>
            <a:r>
              <a:rPr lang="ru-RU" altLang="ru-RU" sz="2000" dirty="0">
                <a:latin typeface="+mn-lt"/>
              </a:rPr>
              <a:t> </a:t>
            </a:r>
            <a:r>
              <a:rPr lang="ru-RU" altLang="ru-RU" sz="2000" dirty="0" err="1">
                <a:latin typeface="+mn-lt"/>
              </a:rPr>
              <a:t>ретикулум</a:t>
            </a:r>
            <a:r>
              <a:rPr lang="ru-RU" altLang="ru-RU" sz="2000" dirty="0">
                <a:latin typeface="+mn-lt"/>
              </a:rPr>
              <a:t> одноклеточной водоросли хлореллы</a:t>
            </a:r>
          </a:p>
        </p:txBody>
      </p:sp>
      <p:sp>
        <p:nvSpPr>
          <p:cNvPr id="2" name="Прямоугольник 1"/>
          <p:cNvSpPr/>
          <p:nvPr/>
        </p:nvSpPr>
        <p:spPr>
          <a:xfrm>
            <a:off x="202439" y="504646"/>
            <a:ext cx="8786304" cy="400110"/>
          </a:xfrm>
          <a:prstGeom prst="rect">
            <a:avLst/>
          </a:prstGeom>
        </p:spPr>
        <p:txBody>
          <a:bodyPr wrap="square">
            <a:spAutoFit/>
          </a:bodyPr>
          <a:lstStyle/>
          <a:p>
            <a:pPr algn="just"/>
            <a:r>
              <a:rPr lang="ru-RU" sz="2000" b="1" i="1" dirty="0" smtClean="0"/>
              <a:t>Хондриом</a:t>
            </a:r>
            <a:r>
              <a:rPr lang="ru-RU" sz="2000" dirty="0" smtClean="0"/>
              <a:t> </a:t>
            </a:r>
            <a:r>
              <a:rPr lang="ru-RU" sz="2000" dirty="0"/>
              <a:t>– это совокупность всех митохондрий в одной клетке. </a:t>
            </a:r>
          </a:p>
        </p:txBody>
      </p:sp>
    </p:spTree>
    <p:extLst>
      <p:ext uri="{BB962C8B-B14F-4D97-AF65-F5344CB8AC3E}">
        <p14:creationId xmlns:p14="http://schemas.microsoft.com/office/powerpoint/2010/main" xmlns="" val="72610031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митохондрии 1"/>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xmlns="" val="0"/>
              </a:ext>
            </a:extLst>
          </a:blip>
          <a:srcRect r="183"/>
          <a:stretch>
            <a:fillRect/>
          </a:stretch>
        </p:blipFill>
        <p:spPr bwMode="auto">
          <a:xfrm>
            <a:off x="78799" y="3411374"/>
            <a:ext cx="8762793" cy="2465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31" name="Text Box 3"/>
          <p:cNvSpPr txBox="1">
            <a:spLocks noChangeArrowheads="1"/>
          </p:cNvSpPr>
          <p:nvPr/>
        </p:nvSpPr>
        <p:spPr bwMode="auto">
          <a:xfrm>
            <a:off x="395288" y="5876925"/>
            <a:ext cx="813593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dirty="0">
                <a:latin typeface="+mn-lt"/>
              </a:rPr>
              <a:t>Схема строения </a:t>
            </a:r>
            <a:r>
              <a:rPr lang="ru-RU" altLang="ru-RU" dirty="0" smtClean="0">
                <a:latin typeface="+mn-lt"/>
              </a:rPr>
              <a:t>митохондрии:  1 </a:t>
            </a:r>
            <a:r>
              <a:rPr lang="ru-RU" altLang="ru-RU" dirty="0">
                <a:latin typeface="+mn-lt"/>
              </a:rPr>
              <a:t>– наружная мембрана; 2 – внутренняя мембрана; 3- </a:t>
            </a:r>
            <a:r>
              <a:rPr lang="ru-RU" altLang="ru-RU" dirty="0" err="1">
                <a:latin typeface="+mn-lt"/>
              </a:rPr>
              <a:t>кристы</a:t>
            </a:r>
            <a:r>
              <a:rPr lang="ru-RU" altLang="ru-RU" dirty="0">
                <a:latin typeface="+mn-lt"/>
              </a:rPr>
              <a:t>; 4 – матрикс; 5 – </a:t>
            </a:r>
            <a:r>
              <a:rPr lang="ru-RU" altLang="ru-RU" dirty="0" err="1">
                <a:latin typeface="+mn-lt"/>
              </a:rPr>
              <a:t>митохондриальные</a:t>
            </a:r>
            <a:r>
              <a:rPr lang="ru-RU" altLang="ru-RU" dirty="0">
                <a:latin typeface="+mn-lt"/>
              </a:rPr>
              <a:t> рибосомы</a:t>
            </a:r>
          </a:p>
        </p:txBody>
      </p:sp>
      <p:sp>
        <p:nvSpPr>
          <p:cNvPr id="99332" name="Text Box 4"/>
          <p:cNvSpPr txBox="1">
            <a:spLocks noChangeArrowheads="1"/>
          </p:cNvSpPr>
          <p:nvPr/>
        </p:nvSpPr>
        <p:spPr bwMode="auto">
          <a:xfrm>
            <a:off x="179512" y="333375"/>
            <a:ext cx="8785101" cy="3016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sz="2000" dirty="0">
                <a:latin typeface="+mn-lt"/>
              </a:rPr>
              <a:t>Митохондрии имеют наружную и внутреннюю мембраны, между которыми располагается узкое (10—20 </a:t>
            </a:r>
            <a:r>
              <a:rPr lang="ru-RU" sz="2000" dirty="0" err="1">
                <a:latin typeface="+mn-lt"/>
              </a:rPr>
              <a:t>нм</a:t>
            </a:r>
            <a:r>
              <a:rPr lang="ru-RU" sz="2000" dirty="0">
                <a:latin typeface="+mn-lt"/>
              </a:rPr>
              <a:t>) </a:t>
            </a:r>
            <a:r>
              <a:rPr lang="ru-RU" sz="2000" b="1" i="1" dirty="0" err="1">
                <a:latin typeface="+mn-lt"/>
              </a:rPr>
              <a:t>перимитохондриальное</a:t>
            </a:r>
            <a:r>
              <a:rPr lang="ru-RU" sz="2000" b="1" i="1" dirty="0">
                <a:latin typeface="+mn-lt"/>
              </a:rPr>
              <a:t> пространство</a:t>
            </a:r>
            <a:r>
              <a:rPr lang="ru-RU" sz="2000" dirty="0">
                <a:latin typeface="+mn-lt"/>
              </a:rPr>
              <a:t>.</a:t>
            </a:r>
          </a:p>
          <a:p>
            <a:pPr algn="just" eaLnBrk="1" hangingPunct="1">
              <a:spcBef>
                <a:spcPct val="50000"/>
              </a:spcBef>
            </a:pPr>
            <a:r>
              <a:rPr lang="ru-RU" sz="2000" dirty="0">
                <a:latin typeface="+mn-lt"/>
              </a:rPr>
              <a:t>Наружная мембрана гладкая и по своему составу сходна с плазмалеммой. </a:t>
            </a:r>
            <a:endParaRPr lang="ru-RU" sz="2000" dirty="0" smtClean="0">
              <a:latin typeface="+mn-lt"/>
            </a:endParaRPr>
          </a:p>
          <a:p>
            <a:pPr algn="just" eaLnBrk="1" hangingPunct="1">
              <a:spcBef>
                <a:spcPct val="50000"/>
              </a:spcBef>
            </a:pPr>
            <a:r>
              <a:rPr lang="ru-RU" sz="2000" dirty="0" smtClean="0">
                <a:latin typeface="+mn-lt"/>
              </a:rPr>
              <a:t>Она </a:t>
            </a:r>
            <a:r>
              <a:rPr lang="ru-RU" sz="2000" dirty="0">
                <a:latin typeface="+mn-lt"/>
              </a:rPr>
              <a:t>содержит большое количество </a:t>
            </a:r>
            <a:r>
              <a:rPr lang="ru-RU" sz="2000" b="1" i="1" dirty="0">
                <a:latin typeface="+mn-lt"/>
              </a:rPr>
              <a:t>белка-</a:t>
            </a:r>
            <a:r>
              <a:rPr lang="ru-RU" sz="2000" b="1" i="1" dirty="0" err="1">
                <a:latin typeface="+mn-lt"/>
              </a:rPr>
              <a:t>порина</a:t>
            </a:r>
            <a:r>
              <a:rPr lang="ru-RU" sz="2000" dirty="0">
                <a:latin typeface="+mn-lt"/>
              </a:rPr>
              <a:t>, формирующего водные каналы, и проницаема для ионов, аминокислот, нуклеотидов, сахаров и других малых молекул. </a:t>
            </a:r>
          </a:p>
          <a:p>
            <a:pPr algn="just" eaLnBrk="1" hangingPunct="1">
              <a:spcBef>
                <a:spcPct val="50000"/>
              </a:spcBef>
            </a:pPr>
            <a:r>
              <a:rPr lang="ru-RU" sz="2000" dirty="0">
                <a:latin typeface="+mn-lt"/>
              </a:rPr>
              <a:t>В ней располагаются </a:t>
            </a:r>
            <a:r>
              <a:rPr lang="ru-RU" sz="2000" dirty="0" err="1">
                <a:latin typeface="+mn-lt"/>
              </a:rPr>
              <a:t>мультиферментные</a:t>
            </a:r>
            <a:r>
              <a:rPr lang="ru-RU" sz="2000" dirty="0">
                <a:latin typeface="+mn-lt"/>
              </a:rPr>
              <a:t> комплексы синтеза </a:t>
            </a:r>
            <a:r>
              <a:rPr lang="ru-RU" sz="2000" b="1" i="1" dirty="0" err="1">
                <a:latin typeface="+mn-lt"/>
              </a:rPr>
              <a:t>ацетилкофермента</a:t>
            </a:r>
            <a:r>
              <a:rPr lang="ru-RU" sz="2000" b="1" i="1" dirty="0">
                <a:latin typeface="+mn-lt"/>
              </a:rPr>
              <a:t> А</a:t>
            </a:r>
            <a:r>
              <a:rPr lang="ru-RU" sz="2000" dirty="0">
                <a:latin typeface="+mn-lt"/>
              </a:rPr>
              <a:t> и </a:t>
            </a:r>
            <a:r>
              <a:rPr lang="ru-RU" sz="2000" b="1" i="1" dirty="0" err="1">
                <a:latin typeface="+mn-lt"/>
              </a:rPr>
              <a:t>фосфолипазы</a:t>
            </a:r>
            <a:r>
              <a:rPr lang="ru-RU" sz="2000" dirty="0">
                <a:latin typeface="+mn-lt"/>
              </a:rPr>
              <a:t>, а также </a:t>
            </a:r>
            <a:r>
              <a:rPr lang="ru-RU" sz="2000" b="1" i="1" dirty="0" err="1">
                <a:latin typeface="+mn-lt"/>
              </a:rPr>
              <a:t>моноаминооксидазы</a:t>
            </a:r>
            <a:r>
              <a:rPr lang="ru-RU" sz="2000" dirty="0">
                <a:latin typeface="+mn-lt"/>
              </a:rPr>
              <a:t>.</a:t>
            </a:r>
            <a:endParaRPr lang="ru-RU" altLang="ru-RU" sz="2000" dirty="0">
              <a:latin typeface="+mn-lt"/>
            </a:endParaRPr>
          </a:p>
        </p:txBody>
      </p:sp>
    </p:spTree>
    <p:extLst>
      <p:ext uri="{BB962C8B-B14F-4D97-AF65-F5344CB8AC3E}">
        <p14:creationId xmlns:p14="http://schemas.microsoft.com/office/powerpoint/2010/main" xmlns="" val="3497855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6700" y="-161925"/>
            <a:ext cx="9677400" cy="718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Rectangle 3"/>
          <p:cNvSpPr>
            <a:spLocks noGrp="1" noChangeArrowheads="1"/>
          </p:cNvSpPr>
          <p:nvPr>
            <p:ph type="title" sz="quarter"/>
          </p:nvPr>
        </p:nvSpPr>
        <p:spPr>
          <a:xfrm>
            <a:off x="457200" y="274638"/>
            <a:ext cx="8229600" cy="800100"/>
          </a:xfrm>
        </p:spPr>
        <p:txBody>
          <a:bodyPr/>
          <a:lstStyle/>
          <a:p>
            <a:pPr eaLnBrk="1" hangingPunct="1"/>
            <a:r>
              <a:rPr lang="ru-RU" smtClean="0"/>
              <a:t>Типы клеток</a:t>
            </a:r>
          </a:p>
        </p:txBody>
      </p:sp>
      <p:graphicFrame>
        <p:nvGraphicFramePr>
          <p:cNvPr id="3076" name="Object 4"/>
          <p:cNvGraphicFramePr>
            <a:graphicFrameLocks noGrp="1" noChangeAspect="1"/>
          </p:cNvGraphicFramePr>
          <p:nvPr>
            <p:ph sz="quarter" idx="2"/>
          </p:nvPr>
        </p:nvGraphicFramePr>
        <p:xfrm>
          <a:off x="4284663" y="1484313"/>
          <a:ext cx="4614862" cy="3887787"/>
        </p:xfrm>
        <a:graphic>
          <a:graphicData uri="http://schemas.openxmlformats.org/presentationml/2006/ole">
            <p:oleObj spid="_x0000_s1076" r:id="rId4" imgW="8419048" imgH="7200000" progId="">
              <p:embed/>
            </p:oleObj>
          </a:graphicData>
        </a:graphic>
      </p:graphicFrame>
      <p:graphicFrame>
        <p:nvGraphicFramePr>
          <p:cNvPr id="3077" name="Object 5"/>
          <p:cNvGraphicFramePr>
            <a:graphicFrameLocks noGrp="1" noChangeAspect="1"/>
          </p:cNvGraphicFramePr>
          <p:nvPr>
            <p:ph sz="quarter" idx="1"/>
          </p:nvPr>
        </p:nvGraphicFramePr>
        <p:xfrm>
          <a:off x="250825" y="1341438"/>
          <a:ext cx="3927475" cy="4249737"/>
        </p:xfrm>
        <a:graphic>
          <a:graphicData uri="http://schemas.openxmlformats.org/presentationml/2006/ole">
            <p:oleObj spid="_x0000_s1077" r:id="rId5" imgW="5219048" imgH="5980952" progId="">
              <p:embed/>
            </p:oleObj>
          </a:graphicData>
        </a:graphic>
      </p:graphicFrame>
      <p:sp>
        <p:nvSpPr>
          <p:cNvPr id="3078" name="Text Box 6"/>
          <p:cNvSpPr txBox="1">
            <a:spLocks noChangeArrowheads="1"/>
          </p:cNvSpPr>
          <p:nvPr/>
        </p:nvSpPr>
        <p:spPr bwMode="auto">
          <a:xfrm>
            <a:off x="1187450" y="5805488"/>
            <a:ext cx="309562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ru-RU">
                <a:latin typeface="Tahoma" pitchFamily="34" charset="0"/>
              </a:rPr>
              <a:t>Прокариотическая  клетка.</a:t>
            </a:r>
          </a:p>
        </p:txBody>
      </p:sp>
      <p:sp>
        <p:nvSpPr>
          <p:cNvPr id="3079" name="Text Box 7"/>
          <p:cNvSpPr txBox="1">
            <a:spLocks noChangeArrowheads="1"/>
          </p:cNvSpPr>
          <p:nvPr/>
        </p:nvSpPr>
        <p:spPr bwMode="auto">
          <a:xfrm>
            <a:off x="5076825" y="5805488"/>
            <a:ext cx="3600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ru-RU">
                <a:latin typeface="Tahoma" pitchFamily="34" charset="0"/>
              </a:rPr>
              <a:t>Эукариотическая клетка.</a:t>
            </a:r>
          </a:p>
        </p:txBody>
      </p:sp>
    </p:spTree>
    <p:extLst>
      <p:ext uri="{BB962C8B-B14F-4D97-AF65-F5344CB8AC3E}">
        <p14:creationId xmlns:p14="http://schemas.microsoft.com/office/powerpoint/2010/main" xmlns="" val="692513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Box 2"/>
          <p:cNvSpPr txBox="1">
            <a:spLocks noChangeArrowheads="1"/>
          </p:cNvSpPr>
          <p:nvPr/>
        </p:nvSpPr>
        <p:spPr bwMode="auto">
          <a:xfrm>
            <a:off x="179388" y="333375"/>
            <a:ext cx="8785225" cy="1908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a:latin typeface="+mn-lt"/>
              </a:rPr>
              <a:t>Внутренняя мембрана ограничивает полость митохондрий — </a:t>
            </a:r>
            <a:r>
              <a:rPr lang="ru-RU" altLang="ru-RU" sz="2000" b="1" dirty="0" err="1">
                <a:latin typeface="+mn-lt"/>
              </a:rPr>
              <a:t>митохондриальный</a:t>
            </a:r>
            <a:r>
              <a:rPr lang="ru-RU" altLang="ru-RU" sz="2000" b="1" dirty="0">
                <a:latin typeface="+mn-lt"/>
              </a:rPr>
              <a:t> матрикс </a:t>
            </a:r>
            <a:r>
              <a:rPr lang="ru-RU" altLang="ru-RU" sz="2000" dirty="0">
                <a:latin typeface="+mn-lt"/>
              </a:rPr>
              <a:t>— и образует </a:t>
            </a:r>
            <a:r>
              <a:rPr lang="ru-RU" altLang="ru-RU" sz="2000" b="1" i="1" dirty="0" err="1">
                <a:latin typeface="+mn-lt"/>
              </a:rPr>
              <a:t>кристы</a:t>
            </a:r>
            <a:r>
              <a:rPr lang="ru-RU" altLang="ru-RU" sz="2000" dirty="0">
                <a:latin typeface="+mn-lt"/>
              </a:rPr>
              <a:t>, направленные внутрь </a:t>
            </a:r>
            <a:r>
              <a:rPr lang="ru-RU" altLang="ru-RU" sz="2000" dirty="0" err="1">
                <a:latin typeface="+mn-lt"/>
              </a:rPr>
              <a:t>впячивания</a:t>
            </a:r>
            <a:r>
              <a:rPr lang="ru-RU" altLang="ru-RU" sz="2000" dirty="0">
                <a:latin typeface="+mn-lt"/>
              </a:rPr>
              <a:t>. На </a:t>
            </a:r>
            <a:r>
              <a:rPr lang="ru-RU" altLang="ru-RU" sz="2000" dirty="0" err="1">
                <a:latin typeface="+mn-lt"/>
              </a:rPr>
              <a:t>кристах</a:t>
            </a:r>
            <a:r>
              <a:rPr lang="ru-RU" altLang="ru-RU" sz="2000" dirty="0">
                <a:latin typeface="+mn-lt"/>
              </a:rPr>
              <a:t> имеются грибовидные выросты — </a:t>
            </a:r>
            <a:r>
              <a:rPr lang="ru-RU" altLang="ru-RU" sz="2000" b="1" i="1" dirty="0" err="1">
                <a:latin typeface="+mn-lt"/>
              </a:rPr>
              <a:t>оксисомы</a:t>
            </a:r>
            <a:r>
              <a:rPr lang="ru-RU" altLang="ru-RU" sz="2000" dirty="0">
                <a:latin typeface="+mn-lt"/>
              </a:rPr>
              <a:t> или </a:t>
            </a:r>
            <a:r>
              <a:rPr lang="en-US" altLang="ru-RU" sz="2000" b="1" i="1" dirty="0">
                <a:latin typeface="+mn-lt"/>
              </a:rPr>
              <a:t>F</a:t>
            </a:r>
            <a:r>
              <a:rPr lang="en-US" altLang="ru-RU" sz="2000" b="1" i="1" baseline="-25000" dirty="0">
                <a:latin typeface="+mn-lt"/>
              </a:rPr>
              <a:t>1</a:t>
            </a:r>
            <a:r>
              <a:rPr lang="ru-RU" altLang="ru-RU" sz="2000" b="1" i="1" dirty="0">
                <a:latin typeface="+mn-lt"/>
              </a:rPr>
              <a:t>-частицы,</a:t>
            </a:r>
            <a:r>
              <a:rPr lang="ru-RU" altLang="ru-RU" sz="2000" dirty="0">
                <a:latin typeface="+mn-lt"/>
              </a:rPr>
              <a:t> в которых локализуется </a:t>
            </a:r>
            <a:r>
              <a:rPr lang="ru-RU" altLang="ru-RU" sz="2000" dirty="0" err="1">
                <a:latin typeface="+mn-lt"/>
              </a:rPr>
              <a:t>мультиферментная</a:t>
            </a:r>
            <a:r>
              <a:rPr lang="ru-RU" altLang="ru-RU" sz="2000" dirty="0">
                <a:latin typeface="+mn-lt"/>
              </a:rPr>
              <a:t> система </a:t>
            </a:r>
            <a:r>
              <a:rPr lang="ru-RU" altLang="ru-RU" sz="2000" b="1" i="1" dirty="0">
                <a:latin typeface="+mn-lt"/>
              </a:rPr>
              <a:t>АТФ-</a:t>
            </a:r>
            <a:r>
              <a:rPr lang="ru-RU" altLang="ru-RU" sz="2000" b="1" i="1" dirty="0" err="1">
                <a:latin typeface="+mn-lt"/>
              </a:rPr>
              <a:t>синтетазы</a:t>
            </a:r>
            <a:r>
              <a:rPr lang="ru-RU" altLang="ru-RU" sz="2000" dirty="0">
                <a:latin typeface="+mn-lt"/>
              </a:rPr>
              <a:t>.</a:t>
            </a:r>
          </a:p>
          <a:p>
            <a:pPr eaLnBrk="1" hangingPunct="1"/>
            <a:endParaRPr lang="ru-RU" altLang="ru-RU" dirty="0"/>
          </a:p>
        </p:txBody>
      </p:sp>
      <p:sp>
        <p:nvSpPr>
          <p:cNvPr id="100355" name="TextBox 3"/>
          <p:cNvSpPr txBox="1">
            <a:spLocks noChangeArrowheads="1"/>
          </p:cNvSpPr>
          <p:nvPr/>
        </p:nvSpPr>
        <p:spPr bwMode="auto">
          <a:xfrm>
            <a:off x="179388" y="2277444"/>
            <a:ext cx="4202347" cy="3554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ts val="600"/>
              </a:spcBef>
            </a:pPr>
            <a:r>
              <a:rPr lang="ru-RU" altLang="ru-RU" sz="2000" dirty="0">
                <a:latin typeface="+mn-lt"/>
              </a:rPr>
              <a:t>В состав внутренней мембраны входит фосфолипид — </a:t>
            </a:r>
            <a:r>
              <a:rPr lang="ru-RU" altLang="ru-RU" sz="2000" b="1" i="1" dirty="0" err="1">
                <a:latin typeface="+mn-lt"/>
              </a:rPr>
              <a:t>кардиолипин</a:t>
            </a:r>
            <a:r>
              <a:rPr lang="ru-RU" altLang="ru-RU" sz="2000" dirty="0">
                <a:latin typeface="+mn-lt"/>
              </a:rPr>
              <a:t>, делающий ее непроницаемой для ионов, в том числе для протонов. </a:t>
            </a:r>
            <a:endParaRPr lang="ru-RU" altLang="ru-RU" sz="2000" dirty="0" smtClean="0">
              <a:latin typeface="+mn-lt"/>
            </a:endParaRPr>
          </a:p>
          <a:p>
            <a:pPr eaLnBrk="1" hangingPunct="1">
              <a:spcBef>
                <a:spcPts val="600"/>
              </a:spcBef>
            </a:pPr>
            <a:r>
              <a:rPr lang="ru-RU" altLang="ru-RU" sz="2000" dirty="0" smtClean="0">
                <a:latin typeface="+mn-lt"/>
              </a:rPr>
              <a:t>Во </a:t>
            </a:r>
            <a:r>
              <a:rPr lang="ru-RU" altLang="ru-RU" sz="2000" dirty="0">
                <a:latin typeface="+mn-lt"/>
              </a:rPr>
              <a:t>внутреннюю мембрану встроены ферментные системы транспорта электронов, АТФ-</a:t>
            </a:r>
            <a:r>
              <a:rPr lang="ru-RU" altLang="ru-RU" sz="2000" dirty="0" err="1">
                <a:latin typeface="+mn-lt"/>
              </a:rPr>
              <a:t>синтетазный</a:t>
            </a:r>
            <a:r>
              <a:rPr lang="ru-RU" altLang="ru-RU" sz="2000" dirty="0">
                <a:latin typeface="+mn-lt"/>
              </a:rPr>
              <a:t> ферментный комплекс, а также транспортные белки, регулирующие транспорт метаболитов в матрикс и из него. </a:t>
            </a:r>
            <a:endParaRPr lang="ru-RU" altLang="ru-RU" dirty="0">
              <a:latin typeface="+mn-lt"/>
            </a:endParaRPr>
          </a:p>
        </p:txBody>
      </p:sp>
      <p:pic>
        <p:nvPicPr>
          <p:cNvPr id="10035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01471" y="1798715"/>
            <a:ext cx="4460875" cy="4319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309638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Box 5"/>
          <p:cNvSpPr txBox="1">
            <a:spLocks noChangeArrowheads="1"/>
          </p:cNvSpPr>
          <p:nvPr/>
        </p:nvSpPr>
        <p:spPr bwMode="auto">
          <a:xfrm>
            <a:off x="70644" y="116632"/>
            <a:ext cx="8642350" cy="1769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a:latin typeface="+mn-lt"/>
              </a:rPr>
              <a:t>В </a:t>
            </a:r>
            <a:r>
              <a:rPr lang="ru-RU" altLang="ru-RU" sz="2400" b="1" dirty="0">
                <a:latin typeface="+mn-lt"/>
              </a:rPr>
              <a:t>матриксе</a:t>
            </a:r>
            <a:r>
              <a:rPr lang="ru-RU" altLang="ru-RU" sz="2000" dirty="0">
                <a:latin typeface="+mn-lt"/>
              </a:rPr>
              <a:t> содержатся кольцевые молекулы </a:t>
            </a:r>
            <a:r>
              <a:rPr lang="ru-RU" altLang="ru-RU" sz="2000" b="1" i="1" dirty="0" err="1">
                <a:latin typeface="+mn-lt"/>
              </a:rPr>
              <a:t>митохондриальной</a:t>
            </a:r>
            <a:r>
              <a:rPr lang="ru-RU" altLang="ru-RU" sz="2000" b="1" i="1" dirty="0">
                <a:latin typeface="+mn-lt"/>
              </a:rPr>
              <a:t> ДНК </a:t>
            </a:r>
            <a:r>
              <a:rPr lang="ru-RU" altLang="ru-RU" sz="2000" dirty="0">
                <a:latin typeface="+mn-lt"/>
              </a:rPr>
              <a:t>(</a:t>
            </a:r>
            <a:r>
              <a:rPr lang="ru-RU" altLang="ru-RU" sz="2000" dirty="0" err="1">
                <a:latin typeface="+mn-lt"/>
              </a:rPr>
              <a:t>мтДНК</a:t>
            </a:r>
            <a:r>
              <a:rPr lang="ru-RU" altLang="ru-RU" sz="2000" dirty="0">
                <a:latin typeface="+mn-lt"/>
              </a:rPr>
              <a:t>), различные включения, а также молекулы </a:t>
            </a:r>
            <a:r>
              <a:rPr lang="ru-RU" altLang="ru-RU" sz="2000" b="1" i="1" dirty="0" err="1">
                <a:latin typeface="+mn-lt"/>
              </a:rPr>
              <a:t>мРНК</a:t>
            </a:r>
            <a:r>
              <a:rPr lang="ru-RU" altLang="ru-RU" sz="2000" dirty="0">
                <a:latin typeface="+mn-lt"/>
              </a:rPr>
              <a:t>, </a:t>
            </a:r>
            <a:r>
              <a:rPr lang="ru-RU" altLang="ru-RU" sz="2000" b="1" i="1" dirty="0">
                <a:latin typeface="+mn-lt"/>
              </a:rPr>
              <a:t>транспортной РНК (</a:t>
            </a:r>
            <a:r>
              <a:rPr lang="ru-RU" altLang="ru-RU" sz="2000" b="1" i="1" dirty="0" err="1">
                <a:latin typeface="+mn-lt"/>
              </a:rPr>
              <a:t>тРНК</a:t>
            </a:r>
            <a:r>
              <a:rPr lang="ru-RU" altLang="ru-RU" sz="2000" b="1" i="1" dirty="0">
                <a:latin typeface="+mn-lt"/>
              </a:rPr>
              <a:t>)</a:t>
            </a:r>
            <a:r>
              <a:rPr lang="ru-RU" altLang="ru-RU" sz="2000" dirty="0">
                <a:latin typeface="+mn-lt"/>
              </a:rPr>
              <a:t> и </a:t>
            </a:r>
            <a:r>
              <a:rPr lang="ru-RU" altLang="ru-RU" sz="2000" b="1" i="1" dirty="0">
                <a:latin typeface="+mn-lt"/>
              </a:rPr>
              <a:t>рибосомы</a:t>
            </a:r>
            <a:r>
              <a:rPr lang="ru-RU" altLang="ru-RU" sz="2000" dirty="0">
                <a:latin typeface="+mn-lt"/>
              </a:rPr>
              <a:t>, сходные по строению с рибосомами бактерий. </a:t>
            </a:r>
          </a:p>
          <a:p>
            <a:pPr algn="just" eaLnBrk="1" hangingPunct="1">
              <a:spcBef>
                <a:spcPts val="600"/>
              </a:spcBef>
            </a:pPr>
            <a:r>
              <a:rPr lang="ru-RU" altLang="ru-RU" sz="2000" dirty="0">
                <a:latin typeface="+mn-lt"/>
              </a:rPr>
              <a:t>Здесь же располагаются ферменты, превращающие </a:t>
            </a:r>
            <a:r>
              <a:rPr lang="ru-RU" altLang="ru-RU" sz="2000" dirty="0" err="1">
                <a:latin typeface="+mn-lt"/>
              </a:rPr>
              <a:t>пируват</a:t>
            </a:r>
            <a:r>
              <a:rPr lang="ru-RU" altLang="ru-RU" sz="2000" dirty="0">
                <a:latin typeface="+mn-lt"/>
              </a:rPr>
              <a:t> и жирные кислоты в </a:t>
            </a:r>
            <a:r>
              <a:rPr lang="ru-RU" altLang="ru-RU" sz="2000" dirty="0" err="1">
                <a:latin typeface="+mn-lt"/>
              </a:rPr>
              <a:t>ацетилКоА</a:t>
            </a:r>
            <a:r>
              <a:rPr lang="ru-RU" altLang="ru-RU" sz="2000" dirty="0">
                <a:latin typeface="+mn-lt"/>
              </a:rPr>
              <a:t>, и ферменты реакций цикла Кребса. </a:t>
            </a:r>
            <a:endParaRPr lang="ru-RU" altLang="ru-RU" dirty="0">
              <a:latin typeface="+mn-lt"/>
            </a:endParaRPr>
          </a:p>
        </p:txBody>
      </p:sp>
      <p:pic>
        <p:nvPicPr>
          <p:cNvPr id="101379"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3850"/>
          <a:stretch/>
        </p:blipFill>
        <p:spPr bwMode="auto">
          <a:xfrm>
            <a:off x="522492" y="2060849"/>
            <a:ext cx="7957740" cy="39556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3"/>
          <p:cNvSpPr txBox="1">
            <a:spLocks noChangeArrowheads="1"/>
          </p:cNvSpPr>
          <p:nvPr/>
        </p:nvSpPr>
        <p:spPr bwMode="auto">
          <a:xfrm>
            <a:off x="323850" y="6016532"/>
            <a:ext cx="813593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dirty="0">
                <a:latin typeface="+mn-lt"/>
              </a:rPr>
              <a:t>Схема строения </a:t>
            </a:r>
            <a:r>
              <a:rPr lang="ru-RU" altLang="ru-RU" dirty="0" smtClean="0">
                <a:latin typeface="+mn-lt"/>
              </a:rPr>
              <a:t>митохондрии:  1 </a:t>
            </a:r>
            <a:r>
              <a:rPr lang="ru-RU" altLang="ru-RU" dirty="0">
                <a:latin typeface="+mn-lt"/>
              </a:rPr>
              <a:t>– наружная мембрана; 2 – внутренняя мембрана; 3- </a:t>
            </a:r>
            <a:r>
              <a:rPr lang="ru-RU" altLang="ru-RU" dirty="0" smtClean="0">
                <a:latin typeface="+mn-lt"/>
              </a:rPr>
              <a:t>матрикс.</a:t>
            </a:r>
            <a:endParaRPr lang="ru-RU" altLang="ru-RU" dirty="0">
              <a:latin typeface="+mn-lt"/>
            </a:endParaRPr>
          </a:p>
        </p:txBody>
      </p:sp>
    </p:spTree>
    <p:extLst>
      <p:ext uri="{BB962C8B-B14F-4D97-AF65-F5344CB8AC3E}">
        <p14:creationId xmlns:p14="http://schemas.microsoft.com/office/powerpoint/2010/main" xmlns="" val="362877480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28A0092B-C50C-407E-A947-70E740481C1C}">
                <a14:useLocalDpi xmlns:a14="http://schemas.microsoft.com/office/drawing/2010/main" xmlns="" val="0"/>
              </a:ext>
            </a:extLst>
          </a:blip>
          <a:srcRect l="22969" r="18912"/>
          <a:stretch/>
        </p:blipFill>
        <p:spPr>
          <a:xfrm>
            <a:off x="1475656" y="1844824"/>
            <a:ext cx="5022730" cy="4612762"/>
          </a:xfrm>
          <a:prstGeom prst="rect">
            <a:avLst/>
          </a:prstGeom>
        </p:spPr>
      </p:pic>
      <p:sp>
        <p:nvSpPr>
          <p:cNvPr id="3" name="TextBox 7"/>
          <p:cNvSpPr txBox="1">
            <a:spLocks noChangeArrowheads="1"/>
          </p:cNvSpPr>
          <p:nvPr/>
        </p:nvSpPr>
        <p:spPr bwMode="auto">
          <a:xfrm>
            <a:off x="253778" y="188640"/>
            <a:ext cx="8785225"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altLang="ru-RU" sz="2000" dirty="0" err="1">
                <a:latin typeface="+mn-lt"/>
              </a:rPr>
              <a:t>Митохондриальная</a:t>
            </a:r>
            <a:r>
              <a:rPr lang="ru-RU" altLang="ru-RU" sz="2000" dirty="0">
                <a:latin typeface="+mn-lt"/>
              </a:rPr>
              <a:t> ДНК имеет не линейную, как в хромосомах ядра, а кольцевую форму. Она кодирует примерно </a:t>
            </a:r>
            <a:r>
              <a:rPr lang="ru-RU" altLang="ru-RU" sz="2000" dirty="0" smtClean="0">
                <a:latin typeface="+mn-lt"/>
              </a:rPr>
              <a:t>5% </a:t>
            </a:r>
            <a:r>
              <a:rPr lang="ru-RU" altLang="ru-RU" sz="2000" dirty="0">
                <a:latin typeface="+mn-lt"/>
              </a:rPr>
              <a:t>всех белков митохондрий. Остальные </a:t>
            </a:r>
            <a:r>
              <a:rPr lang="ru-RU" altLang="ru-RU" sz="2000" dirty="0" smtClean="0">
                <a:latin typeface="+mn-lt"/>
              </a:rPr>
              <a:t>95% </a:t>
            </a:r>
            <a:r>
              <a:rPr lang="ru-RU" altLang="ru-RU" sz="2000" dirty="0" err="1">
                <a:latin typeface="+mn-lt"/>
              </a:rPr>
              <a:t>митохондриальных</a:t>
            </a:r>
            <a:r>
              <a:rPr lang="ru-RU" altLang="ru-RU" sz="2000" dirty="0">
                <a:latin typeface="+mn-lt"/>
              </a:rPr>
              <a:t> белков кодируются ядерной ДНК и синтезируются на свободных рибосомах в цитоплазме клетки. </a:t>
            </a:r>
          </a:p>
        </p:txBody>
      </p:sp>
    </p:spTree>
    <p:extLst>
      <p:ext uri="{BB962C8B-B14F-4D97-AF65-F5344CB8AC3E}">
        <p14:creationId xmlns:p14="http://schemas.microsoft.com/office/powerpoint/2010/main" xmlns="" val="179891905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митохондрии"/>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7974" y="2390116"/>
            <a:ext cx="2099324" cy="2978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03" name="Picture 3" descr="митохондрии"/>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064" t="11227" r="39958" b="3505"/>
          <a:stretch/>
        </p:blipFill>
        <p:spPr bwMode="auto">
          <a:xfrm>
            <a:off x="6423163" y="2924944"/>
            <a:ext cx="2725332" cy="2190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4" name="Text Box 4"/>
          <p:cNvSpPr txBox="1">
            <a:spLocks noChangeArrowheads="1"/>
          </p:cNvSpPr>
          <p:nvPr/>
        </p:nvSpPr>
        <p:spPr bwMode="auto">
          <a:xfrm>
            <a:off x="154690" y="5661248"/>
            <a:ext cx="8784976"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altLang="ru-RU" sz="2000" dirty="0">
                <a:latin typeface="+mn-lt"/>
              </a:rPr>
              <a:t>Митохондрии с пластинчатыми   (</a:t>
            </a:r>
            <a:r>
              <a:rPr lang="ru-RU" altLang="ru-RU" sz="2000" dirty="0" smtClean="0">
                <a:latin typeface="+mn-lt"/>
              </a:rPr>
              <a:t>А)    </a:t>
            </a:r>
            <a:r>
              <a:rPr lang="ru-RU" altLang="ru-RU" sz="2000" dirty="0">
                <a:latin typeface="+mn-lt"/>
              </a:rPr>
              <a:t>и трубчатыми   (</a:t>
            </a:r>
            <a:r>
              <a:rPr lang="ru-RU" altLang="ru-RU" sz="2000" dirty="0" smtClean="0">
                <a:latin typeface="+mn-lt"/>
              </a:rPr>
              <a:t>В) </a:t>
            </a:r>
            <a:r>
              <a:rPr lang="ru-RU" altLang="ru-RU" sz="2000" dirty="0" err="1" smtClean="0">
                <a:latin typeface="+mn-lt"/>
              </a:rPr>
              <a:t>кристами</a:t>
            </a:r>
            <a:r>
              <a:rPr lang="ru-RU" altLang="ru-RU" sz="2000" dirty="0" smtClean="0">
                <a:latin typeface="+mn-lt"/>
              </a:rPr>
              <a:t>: </a:t>
            </a:r>
          </a:p>
          <a:p>
            <a:pPr eaLnBrk="1" hangingPunct="1"/>
            <a:r>
              <a:rPr lang="ru-RU" altLang="ru-RU" sz="2000" dirty="0" smtClean="0">
                <a:latin typeface="+mn-lt"/>
              </a:rPr>
              <a:t>1 - </a:t>
            </a:r>
            <a:r>
              <a:rPr lang="ru-RU" altLang="ru-RU" sz="2000" dirty="0">
                <a:latin typeface="+mn-lt"/>
              </a:rPr>
              <a:t>наружная мембрана; </a:t>
            </a:r>
            <a:r>
              <a:rPr lang="ru-RU" altLang="ru-RU" sz="2000" dirty="0" smtClean="0">
                <a:latin typeface="+mn-lt"/>
              </a:rPr>
              <a:t>2 - </a:t>
            </a:r>
            <a:r>
              <a:rPr lang="ru-RU" altLang="ru-RU" sz="2000" dirty="0">
                <a:latin typeface="+mn-lt"/>
              </a:rPr>
              <a:t>межмембранное пространство</a:t>
            </a:r>
            <a:r>
              <a:rPr lang="ru-RU" altLang="ru-RU" sz="2000" dirty="0" smtClean="0">
                <a:latin typeface="+mn-lt"/>
              </a:rPr>
              <a:t>; 3 - </a:t>
            </a:r>
            <a:r>
              <a:rPr lang="ru-RU" altLang="ru-RU" sz="2000" dirty="0">
                <a:latin typeface="+mn-lt"/>
              </a:rPr>
              <a:t>внутренняя мембрана; 4 </a:t>
            </a:r>
            <a:r>
              <a:rPr lang="ru-RU" altLang="ru-RU" sz="2000" dirty="0" smtClean="0">
                <a:latin typeface="+mn-lt"/>
              </a:rPr>
              <a:t>- </a:t>
            </a:r>
            <a:r>
              <a:rPr lang="ru-RU" altLang="ru-RU" sz="2000" dirty="0" err="1">
                <a:latin typeface="+mn-lt"/>
              </a:rPr>
              <a:t>кристы</a:t>
            </a:r>
            <a:r>
              <a:rPr lang="ru-RU" altLang="ru-RU" sz="2000" dirty="0">
                <a:latin typeface="+mn-lt"/>
              </a:rPr>
              <a:t>; </a:t>
            </a:r>
            <a:r>
              <a:rPr lang="ru-RU" altLang="ru-RU" sz="2000" dirty="0" smtClean="0">
                <a:latin typeface="+mn-lt"/>
              </a:rPr>
              <a:t>5 -матрикс</a:t>
            </a:r>
            <a:r>
              <a:rPr lang="ru-RU" altLang="ru-RU" sz="2000" dirty="0">
                <a:latin typeface="+mn-lt"/>
              </a:rPr>
              <a:t>.</a:t>
            </a:r>
          </a:p>
        </p:txBody>
      </p:sp>
      <p:sp>
        <p:nvSpPr>
          <p:cNvPr id="102406" name="Text Box 5"/>
          <p:cNvSpPr txBox="1">
            <a:spLocks noChangeArrowheads="1"/>
          </p:cNvSpPr>
          <p:nvPr/>
        </p:nvSpPr>
        <p:spPr bwMode="auto">
          <a:xfrm>
            <a:off x="337018" y="228973"/>
            <a:ext cx="871296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altLang="ru-RU" sz="2000" dirty="0" smtClean="0">
                <a:latin typeface="+mn-lt"/>
              </a:rPr>
              <a:t>Митохондрии бывают с ламинарными (пластинчатыми) и с тубулярно-везикулярными </a:t>
            </a:r>
            <a:r>
              <a:rPr lang="ru-RU" altLang="ru-RU" sz="2000" dirty="0" err="1" smtClean="0">
                <a:latin typeface="+mn-lt"/>
              </a:rPr>
              <a:t>кристами</a:t>
            </a:r>
            <a:r>
              <a:rPr lang="ru-RU" altLang="ru-RU" sz="2000" dirty="0" smtClean="0">
                <a:latin typeface="+mn-lt"/>
              </a:rPr>
              <a:t>.</a:t>
            </a:r>
            <a:endParaRPr lang="ru-RU" altLang="ru-RU" sz="2000" dirty="0">
              <a:latin typeface="+mn-lt"/>
            </a:endParaRPr>
          </a:p>
        </p:txBody>
      </p:sp>
      <p:pic>
        <p:nvPicPr>
          <p:cNvPr id="7" name="Рисунок 6"/>
          <p:cNvPicPr>
            <a:picLocks noChangeAspect="1"/>
          </p:cNvPicPr>
          <p:nvPr/>
        </p:nvPicPr>
        <p:blipFill rotWithShape="1">
          <a:blip r:embed="rId4">
            <a:extLst>
              <a:ext uri="{28A0092B-C50C-407E-A947-70E740481C1C}">
                <a14:useLocalDpi xmlns:a14="http://schemas.microsoft.com/office/drawing/2010/main" xmlns="" val="0"/>
              </a:ext>
            </a:extLst>
          </a:blip>
          <a:srcRect l="54091" t="40210" r="1437" b="4821"/>
          <a:stretch/>
        </p:blipFill>
        <p:spPr>
          <a:xfrm>
            <a:off x="2062091" y="1196752"/>
            <a:ext cx="4361072" cy="4040179"/>
          </a:xfrm>
          <a:prstGeom prst="rect">
            <a:avLst/>
          </a:prstGeom>
        </p:spPr>
      </p:pic>
    </p:spTree>
    <p:extLst>
      <p:ext uri="{BB962C8B-B14F-4D97-AF65-F5344CB8AC3E}">
        <p14:creationId xmlns:p14="http://schemas.microsoft.com/office/powerpoint/2010/main" xmlns="" val="242309466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митохондрии111"/>
          <p:cNvPicPr>
            <a:picLocks noChangeAspect="1" noChangeArrowheads="1"/>
          </p:cNvPicPr>
          <p:nvPr/>
        </p:nvPicPr>
        <p:blipFill>
          <a:blip r:embed="rId2" cstate="print">
            <a:clrChange>
              <a:clrFrom>
                <a:srgbClr val="FFFFFF"/>
              </a:clrFrom>
              <a:clrTo>
                <a:srgbClr val="FFFFFF">
                  <a:alpha val="0"/>
                </a:srgbClr>
              </a:clrTo>
            </a:clrChange>
            <a:lum contrast="18000"/>
            <a:extLst>
              <a:ext uri="{28A0092B-C50C-407E-A947-70E740481C1C}">
                <a14:useLocalDpi xmlns:a14="http://schemas.microsoft.com/office/drawing/2010/main" xmlns="" val="0"/>
              </a:ext>
            </a:extLst>
          </a:blip>
          <a:srcRect/>
          <a:stretch>
            <a:fillRect/>
          </a:stretch>
        </p:blipFill>
        <p:spPr bwMode="auto">
          <a:xfrm>
            <a:off x="323850" y="764705"/>
            <a:ext cx="8089458"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 Box 3"/>
          <p:cNvSpPr txBox="1">
            <a:spLocks noChangeArrowheads="1"/>
          </p:cNvSpPr>
          <p:nvPr/>
        </p:nvSpPr>
        <p:spPr bwMode="auto">
          <a:xfrm>
            <a:off x="303284" y="5517232"/>
            <a:ext cx="8569076"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dirty="0">
                <a:latin typeface="+mn-lt"/>
              </a:rPr>
              <a:t>а – митохондрии, </a:t>
            </a:r>
            <a:r>
              <a:rPr lang="ru-RU" dirty="0" smtClean="0">
                <a:latin typeface="+mn-lt"/>
              </a:rPr>
              <a:t>б - </a:t>
            </a:r>
            <a:r>
              <a:rPr lang="ru-RU" dirty="0">
                <a:latin typeface="+mn-lt"/>
              </a:rPr>
              <a:t>ультраструктура митохондрий, общая схема функционирования митохондрий: при переносе электронов в цепи окисления в межмембранном пространстве накапливаются протоны  и при достижении определенного потенциала (- 0,224 в) возвращаются в матрикс; энергия этого потенциала тратится на синтез АТФ.</a:t>
            </a:r>
          </a:p>
        </p:txBody>
      </p:sp>
      <p:sp>
        <p:nvSpPr>
          <p:cNvPr id="104452" name="Rectangle 4"/>
          <p:cNvSpPr>
            <a:spLocks noGrp="1" noChangeArrowheads="1"/>
          </p:cNvSpPr>
          <p:nvPr>
            <p:ph type="title"/>
          </p:nvPr>
        </p:nvSpPr>
        <p:spPr>
          <a:xfrm>
            <a:off x="468313" y="404813"/>
            <a:ext cx="8229600" cy="320675"/>
          </a:xfrm>
        </p:spPr>
        <p:txBody>
          <a:bodyPr>
            <a:normAutofit fontScale="90000"/>
          </a:bodyPr>
          <a:lstStyle/>
          <a:p>
            <a:pPr eaLnBrk="1" hangingPunct="1"/>
            <a:r>
              <a:rPr lang="ru-RU" sz="3200" b="1" dirty="0" smtClean="0"/>
              <a:t>Строение и работа митохондрий</a:t>
            </a:r>
          </a:p>
        </p:txBody>
      </p:sp>
    </p:spTree>
    <p:extLst>
      <p:ext uri="{BB962C8B-B14F-4D97-AF65-F5344CB8AC3E}">
        <p14:creationId xmlns:p14="http://schemas.microsoft.com/office/powerpoint/2010/main" xmlns="" val="368587061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6316" y="908720"/>
            <a:ext cx="9063536" cy="5760640"/>
          </a:xfrm>
          <a:prstGeom prst="rect">
            <a:avLst/>
          </a:prstGeom>
        </p:spPr>
      </p:pic>
      <p:sp>
        <p:nvSpPr>
          <p:cNvPr id="4" name="Rectangle 4"/>
          <p:cNvSpPr txBox="1">
            <a:spLocks noChangeArrowheads="1"/>
          </p:cNvSpPr>
          <p:nvPr/>
        </p:nvSpPr>
        <p:spPr>
          <a:xfrm>
            <a:off x="468313" y="404813"/>
            <a:ext cx="8229600" cy="50390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400" b="1" dirty="0" smtClean="0"/>
              <a:t>Строение и работа митохондрий</a:t>
            </a:r>
          </a:p>
        </p:txBody>
      </p:sp>
    </p:spTree>
    <p:extLst>
      <p:ext uri="{BB962C8B-B14F-4D97-AF65-F5344CB8AC3E}">
        <p14:creationId xmlns:p14="http://schemas.microsoft.com/office/powerpoint/2010/main" xmlns="" val="260035793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0" y="20623"/>
            <a:ext cx="5724128" cy="42188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Рисунок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525" y="4005064"/>
            <a:ext cx="5065541" cy="2862340"/>
          </a:xfrm>
          <a:prstGeom prst="rect">
            <a:avLst/>
          </a:prstGeom>
        </p:spPr>
      </p:pic>
      <p:pic>
        <p:nvPicPr>
          <p:cNvPr id="4" name="Рисунок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159054" y="836712"/>
            <a:ext cx="4984945" cy="3168352"/>
          </a:xfrm>
          <a:prstGeom prst="rect">
            <a:avLst/>
          </a:prstGeom>
        </p:spPr>
      </p:pic>
    </p:spTree>
    <p:extLst>
      <p:ext uri="{BB962C8B-B14F-4D97-AF65-F5344CB8AC3E}">
        <p14:creationId xmlns:p14="http://schemas.microsoft.com/office/powerpoint/2010/main" xmlns="" val="391842809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 y="22379"/>
            <a:ext cx="5676565" cy="4415184"/>
          </a:xfrm>
          <a:prstGeom prst="rect">
            <a:avLst/>
          </a:prstGeom>
        </p:spPr>
      </p:pic>
      <p:sp>
        <p:nvSpPr>
          <p:cNvPr id="4" name="Rectangle 4"/>
          <p:cNvSpPr txBox="1">
            <a:spLocks noChangeArrowheads="1"/>
          </p:cNvSpPr>
          <p:nvPr/>
        </p:nvSpPr>
        <p:spPr>
          <a:xfrm>
            <a:off x="3563888" y="152858"/>
            <a:ext cx="5580112" cy="50390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400" b="1" dirty="0"/>
              <a:t>Окислительное </a:t>
            </a:r>
            <a:r>
              <a:rPr lang="ru-RU" sz="2400" b="1" dirty="0" err="1"/>
              <a:t>декарбоксилирование</a:t>
            </a:r>
            <a:endParaRPr lang="ru-RU" sz="2400" b="1" dirty="0" smtClean="0"/>
          </a:p>
        </p:txBody>
      </p:sp>
      <p:pic>
        <p:nvPicPr>
          <p:cNvPr id="5" name="Рисунок 4" descr="https://upload.wikimedia.org/wikipedia/commons/thumb/c/c7/Pyruvate_decarboxylation_ru.svg/1920px-Pyruvate_decarboxylation_ru.svg.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11760" y="4261012"/>
            <a:ext cx="6027080" cy="25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3491880" y="656765"/>
            <a:ext cx="5544616" cy="1200329"/>
          </a:xfrm>
          <a:prstGeom prst="rect">
            <a:avLst/>
          </a:prstGeom>
          <a:noFill/>
        </p:spPr>
        <p:txBody>
          <a:bodyPr wrap="square" rtlCol="0">
            <a:spAutoFit/>
          </a:bodyPr>
          <a:lstStyle/>
          <a:p>
            <a:pPr algn="just"/>
            <a:r>
              <a:rPr lang="ru-RU" b="1" i="1" dirty="0" err="1"/>
              <a:t>Декарбоксилирование</a:t>
            </a:r>
            <a:r>
              <a:rPr lang="ru-RU" b="1" i="1" dirty="0"/>
              <a:t> </a:t>
            </a:r>
            <a:r>
              <a:rPr lang="ru-RU" b="1" i="1" dirty="0" err="1"/>
              <a:t>пирувата</a:t>
            </a:r>
            <a:r>
              <a:rPr lang="ru-RU" dirty="0"/>
              <a:t> — отщепление одной молекулы углекислого газа (СО</a:t>
            </a:r>
            <a:r>
              <a:rPr lang="ru-RU" baseline="-25000" dirty="0"/>
              <a:t>2</a:t>
            </a:r>
            <a:r>
              <a:rPr lang="ru-RU" dirty="0"/>
              <a:t>) от ПВК с образованием </a:t>
            </a:r>
            <a:r>
              <a:rPr lang="ru-RU" b="1" i="1" dirty="0"/>
              <a:t>ацетил-</a:t>
            </a:r>
            <a:r>
              <a:rPr lang="ru-RU" b="1" i="1" dirty="0" err="1"/>
              <a:t>КоА</a:t>
            </a:r>
            <a:r>
              <a:rPr lang="ru-RU" b="1" i="1" dirty="0"/>
              <a:t>.</a:t>
            </a:r>
            <a:r>
              <a:rPr lang="ru-RU" dirty="0"/>
              <a:t> </a:t>
            </a:r>
          </a:p>
          <a:p>
            <a:pPr algn="r"/>
            <a:r>
              <a:rPr lang="ru-RU" dirty="0"/>
              <a:t>При этом образуется </a:t>
            </a:r>
            <a:r>
              <a:rPr lang="ru-RU" dirty="0" smtClean="0"/>
              <a:t>НАДН.</a:t>
            </a:r>
            <a:endParaRPr lang="ru-RU" dirty="0"/>
          </a:p>
        </p:txBody>
      </p:sp>
    </p:spTree>
    <p:extLst>
      <p:ext uri="{BB962C8B-B14F-4D97-AF65-F5344CB8AC3E}">
        <p14:creationId xmlns:p14="http://schemas.microsoft.com/office/powerpoint/2010/main" xmlns="" val="339571311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28A0092B-C50C-407E-A947-70E740481C1C}">
                <a14:useLocalDpi xmlns:a14="http://schemas.microsoft.com/office/drawing/2010/main" xmlns="" val="0"/>
              </a:ext>
            </a:extLst>
          </a:blip>
          <a:srcRect l="4463" r="2796"/>
          <a:stretch/>
        </p:blipFill>
        <p:spPr>
          <a:xfrm>
            <a:off x="-2" y="1264331"/>
            <a:ext cx="3497921" cy="5400600"/>
          </a:xfrm>
          <a:prstGeom prst="rect">
            <a:avLst/>
          </a:prstGeom>
        </p:spPr>
      </p:pic>
      <p:pic>
        <p:nvPicPr>
          <p:cNvPr id="3" name="Рисунок 2"/>
          <p:cNvPicPr>
            <a:picLocks noChangeAspect="1"/>
          </p:cNvPicPr>
          <p:nvPr/>
        </p:nvPicPr>
        <p:blipFill rotWithShape="1">
          <a:blip r:embed="rId3" cstate="print">
            <a:extLst>
              <a:ext uri="{28A0092B-C50C-407E-A947-70E740481C1C}">
                <a14:useLocalDpi xmlns:a14="http://schemas.microsoft.com/office/drawing/2010/main" xmlns="" val="0"/>
              </a:ext>
            </a:extLst>
          </a:blip>
          <a:srcRect l="2821" r="1547"/>
          <a:stretch/>
        </p:blipFill>
        <p:spPr>
          <a:xfrm>
            <a:off x="3497921" y="836712"/>
            <a:ext cx="5573651" cy="5828219"/>
          </a:xfrm>
          <a:prstGeom prst="rect">
            <a:avLst/>
          </a:prstGeom>
        </p:spPr>
      </p:pic>
      <p:sp>
        <p:nvSpPr>
          <p:cNvPr id="4" name="Rectangle 4"/>
          <p:cNvSpPr txBox="1">
            <a:spLocks noChangeArrowheads="1"/>
          </p:cNvSpPr>
          <p:nvPr/>
        </p:nvSpPr>
        <p:spPr>
          <a:xfrm>
            <a:off x="468313" y="44624"/>
            <a:ext cx="8229600" cy="75586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vi-VN" sz="2400" b="1" dirty="0" smtClean="0">
                <a:latin typeface="Calibri" pitchFamily="34" charset="0"/>
                <a:ea typeface="Calibri" pitchFamily="34" charset="0"/>
                <a:cs typeface="Calibri" pitchFamily="34" charset="0"/>
              </a:rPr>
              <a:t>Ц</a:t>
            </a:r>
            <a:r>
              <a:rPr lang="ru-RU" sz="2400" b="1" dirty="0" smtClean="0">
                <a:latin typeface="Calibri" pitchFamily="34" charset="0"/>
                <a:ea typeface="Calibri" pitchFamily="34" charset="0"/>
                <a:cs typeface="Calibri" pitchFamily="34" charset="0"/>
              </a:rPr>
              <a:t>и</a:t>
            </a:r>
            <a:r>
              <a:rPr lang="vi-VN" sz="2400" b="1" dirty="0" smtClean="0">
                <a:latin typeface="Calibri" pitchFamily="34" charset="0"/>
                <a:ea typeface="Calibri" pitchFamily="34" charset="0"/>
                <a:cs typeface="Calibri" pitchFamily="34" charset="0"/>
              </a:rPr>
              <a:t>кл трикарбо</a:t>
            </a:r>
            <a:r>
              <a:rPr lang="ru-RU" sz="2400" b="1" dirty="0" smtClean="0">
                <a:latin typeface="Calibri" pitchFamily="34" charset="0"/>
                <a:ea typeface="Calibri" pitchFamily="34" charset="0"/>
                <a:cs typeface="Calibri" pitchFamily="34" charset="0"/>
              </a:rPr>
              <a:t>н</a:t>
            </a:r>
            <a:r>
              <a:rPr lang="vi-VN" sz="2400" b="1" dirty="0" smtClean="0">
                <a:latin typeface="Calibri" pitchFamily="34" charset="0"/>
                <a:ea typeface="Calibri" pitchFamily="34" charset="0"/>
                <a:cs typeface="Calibri" pitchFamily="34" charset="0"/>
              </a:rPr>
              <a:t>овых кисл</a:t>
            </a:r>
            <a:r>
              <a:rPr lang="ru-RU" sz="2400" b="1" dirty="0" smtClean="0">
                <a:latin typeface="Calibri" pitchFamily="34" charset="0"/>
                <a:ea typeface="Calibri" pitchFamily="34" charset="0"/>
                <a:cs typeface="Calibri" pitchFamily="34" charset="0"/>
              </a:rPr>
              <a:t>о</a:t>
            </a:r>
            <a:r>
              <a:rPr lang="vi-VN" sz="2400" b="1" dirty="0" smtClean="0">
                <a:latin typeface="Calibri" pitchFamily="34" charset="0"/>
                <a:ea typeface="Calibri" pitchFamily="34" charset="0"/>
                <a:cs typeface="Calibri" pitchFamily="34" charset="0"/>
              </a:rPr>
              <a:t>т</a:t>
            </a:r>
            <a:r>
              <a:rPr lang="vi-VN" sz="2400" dirty="0" smtClean="0">
                <a:latin typeface="Calibri" pitchFamily="34" charset="0"/>
                <a:ea typeface="Calibri" pitchFamily="34" charset="0"/>
                <a:cs typeface="Calibri" pitchFamily="34" charset="0"/>
              </a:rPr>
              <a:t> </a:t>
            </a:r>
            <a:r>
              <a:rPr lang="vi-VN" sz="2400" b="1" dirty="0" smtClean="0">
                <a:latin typeface="Calibri" pitchFamily="34" charset="0"/>
                <a:ea typeface="Calibri" pitchFamily="34" charset="0"/>
                <a:cs typeface="Calibri" pitchFamily="34" charset="0"/>
              </a:rPr>
              <a:t>(ЦТК</a:t>
            </a:r>
            <a:r>
              <a:rPr lang="ru-RU" sz="2400" b="1" dirty="0" smtClean="0">
                <a:latin typeface="Calibri" pitchFamily="34" charset="0"/>
                <a:ea typeface="Calibri" pitchFamily="34" charset="0"/>
                <a:cs typeface="Calibri" pitchFamily="34" charset="0"/>
              </a:rPr>
              <a:t>)</a:t>
            </a:r>
            <a:r>
              <a:rPr lang="vi-VN" sz="2400" b="1" dirty="0" smtClean="0">
                <a:latin typeface="Calibri" pitchFamily="34" charset="0"/>
                <a:ea typeface="Calibri" pitchFamily="34" charset="0"/>
                <a:cs typeface="Calibri" pitchFamily="34" charset="0"/>
              </a:rPr>
              <a:t>, </a:t>
            </a:r>
            <a:r>
              <a:rPr lang="vi-VN" sz="2400" b="1" dirty="0">
                <a:latin typeface="Calibri" pitchFamily="34" charset="0"/>
                <a:ea typeface="Calibri" pitchFamily="34" charset="0"/>
                <a:cs typeface="Calibri" pitchFamily="34" charset="0"/>
              </a:rPr>
              <a:t>цикл </a:t>
            </a:r>
            <a:r>
              <a:rPr lang="vi-VN" sz="2400" b="1" dirty="0" smtClean="0">
                <a:latin typeface="Calibri" pitchFamily="34" charset="0"/>
                <a:ea typeface="Calibri" pitchFamily="34" charset="0"/>
                <a:cs typeface="Calibri" pitchFamily="34" charset="0"/>
              </a:rPr>
              <a:t>Кр</a:t>
            </a:r>
            <a:r>
              <a:rPr lang="ru-RU" sz="2400" b="1" dirty="0" smtClean="0">
                <a:latin typeface="Calibri" pitchFamily="34" charset="0"/>
                <a:ea typeface="Calibri" pitchFamily="34" charset="0"/>
                <a:cs typeface="Calibri" pitchFamily="34" charset="0"/>
              </a:rPr>
              <a:t>е</a:t>
            </a:r>
            <a:r>
              <a:rPr lang="vi-VN" sz="2400" b="1" dirty="0" smtClean="0">
                <a:latin typeface="Calibri" pitchFamily="34" charset="0"/>
                <a:ea typeface="Calibri" pitchFamily="34" charset="0"/>
                <a:cs typeface="Calibri" pitchFamily="34" charset="0"/>
              </a:rPr>
              <a:t>бса</a:t>
            </a:r>
            <a:r>
              <a:rPr lang="vi-VN" sz="2400" b="1" dirty="0">
                <a:latin typeface="Calibri" pitchFamily="34" charset="0"/>
                <a:ea typeface="Calibri" pitchFamily="34" charset="0"/>
                <a:cs typeface="Calibri" pitchFamily="34" charset="0"/>
              </a:rPr>
              <a:t>, </a:t>
            </a:r>
            <a:r>
              <a:rPr lang="vi-VN" sz="2400" b="1" dirty="0" smtClean="0">
                <a:latin typeface="Calibri" pitchFamily="34" charset="0"/>
                <a:ea typeface="Calibri" pitchFamily="34" charset="0"/>
                <a:cs typeface="Calibri" pitchFamily="34" charset="0"/>
              </a:rPr>
              <a:t>цитр</a:t>
            </a:r>
            <a:r>
              <a:rPr lang="ru-RU" sz="2400" b="1" dirty="0" smtClean="0">
                <a:latin typeface="Calibri" pitchFamily="34" charset="0"/>
                <a:ea typeface="Calibri" pitchFamily="34" charset="0"/>
                <a:cs typeface="Calibri" pitchFamily="34" charset="0"/>
              </a:rPr>
              <a:t>а</a:t>
            </a:r>
            <a:r>
              <a:rPr lang="vi-VN" sz="2400" b="1" dirty="0" smtClean="0">
                <a:latin typeface="Calibri" pitchFamily="34" charset="0"/>
                <a:ea typeface="Calibri" pitchFamily="34" charset="0"/>
                <a:cs typeface="Calibri" pitchFamily="34" charset="0"/>
              </a:rPr>
              <a:t>тный </a:t>
            </a:r>
            <a:r>
              <a:rPr lang="vi-VN" sz="2400" b="1" dirty="0">
                <a:latin typeface="Calibri" pitchFamily="34" charset="0"/>
                <a:ea typeface="Calibri" pitchFamily="34" charset="0"/>
                <a:cs typeface="Calibri" pitchFamily="34" charset="0"/>
              </a:rPr>
              <a:t>цикл, цикл </a:t>
            </a:r>
            <a:r>
              <a:rPr lang="vi-VN" sz="2400" b="1" dirty="0" smtClean="0">
                <a:latin typeface="Calibri" pitchFamily="34" charset="0"/>
                <a:ea typeface="Calibri" pitchFamily="34" charset="0"/>
                <a:cs typeface="Calibri" pitchFamily="34" charset="0"/>
              </a:rPr>
              <a:t>лимонной кислот</a:t>
            </a:r>
            <a:r>
              <a:rPr lang="ru-RU" sz="2400" b="1" dirty="0" smtClean="0">
                <a:latin typeface="Calibri" pitchFamily="34" charset="0"/>
                <a:ea typeface="Calibri" pitchFamily="34" charset="0"/>
                <a:cs typeface="Calibri" pitchFamily="34" charset="0"/>
              </a:rPr>
              <a:t>ы</a:t>
            </a:r>
          </a:p>
        </p:txBody>
      </p:sp>
    </p:spTree>
    <p:extLst>
      <p:ext uri="{BB962C8B-B14F-4D97-AF65-F5344CB8AC3E}">
        <p14:creationId xmlns:p14="http://schemas.microsoft.com/office/powerpoint/2010/main" xmlns="" val="311784006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Рисунок 1"/>
          <p:cNvPicPr>
            <a:picLocks noChangeAspect="1" noChangeArrowheads="1"/>
          </p:cNvPicPr>
          <p:nvPr/>
        </p:nvPicPr>
        <p:blipFill>
          <a:blip r:embed="rId2">
            <a:extLst>
              <a:ext uri="{28A0092B-C50C-407E-A947-70E740481C1C}">
                <a14:useLocalDpi xmlns:a14="http://schemas.microsoft.com/office/drawing/2010/main" xmlns="" val="0"/>
              </a:ext>
            </a:extLst>
          </a:blip>
          <a:srcRect l="66148" t="7567" r="1170" b="18935"/>
          <a:stretch>
            <a:fillRect/>
          </a:stretch>
        </p:blipFill>
        <p:spPr bwMode="auto">
          <a:xfrm>
            <a:off x="39320" y="1052736"/>
            <a:ext cx="5524868" cy="56893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7" name="TextBox 2"/>
          <p:cNvSpPr txBox="1">
            <a:spLocks noChangeArrowheads="1"/>
          </p:cNvSpPr>
          <p:nvPr/>
        </p:nvSpPr>
        <p:spPr bwMode="auto">
          <a:xfrm>
            <a:off x="179388" y="188913"/>
            <a:ext cx="878522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ru-RU" b="1" dirty="0"/>
              <a:t>Цикл Кребса </a:t>
            </a:r>
            <a:r>
              <a:rPr lang="ru-RU" dirty="0" smtClean="0"/>
              <a:t>- </a:t>
            </a:r>
            <a:r>
              <a:rPr lang="ru-RU" dirty="0"/>
              <a:t>циклический биохимический процесс, в ходе которого</a:t>
            </a:r>
            <a:r>
              <a:rPr lang="ru-RU" b="1" dirty="0"/>
              <a:t> ацетильные остатки (СН</a:t>
            </a:r>
            <a:r>
              <a:rPr lang="ru-RU" b="1" baseline="-25000" dirty="0"/>
              <a:t>3</a:t>
            </a:r>
            <a:r>
              <a:rPr lang="ru-RU" b="1" dirty="0"/>
              <a:t>СО-) </a:t>
            </a:r>
            <a:r>
              <a:rPr lang="ru-RU" dirty="0"/>
              <a:t>окисляются до </a:t>
            </a:r>
            <a:r>
              <a:rPr lang="ru-RU" b="1" dirty="0"/>
              <a:t>CO</a:t>
            </a:r>
            <a:r>
              <a:rPr lang="ru-RU" b="1" baseline="-25000" dirty="0"/>
              <a:t>2</a:t>
            </a:r>
            <a:r>
              <a:rPr lang="ru-RU" dirty="0"/>
              <a:t>.</a:t>
            </a:r>
          </a:p>
        </p:txBody>
      </p:sp>
      <p:sp>
        <p:nvSpPr>
          <p:cNvPr id="47108" name="TextBox 9"/>
          <p:cNvSpPr txBox="1">
            <a:spLocks noChangeArrowheads="1"/>
          </p:cNvSpPr>
          <p:nvPr/>
        </p:nvSpPr>
        <p:spPr bwMode="auto">
          <a:xfrm>
            <a:off x="5564188" y="1557338"/>
            <a:ext cx="2608262" cy="2030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ru-RU"/>
              <a:t>При этом </a:t>
            </a:r>
            <a:r>
              <a:rPr lang="ru-RU" b="1"/>
              <a:t>за один цикл </a:t>
            </a:r>
            <a:r>
              <a:rPr lang="ru-RU"/>
              <a:t>образуется:</a:t>
            </a:r>
          </a:p>
          <a:p>
            <a:pPr eaLnBrk="1" hangingPunct="1"/>
            <a:r>
              <a:rPr lang="ru-RU"/>
              <a:t>2 молекулы CO</a:t>
            </a:r>
            <a:r>
              <a:rPr lang="ru-RU" baseline="-25000"/>
              <a:t>2</a:t>
            </a:r>
            <a:r>
              <a:rPr lang="ru-RU"/>
              <a:t>, </a:t>
            </a:r>
          </a:p>
          <a:p>
            <a:pPr eaLnBrk="1" hangingPunct="1"/>
            <a:r>
              <a:rPr lang="ru-RU"/>
              <a:t>3 НАДН, 1 ФАДH</a:t>
            </a:r>
            <a:r>
              <a:rPr lang="ru-RU" baseline="-25000"/>
              <a:t>2</a:t>
            </a:r>
            <a:r>
              <a:rPr lang="ru-RU"/>
              <a:t> и </a:t>
            </a:r>
          </a:p>
          <a:p>
            <a:pPr eaLnBrk="1" hangingPunct="1"/>
            <a:r>
              <a:rPr lang="ru-RU"/>
              <a:t>1 ГТФ (или АТФ). </a:t>
            </a:r>
          </a:p>
          <a:p>
            <a:pPr eaLnBrk="1" hangingPunct="1"/>
            <a:endParaRPr lang="ru-RU"/>
          </a:p>
          <a:p>
            <a:pPr eaLnBrk="1" hangingPunct="1"/>
            <a:endParaRPr lang="ru-RU"/>
          </a:p>
        </p:txBody>
      </p:sp>
      <p:sp>
        <p:nvSpPr>
          <p:cNvPr id="47109" name="Прямоугольник 10"/>
          <p:cNvSpPr>
            <a:spLocks noChangeArrowheads="1"/>
          </p:cNvSpPr>
          <p:nvPr/>
        </p:nvSpPr>
        <p:spPr bwMode="auto">
          <a:xfrm>
            <a:off x="5651500" y="3284538"/>
            <a:ext cx="3313113"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ru-RU"/>
              <a:t>(1 молекула глюкозы</a:t>
            </a:r>
          </a:p>
          <a:p>
            <a:r>
              <a:rPr lang="ru-RU"/>
              <a:t>расщепляется до 2 ПВК, поэтому умножаем на 2)</a:t>
            </a:r>
          </a:p>
        </p:txBody>
      </p:sp>
      <p:sp>
        <p:nvSpPr>
          <p:cNvPr id="47110" name="TextBox 11"/>
          <p:cNvSpPr txBox="1">
            <a:spLocks noChangeArrowheads="1"/>
          </p:cNvSpPr>
          <p:nvPr/>
        </p:nvSpPr>
        <p:spPr bwMode="auto">
          <a:xfrm>
            <a:off x="7812088" y="2443163"/>
            <a:ext cx="7207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ru-RU" b="1"/>
              <a:t>Х 2</a:t>
            </a:r>
            <a:endParaRPr lang="ru-RU"/>
          </a:p>
        </p:txBody>
      </p:sp>
      <p:sp>
        <p:nvSpPr>
          <p:cNvPr id="13" name="Правая фигурная скобка 12"/>
          <p:cNvSpPr/>
          <p:nvPr/>
        </p:nvSpPr>
        <p:spPr>
          <a:xfrm>
            <a:off x="7524750" y="2205038"/>
            <a:ext cx="215900" cy="792162"/>
          </a:xfrm>
          <a:prstGeom prst="rightBrace">
            <a:avLst/>
          </a:prstGeom>
          <a:ln w="28575"/>
        </p:spPr>
        <p:style>
          <a:lnRef idx="1">
            <a:schemeClr val="dk1"/>
          </a:lnRef>
          <a:fillRef idx="0">
            <a:schemeClr val="dk1"/>
          </a:fillRef>
          <a:effectRef idx="0">
            <a:schemeClr val="dk1"/>
          </a:effectRef>
          <a:fontRef idx="minor">
            <a:schemeClr val="tx1"/>
          </a:fontRef>
        </p:style>
        <p:txBody>
          <a:bodyPr anchor="ctr"/>
          <a:lstStyle/>
          <a:p>
            <a:pPr algn="ctr">
              <a:defRPr/>
            </a:pPr>
            <a:endParaRPr lang="ru-RU"/>
          </a:p>
        </p:txBody>
      </p:sp>
    </p:spTree>
    <p:extLst>
      <p:ext uri="{BB962C8B-B14F-4D97-AF65-F5344CB8AC3E}">
        <p14:creationId xmlns:p14="http://schemas.microsoft.com/office/powerpoint/2010/main" xmlns="" val="22476690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052736"/>
            <a:ext cx="9144000" cy="5612130"/>
          </a:xfrm>
          <a:prstGeom prst="rect">
            <a:avLst/>
          </a:prstGeom>
        </p:spPr>
      </p:pic>
    </p:spTree>
    <p:extLst>
      <p:ext uri="{BB962C8B-B14F-4D97-AF65-F5344CB8AC3E}">
        <p14:creationId xmlns:p14="http://schemas.microsoft.com/office/powerpoint/2010/main" xmlns="" val="374055103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7504" y="242248"/>
            <a:ext cx="3816424" cy="6635193"/>
          </a:xfrm>
          <a:prstGeom prst="rect">
            <a:avLst/>
          </a:prstGeom>
        </p:spPr>
      </p:pic>
      <p:sp>
        <p:nvSpPr>
          <p:cNvPr id="5" name="Rectangle 4"/>
          <p:cNvSpPr txBox="1">
            <a:spLocks noChangeArrowheads="1"/>
          </p:cNvSpPr>
          <p:nvPr/>
        </p:nvSpPr>
        <p:spPr>
          <a:xfrm>
            <a:off x="468313" y="168373"/>
            <a:ext cx="8229600" cy="50390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400" b="1" dirty="0"/>
              <a:t>Дыхательная </a:t>
            </a:r>
            <a:r>
              <a:rPr lang="ru-RU" sz="2400" b="1" dirty="0" smtClean="0"/>
              <a:t>цепь</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829450" y="1018036"/>
            <a:ext cx="5314550" cy="3960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4689" r="50000" b="45785"/>
          <a:stretch/>
        </p:blipFill>
        <p:spPr bwMode="auto">
          <a:xfrm>
            <a:off x="3923928" y="3729518"/>
            <a:ext cx="1692529" cy="1061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5"/>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14202" t="47602" r="23506" b="12644"/>
          <a:stretch/>
        </p:blipFill>
        <p:spPr bwMode="auto">
          <a:xfrm>
            <a:off x="4427984" y="4981456"/>
            <a:ext cx="2149268" cy="10821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6"/>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a:stretch/>
        </p:blipFill>
        <p:spPr bwMode="auto">
          <a:xfrm>
            <a:off x="6804248" y="5166140"/>
            <a:ext cx="1481522" cy="15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0714748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28A0092B-C50C-407E-A947-70E740481C1C}">
                <a14:useLocalDpi xmlns:a14="http://schemas.microsoft.com/office/drawing/2010/main" xmlns="" val="0"/>
              </a:ext>
            </a:extLst>
          </a:blip>
          <a:srcRect l="1596" r="1176" b="3085"/>
          <a:stretch/>
        </p:blipFill>
        <p:spPr>
          <a:xfrm>
            <a:off x="539552" y="645120"/>
            <a:ext cx="7488832" cy="4998580"/>
          </a:xfrm>
          <a:prstGeom prst="rect">
            <a:avLst/>
          </a:prstGeom>
        </p:spPr>
      </p:pic>
      <p:sp>
        <p:nvSpPr>
          <p:cNvPr id="3" name="Rectangle 4"/>
          <p:cNvSpPr txBox="1">
            <a:spLocks noChangeArrowheads="1"/>
          </p:cNvSpPr>
          <p:nvPr/>
        </p:nvSpPr>
        <p:spPr>
          <a:xfrm>
            <a:off x="449068" y="141213"/>
            <a:ext cx="8229600" cy="50390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400" b="1" dirty="0"/>
              <a:t>Дыхательная цепь и окислительное </a:t>
            </a:r>
            <a:r>
              <a:rPr lang="ru-RU" sz="2400" b="1" dirty="0" err="1"/>
              <a:t>фосфорелирование</a:t>
            </a:r>
            <a:endParaRPr lang="ru-RU" sz="2400" b="1" dirty="0" smtClean="0"/>
          </a:p>
        </p:txBody>
      </p:sp>
      <p:sp>
        <p:nvSpPr>
          <p:cNvPr id="4" name="TextBox 3"/>
          <p:cNvSpPr txBox="1"/>
          <p:nvPr/>
        </p:nvSpPr>
        <p:spPr>
          <a:xfrm>
            <a:off x="251520" y="5877272"/>
            <a:ext cx="8568952" cy="1015663"/>
          </a:xfrm>
          <a:prstGeom prst="rect">
            <a:avLst/>
          </a:prstGeom>
          <a:noFill/>
        </p:spPr>
        <p:txBody>
          <a:bodyPr wrap="square" rtlCol="0">
            <a:spAutoFit/>
          </a:bodyPr>
          <a:lstStyle/>
          <a:p>
            <a:pPr algn="just"/>
            <a:r>
              <a:rPr lang="ru-RU" sz="2000" b="1" i="1" dirty="0">
                <a:latin typeface="Calibri" pitchFamily="34" charset="0"/>
              </a:rPr>
              <a:t>Окислительное фосфорилирование - это процесс образования АТФ, сопряженного с транспортом электронов по цепи переносчиков от НАД</a:t>
            </a:r>
            <a:r>
              <a:rPr lang="en-US" sz="2000" b="1" i="1" dirty="0">
                <a:latin typeface="Calibri" pitchFamily="34" charset="0"/>
              </a:rPr>
              <a:t>H</a:t>
            </a:r>
            <a:r>
              <a:rPr lang="ru-RU" sz="2000" b="1" i="1" dirty="0">
                <a:latin typeface="Calibri" pitchFamily="34" charset="0"/>
              </a:rPr>
              <a:t> или ФАД</a:t>
            </a:r>
            <a:r>
              <a:rPr lang="en-US" sz="2000" b="1" i="1" dirty="0">
                <a:latin typeface="Calibri" pitchFamily="34" charset="0"/>
              </a:rPr>
              <a:t>H</a:t>
            </a:r>
            <a:r>
              <a:rPr lang="ru-RU" sz="2000" b="1" i="1" baseline="-25000" dirty="0">
                <a:latin typeface="Calibri" pitchFamily="34" charset="0"/>
              </a:rPr>
              <a:t>2</a:t>
            </a:r>
            <a:r>
              <a:rPr lang="ru-RU" sz="2000" b="1" i="1" dirty="0">
                <a:latin typeface="Calibri" pitchFamily="34" charset="0"/>
              </a:rPr>
              <a:t> к 0</a:t>
            </a:r>
            <a:r>
              <a:rPr lang="ru-RU" sz="2000" b="1" i="1" baseline="-25000" dirty="0">
                <a:latin typeface="Calibri" pitchFamily="34" charset="0"/>
              </a:rPr>
              <a:t>2</a:t>
            </a:r>
            <a:r>
              <a:rPr lang="ru-RU" sz="2000" b="1" i="1" baseline="30000" dirty="0">
                <a:latin typeface="Calibri" pitchFamily="34" charset="0"/>
              </a:rPr>
              <a:t>-</a:t>
            </a:r>
            <a:r>
              <a:rPr lang="ru-RU" sz="2000" i="1" baseline="30000" dirty="0">
                <a:latin typeface="Calibri" pitchFamily="34" charset="0"/>
              </a:rPr>
              <a:t> </a:t>
            </a:r>
            <a:r>
              <a:rPr lang="ru-RU" sz="2000" i="1" baseline="30000" dirty="0" smtClean="0">
                <a:latin typeface="Calibri" pitchFamily="34" charset="0"/>
              </a:rPr>
              <a:t>.</a:t>
            </a:r>
            <a:endParaRPr lang="ru-RU" sz="2000" dirty="0"/>
          </a:p>
        </p:txBody>
      </p:sp>
    </p:spTree>
    <p:extLst>
      <p:ext uri="{BB962C8B-B14F-4D97-AF65-F5344CB8AC3E}">
        <p14:creationId xmlns:p14="http://schemas.microsoft.com/office/powerpoint/2010/main" xmlns="" val="72862465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611560" y="34529"/>
            <a:ext cx="8229600" cy="50390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400" b="1" dirty="0" smtClean="0"/>
              <a:t>Окислительное </a:t>
            </a:r>
            <a:r>
              <a:rPr lang="ru-RU" sz="2400" b="1" dirty="0" err="1" smtClean="0"/>
              <a:t>фосфорелирование</a:t>
            </a:r>
            <a:r>
              <a:rPr lang="ru-RU" sz="2400" b="1" i="1" dirty="0"/>
              <a:t/>
            </a:r>
            <a:br>
              <a:rPr lang="ru-RU" sz="2400" b="1" i="1" dirty="0"/>
            </a:br>
            <a:endParaRPr lang="ru-RU" sz="2400" b="1" dirty="0" smtClean="0"/>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xmlns="" val="0"/>
              </a:ext>
            </a:extLst>
          </a:blip>
          <a:srcRect b="44968"/>
          <a:stretch/>
        </p:blipFill>
        <p:spPr bwMode="auto">
          <a:xfrm>
            <a:off x="5076056" y="3877962"/>
            <a:ext cx="3220591" cy="28423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Рисунок 3"/>
          <p:cNvPicPr>
            <a:picLocks noChangeAspect="1"/>
          </p:cNvPicPr>
          <p:nvPr/>
        </p:nvPicPr>
        <p:blipFill rotWithShape="1">
          <a:blip r:embed="rId4" cstate="print">
            <a:extLst>
              <a:ext uri="{28A0092B-C50C-407E-A947-70E740481C1C}">
                <a14:useLocalDpi xmlns:a14="http://schemas.microsoft.com/office/drawing/2010/main" xmlns="" val="0"/>
              </a:ext>
            </a:extLst>
          </a:blip>
          <a:srcRect/>
          <a:stretch/>
        </p:blipFill>
        <p:spPr>
          <a:xfrm>
            <a:off x="215004" y="518971"/>
            <a:ext cx="4408618" cy="6373639"/>
          </a:xfrm>
          <a:prstGeom prst="rect">
            <a:avLst/>
          </a:prstGeom>
        </p:spPr>
      </p:pic>
      <p:pic>
        <p:nvPicPr>
          <p:cNvPr id="6148"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004048" y="610052"/>
            <a:ext cx="3096344" cy="32154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3287857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980728"/>
            <a:ext cx="8949815" cy="50909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189631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9552" y="0"/>
            <a:ext cx="7668344" cy="4333083"/>
          </a:xfrm>
          <a:prstGeom prst="rect">
            <a:avLst/>
          </a:prstGeom>
        </p:spPr>
      </p:pic>
      <p:graphicFrame>
        <p:nvGraphicFramePr>
          <p:cNvPr id="3" name="Таблица 2"/>
          <p:cNvGraphicFramePr>
            <a:graphicFrameLocks noGrp="1"/>
          </p:cNvGraphicFramePr>
          <p:nvPr>
            <p:extLst>
              <p:ext uri="{D42A27DB-BD31-4B8C-83A1-F6EECF244321}">
                <p14:modId xmlns:p14="http://schemas.microsoft.com/office/powerpoint/2010/main" xmlns="" val="3724921363"/>
              </p:ext>
            </p:extLst>
          </p:nvPr>
        </p:nvGraphicFramePr>
        <p:xfrm>
          <a:off x="107504" y="4581128"/>
          <a:ext cx="8928991" cy="2062480"/>
        </p:xfrm>
        <a:graphic>
          <a:graphicData uri="http://schemas.openxmlformats.org/drawingml/2006/table">
            <a:tbl>
              <a:tblPr firstRow="1" bandRow="1">
                <a:tableStyleId>{5940675A-B579-460E-94D1-54222C63F5DA}</a:tableStyleId>
              </a:tblPr>
              <a:tblGrid>
                <a:gridCol w="2781161"/>
                <a:gridCol w="1976088"/>
                <a:gridCol w="2049277"/>
                <a:gridCol w="2122465"/>
              </a:tblGrid>
              <a:tr h="370840">
                <a:tc>
                  <a:txBody>
                    <a:bodyPr/>
                    <a:lstStyle/>
                    <a:p>
                      <a:pPr algn="ctr"/>
                      <a:r>
                        <a:rPr lang="ru-RU" sz="1800" dirty="0" smtClean="0"/>
                        <a:t>Этап </a:t>
                      </a:r>
                      <a:endParaRPr lang="ru-RU" sz="1800" dirty="0">
                        <a:solidFill>
                          <a:schemeClr val="tx1"/>
                        </a:solidFill>
                        <a:latin typeface="Calibri" pitchFamily="34" charset="0"/>
                      </a:endParaRPr>
                    </a:p>
                  </a:txBody>
                  <a:tcPr marL="91445" marR="91445"/>
                </a:tc>
                <a:tc>
                  <a:txBody>
                    <a:bodyPr/>
                    <a:lstStyle/>
                    <a:p>
                      <a:pPr algn="ctr"/>
                      <a:r>
                        <a:rPr lang="ru-RU" sz="1800" dirty="0" smtClean="0"/>
                        <a:t>Количество АТФ</a:t>
                      </a:r>
                      <a:endParaRPr lang="ru-RU" sz="1800" dirty="0">
                        <a:solidFill>
                          <a:schemeClr val="tx1"/>
                        </a:solidFill>
                        <a:latin typeface="Calibri" pitchFamily="34" charset="0"/>
                      </a:endParaRPr>
                    </a:p>
                  </a:txBody>
                  <a:tcPr marL="91445" marR="91445"/>
                </a:tc>
                <a:tc>
                  <a:txBody>
                    <a:bodyPr/>
                    <a:lstStyle/>
                    <a:p>
                      <a:pPr algn="ctr"/>
                      <a:r>
                        <a:rPr lang="ru-RU" sz="1800" dirty="0" smtClean="0"/>
                        <a:t>Количество НАДН</a:t>
                      </a:r>
                      <a:endParaRPr lang="ru-RU" sz="1800" dirty="0">
                        <a:solidFill>
                          <a:schemeClr val="tx1"/>
                        </a:solidFill>
                        <a:latin typeface="Calibri" pitchFamily="34" charset="0"/>
                      </a:endParaRPr>
                    </a:p>
                  </a:txBody>
                  <a:tcPr marL="91445" marR="91445"/>
                </a:tc>
                <a:tc>
                  <a:txBody>
                    <a:bodyPr/>
                    <a:lstStyle/>
                    <a:p>
                      <a:pPr algn="ctr"/>
                      <a:r>
                        <a:rPr lang="ru-RU" sz="1800" dirty="0" smtClean="0"/>
                        <a:t>Количество ФАДН</a:t>
                      </a:r>
                      <a:r>
                        <a:rPr lang="ru-RU" sz="1800" baseline="-25000" dirty="0" smtClean="0"/>
                        <a:t>2</a:t>
                      </a:r>
                      <a:endParaRPr lang="ru-RU" sz="1800" baseline="-25000" dirty="0">
                        <a:solidFill>
                          <a:schemeClr val="tx1"/>
                        </a:solidFill>
                        <a:latin typeface="Calibri" pitchFamily="34" charset="0"/>
                      </a:endParaRPr>
                    </a:p>
                  </a:txBody>
                  <a:tcPr marL="91445" marR="91445"/>
                </a:tc>
              </a:tr>
              <a:tr h="370840">
                <a:tc>
                  <a:txBody>
                    <a:bodyPr/>
                    <a:lstStyle/>
                    <a:p>
                      <a:r>
                        <a:rPr lang="ru-RU" sz="1800" dirty="0" smtClean="0"/>
                        <a:t>Гликолиз</a:t>
                      </a:r>
                      <a:endParaRPr lang="ru-RU" sz="1800" dirty="0">
                        <a:latin typeface="Calibri" pitchFamily="34" charset="0"/>
                      </a:endParaRPr>
                    </a:p>
                  </a:txBody>
                  <a:tcPr marL="91445" marR="91445"/>
                </a:tc>
                <a:tc>
                  <a:txBody>
                    <a:bodyPr/>
                    <a:lstStyle/>
                    <a:p>
                      <a:pPr algn="ctr"/>
                      <a:r>
                        <a:rPr lang="ru-RU" sz="1800" dirty="0" smtClean="0"/>
                        <a:t>2</a:t>
                      </a:r>
                      <a:endParaRPr lang="ru-RU" sz="1800" dirty="0">
                        <a:latin typeface="Calibri" pitchFamily="34" charset="0"/>
                      </a:endParaRPr>
                    </a:p>
                  </a:txBody>
                  <a:tcPr marL="91445" marR="91445"/>
                </a:tc>
                <a:tc>
                  <a:txBody>
                    <a:bodyPr/>
                    <a:lstStyle/>
                    <a:p>
                      <a:pPr algn="ctr"/>
                      <a:r>
                        <a:rPr lang="ru-RU" sz="1800" dirty="0" smtClean="0"/>
                        <a:t>2</a:t>
                      </a:r>
                      <a:endParaRPr lang="ru-RU" sz="1800" dirty="0">
                        <a:latin typeface="Calibri" pitchFamily="34" charset="0"/>
                      </a:endParaRPr>
                    </a:p>
                  </a:txBody>
                  <a:tcPr marL="91445" marR="91445"/>
                </a:tc>
                <a:tc>
                  <a:txBody>
                    <a:bodyPr/>
                    <a:lstStyle/>
                    <a:p>
                      <a:pPr algn="ctr"/>
                      <a:r>
                        <a:rPr lang="ru-RU" sz="1800" dirty="0" smtClean="0"/>
                        <a:t>-</a:t>
                      </a:r>
                      <a:endParaRPr lang="ru-RU" sz="1800" dirty="0">
                        <a:latin typeface="Calibri" pitchFamily="34" charset="0"/>
                      </a:endParaRPr>
                    </a:p>
                  </a:txBody>
                  <a:tcPr marL="91445" marR="91445"/>
                </a:tc>
              </a:tr>
              <a:tr h="370840">
                <a:tc>
                  <a:txBody>
                    <a:bodyPr/>
                    <a:lstStyle/>
                    <a:p>
                      <a:r>
                        <a:rPr lang="ru-RU" sz="1800" dirty="0" smtClean="0"/>
                        <a:t>Образование </a:t>
                      </a:r>
                      <a:r>
                        <a:rPr lang="ru-RU" sz="1800" dirty="0" err="1" smtClean="0"/>
                        <a:t>ацетил-КоА</a:t>
                      </a:r>
                      <a:endParaRPr lang="ru-RU" sz="1800" dirty="0">
                        <a:latin typeface="Calibri" pitchFamily="34" charset="0"/>
                      </a:endParaRPr>
                    </a:p>
                  </a:txBody>
                  <a:tcPr marL="91445" marR="91445"/>
                </a:tc>
                <a:tc>
                  <a:txBody>
                    <a:bodyPr/>
                    <a:lstStyle/>
                    <a:p>
                      <a:pPr algn="ctr"/>
                      <a:r>
                        <a:rPr lang="ru-RU" sz="1800" dirty="0" smtClean="0"/>
                        <a:t>-</a:t>
                      </a:r>
                      <a:endParaRPr lang="ru-RU" sz="1800" dirty="0">
                        <a:latin typeface="Calibri" pitchFamily="34" charset="0"/>
                      </a:endParaRPr>
                    </a:p>
                  </a:txBody>
                  <a:tcPr marL="91445" marR="91445"/>
                </a:tc>
                <a:tc>
                  <a:txBody>
                    <a:bodyPr/>
                    <a:lstStyle/>
                    <a:p>
                      <a:pPr algn="ctr"/>
                      <a:r>
                        <a:rPr lang="ru-RU" sz="1800" dirty="0" smtClean="0"/>
                        <a:t>2</a:t>
                      </a:r>
                      <a:endParaRPr lang="ru-RU" sz="1800" dirty="0">
                        <a:latin typeface="Calibri" pitchFamily="34" charset="0"/>
                      </a:endParaRPr>
                    </a:p>
                  </a:txBody>
                  <a:tcPr marL="91445" marR="91445"/>
                </a:tc>
                <a:tc>
                  <a:txBody>
                    <a:bodyPr/>
                    <a:lstStyle/>
                    <a:p>
                      <a:pPr algn="ctr"/>
                      <a:r>
                        <a:rPr lang="ru-RU" sz="1800" dirty="0" smtClean="0"/>
                        <a:t>-</a:t>
                      </a:r>
                      <a:endParaRPr lang="ru-RU" sz="1800" dirty="0">
                        <a:latin typeface="Calibri" pitchFamily="34" charset="0"/>
                      </a:endParaRPr>
                    </a:p>
                  </a:txBody>
                  <a:tcPr marL="91445" marR="91445"/>
                </a:tc>
              </a:tr>
              <a:tr h="370840">
                <a:tc>
                  <a:txBody>
                    <a:bodyPr/>
                    <a:lstStyle/>
                    <a:p>
                      <a:r>
                        <a:rPr lang="ru-RU" sz="1800" dirty="0" smtClean="0"/>
                        <a:t>Цикл Кребса</a:t>
                      </a:r>
                      <a:endParaRPr lang="ru-RU" sz="1800" dirty="0">
                        <a:latin typeface="Calibri" pitchFamily="34" charset="0"/>
                      </a:endParaRPr>
                    </a:p>
                  </a:txBody>
                  <a:tcPr marL="91445" marR="91445"/>
                </a:tc>
                <a:tc>
                  <a:txBody>
                    <a:bodyPr/>
                    <a:lstStyle/>
                    <a:p>
                      <a:pPr algn="ctr"/>
                      <a:r>
                        <a:rPr lang="ru-RU" sz="1800" dirty="0" smtClean="0"/>
                        <a:t>2</a:t>
                      </a:r>
                      <a:endParaRPr lang="ru-RU" sz="1800" dirty="0">
                        <a:latin typeface="Calibri" pitchFamily="34" charset="0"/>
                      </a:endParaRPr>
                    </a:p>
                  </a:txBody>
                  <a:tcPr marL="91445" marR="91445"/>
                </a:tc>
                <a:tc>
                  <a:txBody>
                    <a:bodyPr/>
                    <a:lstStyle/>
                    <a:p>
                      <a:pPr algn="ctr"/>
                      <a:r>
                        <a:rPr lang="ru-RU" sz="1800" dirty="0" smtClean="0"/>
                        <a:t>6</a:t>
                      </a:r>
                      <a:endParaRPr lang="ru-RU" sz="1800" dirty="0">
                        <a:latin typeface="Calibri" pitchFamily="34" charset="0"/>
                      </a:endParaRPr>
                    </a:p>
                  </a:txBody>
                  <a:tcPr marL="91445" marR="91445"/>
                </a:tc>
                <a:tc>
                  <a:txBody>
                    <a:bodyPr/>
                    <a:lstStyle/>
                    <a:p>
                      <a:pPr algn="ctr"/>
                      <a:r>
                        <a:rPr lang="ru-RU" sz="1800" dirty="0" smtClean="0"/>
                        <a:t>2</a:t>
                      </a:r>
                      <a:endParaRPr lang="ru-RU" sz="1800" dirty="0">
                        <a:latin typeface="Calibri" pitchFamily="34" charset="0"/>
                      </a:endParaRPr>
                    </a:p>
                  </a:txBody>
                  <a:tcPr marL="91445" marR="91445"/>
                </a:tc>
              </a:tr>
              <a:tr h="370840">
                <a:tc>
                  <a:txBody>
                    <a:bodyPr/>
                    <a:lstStyle/>
                    <a:p>
                      <a:r>
                        <a:rPr lang="ru-RU" sz="1600" dirty="0" smtClean="0"/>
                        <a:t>Окислительное  фосфорилирование</a:t>
                      </a:r>
                      <a:endParaRPr lang="ru-RU" sz="1600" dirty="0">
                        <a:latin typeface="Calibri" pitchFamily="34" charset="0"/>
                      </a:endParaRPr>
                    </a:p>
                  </a:txBody>
                  <a:tcPr marL="91445" marR="91445"/>
                </a:tc>
                <a:tc>
                  <a:txBody>
                    <a:bodyPr/>
                    <a:lstStyle/>
                    <a:p>
                      <a:pPr algn="ctr"/>
                      <a:r>
                        <a:rPr lang="ru-RU" sz="1800" dirty="0" smtClean="0"/>
                        <a:t>34</a:t>
                      </a:r>
                      <a:endParaRPr lang="ru-RU" sz="1800" dirty="0">
                        <a:latin typeface="Calibri" pitchFamily="34" charset="0"/>
                      </a:endParaRPr>
                    </a:p>
                  </a:txBody>
                  <a:tcPr marL="91445" marR="91445"/>
                </a:tc>
                <a:tc>
                  <a:txBody>
                    <a:bodyPr/>
                    <a:lstStyle/>
                    <a:p>
                      <a:pPr algn="ctr"/>
                      <a:r>
                        <a:rPr lang="ru-RU" sz="1800" dirty="0" smtClean="0"/>
                        <a:t>Х 3</a:t>
                      </a:r>
                      <a:endParaRPr lang="ru-RU" sz="1800" dirty="0">
                        <a:latin typeface="Calibri" pitchFamily="34" charset="0"/>
                      </a:endParaRPr>
                    </a:p>
                  </a:txBody>
                  <a:tcPr marL="91445" marR="91445"/>
                </a:tc>
                <a:tc>
                  <a:txBody>
                    <a:bodyPr/>
                    <a:lstStyle/>
                    <a:p>
                      <a:pPr algn="ctr"/>
                      <a:r>
                        <a:rPr lang="ru-RU" sz="1800" dirty="0" smtClean="0"/>
                        <a:t>х2</a:t>
                      </a:r>
                      <a:endParaRPr lang="ru-RU" sz="1800" dirty="0">
                        <a:latin typeface="Calibri" pitchFamily="34" charset="0"/>
                      </a:endParaRPr>
                    </a:p>
                  </a:txBody>
                  <a:tcPr marL="91445" marR="91445"/>
                </a:tc>
              </a:tr>
            </a:tbl>
          </a:graphicData>
        </a:graphic>
      </p:graphicFrame>
    </p:spTree>
    <p:extLst>
      <p:ext uri="{BB962C8B-B14F-4D97-AF65-F5344CB8AC3E}">
        <p14:creationId xmlns:p14="http://schemas.microsoft.com/office/powerpoint/2010/main" xmlns="" val="377028147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457200" y="1863725"/>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smtClean="0">
                <a:ln>
                  <a:noFill/>
                </a:ln>
                <a:solidFill>
                  <a:schemeClr val="tx1"/>
                </a:solidFill>
                <a:effectLst/>
                <a:latin typeface="Arial" pitchFamily="34" charset="0"/>
                <a:cs typeface="Arial" pitchFamily="34" charset="0"/>
              </a:rPr>
              <a:t/>
            </a:r>
            <a:br>
              <a:rPr kumimoji="0" lang="ru-RU" sz="1800" b="0" i="0" u="none" strike="noStrike" cap="none" normalizeH="0" baseline="0" smtClean="0">
                <a:ln>
                  <a:noFill/>
                </a:ln>
                <a:solidFill>
                  <a:schemeClr val="tx1"/>
                </a:solidFill>
                <a:effectLst/>
                <a:latin typeface="Arial" pitchFamily="34" charset="0"/>
                <a:cs typeface="Arial" pitchFamily="34" charset="0"/>
              </a:rPr>
            </a:b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TextBox 3"/>
          <p:cNvSpPr txBox="1"/>
          <p:nvPr/>
        </p:nvSpPr>
        <p:spPr>
          <a:xfrm>
            <a:off x="124808" y="75568"/>
            <a:ext cx="8363272" cy="4262705"/>
          </a:xfrm>
          <a:prstGeom prst="rect">
            <a:avLst/>
          </a:prstGeom>
          <a:noFill/>
        </p:spPr>
        <p:txBody>
          <a:bodyPr wrap="square" rtlCol="0">
            <a:spAutoFit/>
          </a:bodyPr>
          <a:lstStyle/>
          <a:p>
            <a:pPr>
              <a:lnSpc>
                <a:spcPts val="3400"/>
              </a:lnSpc>
              <a:spcAft>
                <a:spcPts val="50"/>
              </a:spcAft>
            </a:pPr>
            <a:r>
              <a:rPr lang="ru-RU" sz="2800" b="1" spc="-150" dirty="0" smtClean="0"/>
              <a:t>Функции митохондрий</a:t>
            </a:r>
            <a:endParaRPr lang="ru-RU" sz="2800" b="1" dirty="0"/>
          </a:p>
          <a:p>
            <a:r>
              <a:rPr lang="ru-RU" sz="2200" dirty="0" smtClean="0"/>
              <a:t>1. Обеспечивают клетку </a:t>
            </a:r>
            <a:r>
              <a:rPr lang="ru-RU" sz="2200" dirty="0"/>
              <a:t>энергией, получаемой </a:t>
            </a:r>
            <a:r>
              <a:rPr lang="ru-RU" sz="2200" spc="-100" dirty="0" smtClean="0"/>
              <a:t>АТФ </a:t>
            </a:r>
            <a:r>
              <a:rPr lang="ru-RU" sz="2200" dirty="0"/>
              <a:t>благодаря процессам </a:t>
            </a:r>
            <a:r>
              <a:rPr lang="ru-RU" sz="2200" dirty="0" smtClean="0"/>
              <a:t>окисления. </a:t>
            </a:r>
          </a:p>
          <a:p>
            <a:r>
              <a:rPr lang="ru-RU" sz="2200" dirty="0" smtClean="0"/>
              <a:t>2. Участвуют в:</a:t>
            </a:r>
            <a:endParaRPr lang="ru-RU" sz="2200" dirty="0"/>
          </a:p>
          <a:p>
            <a:pPr marL="800100" lvl="1" indent="-342900">
              <a:lnSpc>
                <a:spcPts val="3695"/>
              </a:lnSpc>
              <a:buFont typeface="Wingdings" pitchFamily="2" charset="2"/>
              <a:buChar char="Ø"/>
            </a:pPr>
            <a:r>
              <a:rPr lang="ru-RU" sz="2200" dirty="0" smtClean="0"/>
              <a:t>синтезе </a:t>
            </a:r>
            <a:r>
              <a:rPr lang="ru-RU" sz="2200" dirty="0"/>
              <a:t>нуклеиновых кислот и ряде </a:t>
            </a:r>
            <a:r>
              <a:rPr lang="ru-RU" sz="2200" dirty="0" smtClean="0"/>
              <a:t>белков; </a:t>
            </a:r>
          </a:p>
          <a:p>
            <a:pPr marL="800100" lvl="1" indent="-342900">
              <a:lnSpc>
                <a:spcPts val="3695"/>
              </a:lnSpc>
              <a:buFont typeface="Wingdings" pitchFamily="2" charset="2"/>
              <a:buChar char="Ø"/>
            </a:pPr>
            <a:r>
              <a:rPr lang="ru-RU" sz="2200" dirty="0" smtClean="0"/>
              <a:t>окислении </a:t>
            </a:r>
            <a:r>
              <a:rPr lang="ru-RU" sz="2200" dirty="0"/>
              <a:t>жирных </a:t>
            </a:r>
            <a:r>
              <a:rPr lang="ru-RU" sz="2200" dirty="0" smtClean="0"/>
              <a:t>кислот; </a:t>
            </a:r>
          </a:p>
          <a:p>
            <a:pPr marL="800100" lvl="1" indent="-342900">
              <a:lnSpc>
                <a:spcPts val="3695"/>
              </a:lnSpc>
              <a:buFont typeface="Wingdings" pitchFamily="2" charset="2"/>
              <a:buChar char="Ø"/>
            </a:pPr>
            <a:r>
              <a:rPr lang="ru-RU" sz="2200" dirty="0" smtClean="0"/>
              <a:t>биосинтезе стероидов.</a:t>
            </a:r>
            <a:endParaRPr lang="ru-RU" sz="2200" dirty="0"/>
          </a:p>
          <a:p>
            <a:pPr>
              <a:lnSpc>
                <a:spcPts val="2900"/>
              </a:lnSpc>
              <a:spcAft>
                <a:spcPts val="570"/>
              </a:spcAft>
            </a:pPr>
            <a:r>
              <a:rPr lang="ru-RU" sz="2200" dirty="0" smtClean="0"/>
              <a:t>3. Участвуют </a:t>
            </a:r>
            <a:r>
              <a:rPr lang="ru-RU" sz="2200" dirty="0"/>
              <a:t>в процессе </a:t>
            </a:r>
            <a:r>
              <a:rPr lang="ru-RU" sz="2200" dirty="0" err="1" smtClean="0"/>
              <a:t>апоптоза</a:t>
            </a:r>
            <a:r>
              <a:rPr lang="ru-RU" sz="2200" dirty="0" smtClean="0"/>
              <a:t>.</a:t>
            </a:r>
            <a:endParaRPr lang="ru-RU" sz="2200" dirty="0"/>
          </a:p>
          <a:p>
            <a:pPr>
              <a:lnSpc>
                <a:spcPts val="2900"/>
              </a:lnSpc>
            </a:pPr>
            <a:r>
              <a:rPr lang="ru-RU" sz="2200" dirty="0" smtClean="0"/>
              <a:t>4. Участвуют </a:t>
            </a:r>
            <a:r>
              <a:rPr lang="ru-RU" sz="2200" dirty="0"/>
              <a:t>в поддержании кальциевого </a:t>
            </a:r>
            <a:r>
              <a:rPr lang="ru-RU" sz="2200" dirty="0" smtClean="0"/>
              <a:t>гомеостаза.</a:t>
            </a:r>
            <a:endParaRPr lang="ru-RU" sz="2200" dirty="0">
              <a:solidFill>
                <a:srgbClr val="000000"/>
              </a:solidFill>
            </a:endParaRPr>
          </a:p>
          <a:p>
            <a:endParaRPr lang="ru-RU" sz="2400" dirty="0"/>
          </a:p>
        </p:txBody>
      </p:sp>
      <p:pic>
        <p:nvPicPr>
          <p:cNvPr id="5" name="Рисунок 1" descr="02Митохондрии1.JPG"/>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7014" y="4338273"/>
            <a:ext cx="2917074" cy="2232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Рисунок 3" descr="04митохондрии3.JPG"/>
          <p:cNvPicPr>
            <a:picLocks noChangeAspect="1"/>
          </p:cNvPicPr>
          <p:nvPr/>
        </p:nvPicPr>
        <p:blipFill rotWithShape="1">
          <a:blip r:embed="rId3">
            <a:extLst>
              <a:ext uri="{28A0092B-C50C-407E-A947-70E740481C1C}">
                <a14:useLocalDpi xmlns:a14="http://schemas.microsoft.com/office/drawing/2010/main" xmlns="" val="0"/>
              </a:ext>
            </a:extLst>
          </a:blip>
          <a:srcRect t="13993"/>
          <a:stretch/>
        </p:blipFill>
        <p:spPr bwMode="auto">
          <a:xfrm>
            <a:off x="7005884" y="3808300"/>
            <a:ext cx="2153444" cy="2949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Рисунок 2" descr="06митохондрии5.jpg"/>
          <p:cNvPicPr>
            <a:picLocks noChangeAspect="1"/>
          </p:cNvPicPr>
          <p:nvPr/>
        </p:nvPicPr>
        <p:blipFill rotWithShape="1">
          <a:blip r:embed="rId4">
            <a:extLst>
              <a:ext uri="{28A0092B-C50C-407E-A947-70E740481C1C}">
                <a14:useLocalDpi xmlns:a14="http://schemas.microsoft.com/office/drawing/2010/main" xmlns="" val="0"/>
              </a:ext>
            </a:extLst>
          </a:blip>
          <a:srcRect t="17626"/>
          <a:stretch/>
        </p:blipFill>
        <p:spPr bwMode="auto">
          <a:xfrm>
            <a:off x="2945792" y="4267610"/>
            <a:ext cx="4060092" cy="2464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782114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tsitoskel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8919" y="3573016"/>
            <a:ext cx="5994790" cy="3034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250825" y="1268413"/>
            <a:ext cx="8642350" cy="1323439"/>
          </a:xfrm>
          <a:prstGeom prst="rect">
            <a:avLst/>
          </a:prstGeom>
          <a:noFill/>
        </p:spPr>
        <p:txBody>
          <a:bodyPr>
            <a:spAutoFit/>
          </a:bodyPr>
          <a:lstStyle/>
          <a:p>
            <a:pPr algn="just" fontAlgn="auto">
              <a:spcAft>
                <a:spcPts val="0"/>
              </a:spcAft>
              <a:buFont typeface="Arial" pitchFamily="34" charset="0"/>
              <a:buNone/>
              <a:defRPr/>
            </a:pPr>
            <a:r>
              <a:rPr lang="ru-RU" sz="2000" b="1" i="1" dirty="0" err="1" smtClean="0">
                <a:cs typeface="Arial" pitchFamily="34" charset="0"/>
              </a:rPr>
              <a:t>Цитоскелет</a:t>
            </a:r>
            <a:r>
              <a:rPr lang="ru-RU" sz="2000" b="1" i="1" dirty="0" smtClean="0">
                <a:cs typeface="Arial" pitchFamily="34" charset="0"/>
              </a:rPr>
              <a:t>  </a:t>
            </a:r>
            <a:r>
              <a:rPr lang="ru-RU" sz="2000" dirty="0">
                <a:cs typeface="Arial" pitchFamily="34" charset="0"/>
              </a:rPr>
              <a:t>клетки </a:t>
            </a:r>
            <a:r>
              <a:rPr lang="ru-RU" sz="2000" dirty="0" smtClean="0">
                <a:cs typeface="Arial" pitchFamily="34" charset="0"/>
              </a:rPr>
              <a:t>образован </a:t>
            </a:r>
            <a:r>
              <a:rPr lang="ru-RU" sz="2000" dirty="0">
                <a:cs typeface="Arial" pitchFamily="34" charset="0"/>
              </a:rPr>
              <a:t>тремя основными элементами: </a:t>
            </a:r>
          </a:p>
          <a:p>
            <a:pPr marL="358775" indent="-358775" algn="just" fontAlgn="auto">
              <a:spcAft>
                <a:spcPts val="0"/>
              </a:spcAft>
              <a:buFont typeface="Wingdings" pitchFamily="2" charset="2"/>
              <a:buChar char="Ø"/>
              <a:defRPr/>
            </a:pPr>
            <a:r>
              <a:rPr lang="ru-RU" sz="2000" dirty="0">
                <a:cs typeface="Arial" pitchFamily="34" charset="0"/>
              </a:rPr>
              <a:t>микротрубочками, </a:t>
            </a:r>
          </a:p>
          <a:p>
            <a:pPr marL="358775" indent="-358775" algn="just" fontAlgn="auto">
              <a:spcAft>
                <a:spcPts val="0"/>
              </a:spcAft>
              <a:buFont typeface="Wingdings" pitchFamily="2" charset="2"/>
              <a:buChar char="Ø"/>
              <a:defRPr/>
            </a:pPr>
            <a:r>
              <a:rPr lang="ru-RU" sz="2000" dirty="0" err="1">
                <a:cs typeface="Arial" pitchFamily="34" charset="0"/>
              </a:rPr>
              <a:t>микрофиламентами</a:t>
            </a:r>
            <a:r>
              <a:rPr lang="ru-RU" sz="2000" dirty="0">
                <a:cs typeface="Arial" pitchFamily="34" charset="0"/>
              </a:rPr>
              <a:t> и </a:t>
            </a:r>
          </a:p>
          <a:p>
            <a:pPr marL="358775" indent="-358775" algn="just" fontAlgn="auto">
              <a:spcAft>
                <a:spcPts val="0"/>
              </a:spcAft>
              <a:buFont typeface="Wingdings" pitchFamily="2" charset="2"/>
              <a:buChar char="Ø"/>
              <a:defRPr/>
            </a:pPr>
            <a:r>
              <a:rPr lang="ru-RU" sz="2000" dirty="0">
                <a:cs typeface="Arial" pitchFamily="34" charset="0"/>
              </a:rPr>
              <a:t>промежуточными </a:t>
            </a:r>
            <a:r>
              <a:rPr lang="ru-RU" sz="2000" dirty="0" err="1">
                <a:cs typeface="Arial" pitchFamily="34" charset="0"/>
              </a:rPr>
              <a:t>филаментами</a:t>
            </a:r>
            <a:endParaRPr lang="ru-RU" sz="2000" dirty="0"/>
          </a:p>
        </p:txBody>
      </p:sp>
      <p:sp>
        <p:nvSpPr>
          <p:cNvPr id="110596" name="Заголовок 1"/>
          <p:cNvSpPr>
            <a:spLocks noGrp="1"/>
          </p:cNvSpPr>
          <p:nvPr>
            <p:ph type="title"/>
          </p:nvPr>
        </p:nvSpPr>
        <p:spPr>
          <a:xfrm>
            <a:off x="468313" y="333375"/>
            <a:ext cx="8229600" cy="792163"/>
          </a:xfrm>
        </p:spPr>
        <p:txBody>
          <a:bodyPr>
            <a:normAutofit fontScale="90000"/>
          </a:bodyPr>
          <a:lstStyle/>
          <a:p>
            <a:pPr eaLnBrk="1" hangingPunct="1">
              <a:lnSpc>
                <a:spcPct val="80000"/>
              </a:lnSpc>
            </a:pPr>
            <a:r>
              <a:rPr lang="ru-RU" sz="3600" b="1" dirty="0" smtClean="0">
                <a:latin typeface="+mn-lt"/>
                <a:cs typeface="Arial" charset="0"/>
              </a:rPr>
              <a:t>Каркасно-двигательная система</a:t>
            </a:r>
            <a:br>
              <a:rPr lang="ru-RU" sz="3600" b="1" dirty="0" smtClean="0">
                <a:latin typeface="+mn-lt"/>
                <a:cs typeface="Arial" charset="0"/>
              </a:rPr>
            </a:br>
            <a:r>
              <a:rPr lang="ru-RU" sz="3600" b="1" dirty="0" smtClean="0">
                <a:latin typeface="+mn-lt"/>
                <a:cs typeface="Arial" charset="0"/>
              </a:rPr>
              <a:t>и ее биологическое значение. </a:t>
            </a:r>
            <a:r>
              <a:rPr lang="ru-RU" sz="3600" b="1" dirty="0" err="1" smtClean="0">
                <a:latin typeface="+mn-lt"/>
                <a:cs typeface="Arial" charset="0"/>
              </a:rPr>
              <a:t>Цитоскелет</a:t>
            </a:r>
            <a:endParaRPr lang="ru-RU" sz="3600" b="1" dirty="0" smtClean="0">
              <a:latin typeface="+mn-lt"/>
              <a:cs typeface="Arial"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5400000">
            <a:off x="5522734" y="2550274"/>
            <a:ext cx="4135164" cy="2868281"/>
          </a:xfrm>
          <a:prstGeom prst="rect">
            <a:avLst/>
          </a:prstGeom>
        </p:spPr>
      </p:pic>
    </p:spTree>
    <p:extLst>
      <p:ext uri="{BB962C8B-B14F-4D97-AF65-F5344CB8AC3E}">
        <p14:creationId xmlns:p14="http://schemas.microsoft.com/office/powerpoint/2010/main" xmlns="" val="23899794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xmlns="" val="0"/>
              </a:ext>
            </a:extLst>
          </a:blip>
          <a:srcRect b="3158"/>
          <a:stretch/>
        </p:blipFill>
        <p:spPr>
          <a:xfrm>
            <a:off x="0" y="82867"/>
            <a:ext cx="9144000" cy="6480895"/>
          </a:xfrm>
          <a:prstGeom prst="rect">
            <a:avLst/>
          </a:prstGeom>
        </p:spPr>
      </p:pic>
    </p:spTree>
    <p:extLst>
      <p:ext uri="{BB962C8B-B14F-4D97-AF65-F5344CB8AC3E}">
        <p14:creationId xmlns:p14="http://schemas.microsoft.com/office/powerpoint/2010/main" xmlns="" val="16674687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159542" y="260648"/>
            <a:ext cx="8804945" cy="2304256"/>
          </a:xfrm>
        </p:spPr>
        <p:txBody>
          <a:bodyPr rtlCol="0">
            <a:noAutofit/>
          </a:bodyPr>
          <a:lstStyle/>
          <a:p>
            <a:pPr marL="0" indent="0" algn="just">
              <a:buNone/>
              <a:defRPr/>
            </a:pPr>
            <a:r>
              <a:rPr lang="ru-RU" sz="2000" b="1" i="1" dirty="0" err="1" smtClean="0">
                <a:cs typeface="Arial" pitchFamily="34" charset="0"/>
              </a:rPr>
              <a:t>Цитоскелет</a:t>
            </a:r>
            <a:r>
              <a:rPr lang="ru-RU" sz="2000" dirty="0" smtClean="0">
                <a:cs typeface="Arial" pitchFamily="34" charset="0"/>
              </a:rPr>
              <a:t> клетки, подобно скелету и мышечной системе организма, осуществляет фиксацию составных частей клетки в определенном положении и обеспечивает клеточные формы движения. </a:t>
            </a:r>
            <a:r>
              <a:rPr lang="ru-RU" sz="2000" dirty="0"/>
              <a:t>Понятие </a:t>
            </a:r>
            <a:r>
              <a:rPr lang="ru-RU" sz="2000" b="1" i="1" dirty="0"/>
              <a:t>подвижности клеток</a:t>
            </a:r>
            <a:r>
              <a:rPr lang="ru-RU" sz="2000" dirty="0"/>
              <a:t> включает в себя как изменение положения клетки в пространстве, так и движение отдельных её частей. </a:t>
            </a:r>
            <a:endParaRPr lang="ru-RU" sz="2000" dirty="0" smtClean="0">
              <a:cs typeface="Arial" pitchFamily="34" charset="0"/>
            </a:endParaRPr>
          </a:p>
          <a:p>
            <a:pPr marL="0" indent="0" algn="just" eaLnBrk="1" fontAlgn="auto" hangingPunct="1">
              <a:spcAft>
                <a:spcPts val="0"/>
              </a:spcAft>
              <a:buFont typeface="Arial" pitchFamily="34" charset="0"/>
              <a:buNone/>
              <a:defRPr/>
            </a:pPr>
            <a:r>
              <a:rPr lang="ru-RU" sz="2000" dirty="0" smtClean="0">
                <a:cs typeface="Arial" pitchFamily="34" charset="0"/>
              </a:rPr>
              <a:t>Большую роль эта система играет также в процессах, связанных с делением клетки. </a:t>
            </a:r>
            <a:endParaRPr lang="ru-RU" sz="2000" dirty="0" smtClean="0"/>
          </a:p>
        </p:txBody>
      </p:sp>
      <p:pic>
        <p:nvPicPr>
          <p:cNvPr id="111619"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60000">
            <a:off x="18784" y="3148153"/>
            <a:ext cx="9094788" cy="223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620" name="TextBox 4"/>
          <p:cNvSpPr txBox="1">
            <a:spLocks noChangeArrowheads="1"/>
          </p:cNvSpPr>
          <p:nvPr/>
        </p:nvSpPr>
        <p:spPr bwMode="auto">
          <a:xfrm>
            <a:off x="172013" y="5373216"/>
            <a:ext cx="8640762"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2000" dirty="0">
                <a:latin typeface="+mn-lt"/>
              </a:rPr>
              <a:t>Микротрубочки (А), </a:t>
            </a:r>
            <a:r>
              <a:rPr lang="ru-RU" sz="2000" dirty="0" err="1">
                <a:latin typeface="+mn-lt"/>
              </a:rPr>
              <a:t>микрофиламенты</a:t>
            </a:r>
            <a:r>
              <a:rPr lang="ru-RU" sz="2000" dirty="0">
                <a:latin typeface="+mn-lt"/>
              </a:rPr>
              <a:t> (Б) и промежуточные </a:t>
            </a:r>
            <a:r>
              <a:rPr lang="ru-RU" sz="2000" dirty="0" err="1">
                <a:latin typeface="+mn-lt"/>
              </a:rPr>
              <a:t>филаменты</a:t>
            </a:r>
            <a:r>
              <a:rPr lang="ru-RU" sz="2000" dirty="0">
                <a:latin typeface="+mn-lt"/>
              </a:rPr>
              <a:t> (В) входят также в состав ряда других более сложно организованных органелл (ресничек, жгутиков, микроворсинок, клеточного центра) и клеточных соединений (десмосом и др.).</a:t>
            </a:r>
          </a:p>
        </p:txBody>
      </p:sp>
    </p:spTree>
    <p:extLst>
      <p:ext uri="{BB962C8B-B14F-4D97-AF65-F5344CB8AC3E}">
        <p14:creationId xmlns:p14="http://schemas.microsoft.com/office/powerpoint/2010/main" xmlns="" val="285189712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95536" y="3226244"/>
            <a:ext cx="7956376" cy="3618999"/>
          </a:xfrm>
          <a:prstGeom prst="rect">
            <a:avLst/>
          </a:prstGeom>
        </p:spPr>
      </p:pic>
      <p:sp>
        <p:nvSpPr>
          <p:cNvPr id="4" name="TextBox 3"/>
          <p:cNvSpPr txBox="1"/>
          <p:nvPr/>
        </p:nvSpPr>
        <p:spPr>
          <a:xfrm>
            <a:off x="251520" y="188640"/>
            <a:ext cx="8712968" cy="3323987"/>
          </a:xfrm>
          <a:prstGeom prst="rect">
            <a:avLst/>
          </a:prstGeom>
          <a:noFill/>
        </p:spPr>
        <p:txBody>
          <a:bodyPr wrap="square" rtlCol="0">
            <a:spAutoFit/>
          </a:bodyPr>
          <a:lstStyle/>
          <a:p>
            <a:pPr algn="just">
              <a:lnSpc>
                <a:spcPct val="120000"/>
              </a:lnSpc>
              <a:defRPr/>
            </a:pPr>
            <a:r>
              <a:rPr lang="ru-RU" sz="2000" b="1" dirty="0">
                <a:cs typeface="Arial" pitchFamily="34" charset="0"/>
              </a:rPr>
              <a:t>Микротрубочки </a:t>
            </a:r>
            <a:r>
              <a:rPr lang="ru-RU" sz="2000" dirty="0">
                <a:cs typeface="Arial" pitchFamily="34" charset="0"/>
              </a:rPr>
              <a:t>- полые цилиндры диаметром 22—28 </a:t>
            </a:r>
            <a:r>
              <a:rPr lang="ru-RU" sz="2000" dirty="0" err="1">
                <a:cs typeface="Arial" pitchFamily="34" charset="0"/>
              </a:rPr>
              <a:t>нм</a:t>
            </a:r>
            <a:r>
              <a:rPr lang="ru-RU" sz="2000" dirty="0">
                <a:cs typeface="Arial" pitchFamily="34" charset="0"/>
              </a:rPr>
              <a:t>, длина которых широко варьирует. Их стенка состоит из спиралевидно уложенных нитей — </a:t>
            </a:r>
            <a:r>
              <a:rPr lang="ru-RU" sz="2000" dirty="0" err="1">
                <a:cs typeface="Arial" pitchFamily="34" charset="0"/>
              </a:rPr>
              <a:t>протофиламентов</a:t>
            </a:r>
            <a:r>
              <a:rPr lang="ru-RU" sz="2000" dirty="0">
                <a:cs typeface="Arial" pitchFamily="34" charset="0"/>
              </a:rPr>
              <a:t> толщиной 5 </a:t>
            </a:r>
            <a:r>
              <a:rPr lang="ru-RU" sz="2000" dirty="0" err="1">
                <a:cs typeface="Arial" pitchFamily="34" charset="0"/>
              </a:rPr>
              <a:t>нм</a:t>
            </a:r>
            <a:r>
              <a:rPr lang="ru-RU" sz="2000" dirty="0">
                <a:cs typeface="Arial" pitchFamily="34" charset="0"/>
              </a:rPr>
              <a:t>, образованных глобулярными белками — </a:t>
            </a:r>
            <a:r>
              <a:rPr lang="ru-RU" sz="2000" b="1" i="1" dirty="0" err="1">
                <a:cs typeface="Arial" pitchFamily="34" charset="0"/>
              </a:rPr>
              <a:t>тубулинами</a:t>
            </a:r>
            <a:r>
              <a:rPr lang="ru-RU" sz="2000" dirty="0">
                <a:cs typeface="Arial" pitchFamily="34" charset="0"/>
              </a:rPr>
              <a:t>. </a:t>
            </a:r>
          </a:p>
          <a:p>
            <a:pPr algn="just">
              <a:lnSpc>
                <a:spcPct val="120000"/>
              </a:lnSpc>
              <a:defRPr/>
            </a:pPr>
            <a:r>
              <a:rPr lang="ru-RU" sz="2000" dirty="0">
                <a:cs typeface="Arial" pitchFamily="34" charset="0"/>
              </a:rPr>
              <a:t>Молекула </a:t>
            </a:r>
            <a:r>
              <a:rPr lang="ru-RU" sz="2000" dirty="0" err="1">
                <a:cs typeface="Arial" pitchFamily="34" charset="0"/>
              </a:rPr>
              <a:t>тубулина</a:t>
            </a:r>
            <a:r>
              <a:rPr lang="ru-RU" sz="2000" dirty="0">
                <a:cs typeface="Arial" pitchFamily="34" charset="0"/>
              </a:rPr>
              <a:t> представляет собой </a:t>
            </a:r>
            <a:r>
              <a:rPr lang="ru-RU" sz="2000" b="1" i="1" dirty="0" err="1">
                <a:cs typeface="Arial" pitchFamily="34" charset="0"/>
              </a:rPr>
              <a:t>гетеродимер</a:t>
            </a:r>
            <a:r>
              <a:rPr lang="ru-RU" sz="2000" dirty="0">
                <a:cs typeface="Arial" pitchFamily="34" charset="0"/>
              </a:rPr>
              <a:t>, состоящий из двух разных </a:t>
            </a:r>
            <a:r>
              <a:rPr lang="ru-RU" sz="2000" dirty="0" err="1">
                <a:cs typeface="Arial" pitchFamily="34" charset="0"/>
              </a:rPr>
              <a:t>субъедниц</a:t>
            </a:r>
            <a:r>
              <a:rPr lang="ru-RU" sz="2000" dirty="0">
                <a:cs typeface="Arial" pitchFamily="34" charset="0"/>
              </a:rPr>
              <a:t>: </a:t>
            </a:r>
            <a:r>
              <a:rPr lang="ru-RU" sz="2000" b="1" i="1" dirty="0">
                <a:cs typeface="Arial" pitchFamily="34" charset="0"/>
              </a:rPr>
              <a:t>а-</a:t>
            </a:r>
            <a:r>
              <a:rPr lang="ru-RU" sz="2000" b="1" i="1" dirty="0" err="1">
                <a:cs typeface="Arial" pitchFamily="34" charset="0"/>
              </a:rPr>
              <a:t>тубулин</a:t>
            </a:r>
            <a:r>
              <a:rPr lang="ru-RU" sz="2000" dirty="0" err="1">
                <a:cs typeface="Arial" pitchFamily="34" charset="0"/>
              </a:rPr>
              <a:t>а</a:t>
            </a:r>
            <a:r>
              <a:rPr lang="ru-RU" sz="2000" dirty="0">
                <a:cs typeface="Arial" pitchFamily="34" charset="0"/>
              </a:rPr>
              <a:t> и </a:t>
            </a:r>
            <a:r>
              <a:rPr lang="el-GR" sz="2000" b="1" i="1" dirty="0">
                <a:cs typeface="Arial" pitchFamily="34" charset="0"/>
              </a:rPr>
              <a:t>β</a:t>
            </a:r>
            <a:r>
              <a:rPr lang="ru-RU" sz="2000" b="1" i="1" dirty="0">
                <a:cs typeface="Arial" pitchFamily="34" charset="0"/>
              </a:rPr>
              <a:t>-</a:t>
            </a:r>
            <a:r>
              <a:rPr lang="ru-RU" sz="2000" b="1" i="1" dirty="0" err="1">
                <a:cs typeface="Arial" pitchFamily="34" charset="0"/>
              </a:rPr>
              <a:t>тубулина</a:t>
            </a:r>
            <a:r>
              <a:rPr lang="ru-RU" sz="2000" dirty="0">
                <a:cs typeface="Arial" pitchFamily="34" charset="0"/>
              </a:rPr>
              <a:t>, которые при ассоциации образуют собственно белок </a:t>
            </a:r>
            <a:r>
              <a:rPr lang="ru-RU" sz="2000" dirty="0" err="1">
                <a:cs typeface="Arial" pitchFamily="34" charset="0"/>
              </a:rPr>
              <a:t>тубулин</a:t>
            </a:r>
            <a:r>
              <a:rPr lang="ru-RU" sz="2000" dirty="0">
                <a:cs typeface="Arial" pitchFamily="34" charset="0"/>
              </a:rPr>
              <a:t>. </a:t>
            </a:r>
            <a:r>
              <a:rPr lang="ru-RU" sz="2000" dirty="0" smtClean="0">
                <a:cs typeface="Arial" pitchFamily="34" charset="0"/>
              </a:rPr>
              <a:t>Такая </a:t>
            </a:r>
            <a:r>
              <a:rPr lang="ru-RU" sz="2000" dirty="0">
                <a:cs typeface="Arial" pitchFamily="34" charset="0"/>
              </a:rPr>
              <a:t>конструкция обеспечивает необходимую прочность микротрубочек при минимальной их массе</a:t>
            </a:r>
            <a:r>
              <a:rPr lang="ru-RU" dirty="0">
                <a:cs typeface="Arial" pitchFamily="34" charset="0"/>
              </a:rPr>
              <a:t>. </a:t>
            </a:r>
          </a:p>
          <a:p>
            <a:endParaRPr lang="ru-RU" dirty="0"/>
          </a:p>
        </p:txBody>
      </p:sp>
    </p:spTree>
    <p:extLst>
      <p:ext uri="{BB962C8B-B14F-4D97-AF65-F5344CB8AC3E}">
        <p14:creationId xmlns:p14="http://schemas.microsoft.com/office/powerpoint/2010/main" xmlns="" val="505188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1560" y="362533"/>
            <a:ext cx="7779000" cy="6495465"/>
          </a:xfrm>
          <a:prstGeom prst="rect">
            <a:avLst/>
          </a:prstGeom>
        </p:spPr>
      </p:pic>
      <p:sp>
        <p:nvSpPr>
          <p:cNvPr id="4" name="Прямоугольник 3"/>
          <p:cNvSpPr/>
          <p:nvPr/>
        </p:nvSpPr>
        <p:spPr>
          <a:xfrm>
            <a:off x="2195736" y="18331"/>
            <a:ext cx="4444165" cy="369332"/>
          </a:xfrm>
          <a:prstGeom prst="rect">
            <a:avLst/>
          </a:prstGeom>
        </p:spPr>
        <p:txBody>
          <a:bodyPr wrap="none">
            <a:spAutoFit/>
          </a:bodyPr>
          <a:lstStyle/>
          <a:p>
            <a:r>
              <a:rPr lang="ru-RU" b="1" dirty="0"/>
              <a:t>Панорамный вид </a:t>
            </a:r>
            <a:r>
              <a:rPr lang="ru-RU" b="1" dirty="0" err="1"/>
              <a:t>эукариотической</a:t>
            </a:r>
            <a:r>
              <a:rPr lang="ru-RU" b="1" dirty="0"/>
              <a:t> клетки</a:t>
            </a:r>
            <a:endParaRPr lang="ru-RU" dirty="0"/>
          </a:p>
        </p:txBody>
      </p:sp>
    </p:spTree>
    <p:extLst>
      <p:ext uri="{BB962C8B-B14F-4D97-AF65-F5344CB8AC3E}">
        <p14:creationId xmlns:p14="http://schemas.microsoft.com/office/powerpoint/2010/main" xmlns="" val="23121856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412776"/>
            <a:ext cx="9095063" cy="48221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845996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2"/>
          <p:cNvSpPr txBox="1">
            <a:spLocks/>
          </p:cNvSpPr>
          <p:nvPr/>
        </p:nvSpPr>
        <p:spPr>
          <a:xfrm>
            <a:off x="179512" y="199900"/>
            <a:ext cx="8784976" cy="30240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defRPr/>
            </a:pPr>
            <a:r>
              <a:rPr lang="ru-RU" sz="2000" dirty="0" smtClean="0">
                <a:cs typeface="Arial" pitchFamily="34" charset="0"/>
              </a:rPr>
              <a:t>У большинства микротрубочек один конец, обозначаемый как минус («-»), закреплен, а другой конец — плюс («+») — свободен и участвует в их удлинении в результате реакций </a:t>
            </a:r>
            <a:r>
              <a:rPr lang="ru-RU" sz="2000" b="1" i="1" dirty="0" smtClean="0">
                <a:cs typeface="Arial" pitchFamily="34" charset="0"/>
              </a:rPr>
              <a:t>полимеризации</a:t>
            </a:r>
            <a:r>
              <a:rPr lang="ru-RU" sz="2000" dirty="0" smtClean="0">
                <a:cs typeface="Arial" pitchFamily="34" charset="0"/>
              </a:rPr>
              <a:t> и </a:t>
            </a:r>
            <a:r>
              <a:rPr lang="ru-RU" sz="2000" b="1" i="1" dirty="0" smtClean="0">
                <a:cs typeface="Arial" pitchFamily="34" charset="0"/>
              </a:rPr>
              <a:t>деполимеризации </a:t>
            </a:r>
            <a:r>
              <a:rPr lang="ru-RU" sz="2000" b="1" i="1" dirty="0" err="1" smtClean="0">
                <a:cs typeface="Arial" pitchFamily="34" charset="0"/>
              </a:rPr>
              <a:t>тубулинов</a:t>
            </a:r>
            <a:r>
              <a:rPr lang="ru-RU" sz="2000" b="1" i="1" dirty="0" smtClean="0">
                <a:cs typeface="Arial" pitchFamily="34" charset="0"/>
              </a:rPr>
              <a:t>.</a:t>
            </a:r>
          </a:p>
          <a:p>
            <a:pPr marL="0" indent="0" algn="just">
              <a:buNone/>
              <a:defRPr/>
            </a:pPr>
            <a:r>
              <a:rPr lang="ru-RU" sz="2000" dirty="0">
                <a:cs typeface="Arial" pitchFamily="34" charset="0"/>
              </a:rPr>
              <a:t>Микротрубочки очень лабильные структуры, постоянно находящиеся в состоянии полимеризации и деполимеризации их концевых участков.</a:t>
            </a:r>
          </a:p>
          <a:p>
            <a:pPr marL="0" indent="0" algn="just">
              <a:buFont typeface="Arial" pitchFamily="34" charset="0"/>
              <a:buNone/>
              <a:defRPr/>
            </a:pPr>
            <a:r>
              <a:rPr lang="ru-RU" sz="2000" dirty="0" smtClean="0">
                <a:cs typeface="Arial" pitchFamily="34" charset="0"/>
              </a:rPr>
              <a:t>Большую роль в образовании микротрубочек играют особые мелкие сферические тельца - сателлиты, которые называют также центрами организации микротрубочек. </a:t>
            </a:r>
          </a:p>
          <a:p>
            <a:pPr marL="0" indent="0" algn="just">
              <a:buFont typeface="Arial" pitchFamily="34" charset="0"/>
              <a:buNone/>
              <a:defRPr/>
            </a:pPr>
            <a:r>
              <a:rPr lang="ru-RU" sz="2000" dirty="0" smtClean="0">
                <a:cs typeface="Arial" pitchFamily="34" charset="0"/>
              </a:rPr>
              <a:t>Сателлиты содержатся в клеточном центре и базальных тельцах ресничек.</a:t>
            </a:r>
          </a:p>
          <a:p>
            <a:pPr marL="0" indent="0" algn="just">
              <a:buFont typeface="Arial" pitchFamily="34" charset="0"/>
              <a:buNone/>
              <a:defRPr/>
            </a:pPr>
            <a:endParaRPr lang="ru-RU" sz="2000" dirty="0" smtClean="0"/>
          </a:p>
        </p:txBody>
      </p:sp>
      <p:pic>
        <p:nvPicPr>
          <p:cNvPr id="3" name="Рисунок 2" descr="17схема микротрубочки1.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683568" y="3573016"/>
            <a:ext cx="7618412" cy="306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382329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340768"/>
            <a:ext cx="8995126" cy="43489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93499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908720"/>
            <a:ext cx="9093411" cy="52957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883562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836712"/>
            <a:ext cx="9105103" cy="54726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159917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4294967295"/>
          </p:nvPr>
        </p:nvSpPr>
        <p:spPr>
          <a:xfrm>
            <a:off x="0" y="260350"/>
            <a:ext cx="6337300" cy="6408738"/>
          </a:xfrm>
        </p:spPr>
        <p:txBody>
          <a:bodyPr rtlCol="0">
            <a:normAutofit fontScale="62500" lnSpcReduction="20000"/>
          </a:bodyPr>
          <a:lstStyle/>
          <a:p>
            <a:pPr marL="0" indent="0" algn="just" eaLnBrk="1" fontAlgn="auto" hangingPunct="1">
              <a:lnSpc>
                <a:spcPct val="120000"/>
              </a:lnSpc>
              <a:spcAft>
                <a:spcPts val="0"/>
              </a:spcAft>
              <a:buFont typeface="Arial" pitchFamily="34" charset="0"/>
              <a:buNone/>
              <a:defRPr/>
            </a:pPr>
            <a:r>
              <a:rPr lang="ru-RU" dirty="0" smtClean="0">
                <a:cs typeface="Arial" pitchFamily="34" charset="0"/>
              </a:rPr>
              <a:t>Микротрубочки обеспечивают внутриклеточный транспорт и направленное перемещение секреторных, транспортных пузырьков, органелл и других структур клетки. </a:t>
            </a:r>
          </a:p>
          <a:p>
            <a:pPr marL="0" indent="0" algn="just" eaLnBrk="1" fontAlgn="auto" hangingPunct="1">
              <a:lnSpc>
                <a:spcPct val="120000"/>
              </a:lnSpc>
              <a:spcAft>
                <a:spcPts val="0"/>
              </a:spcAft>
              <a:buFont typeface="Arial" pitchFamily="34" charset="0"/>
              <a:buNone/>
              <a:defRPr/>
            </a:pPr>
            <a:r>
              <a:rPr lang="ru-RU" dirty="0" smtClean="0">
                <a:cs typeface="Arial" pitchFamily="34" charset="0"/>
              </a:rPr>
              <a:t>Движение указанных частиц вдоль микротрубочек осуществляется «боковыми ручками», специальными молекулярными структурами, образованными разнообразными крупными «моторными» белками </a:t>
            </a:r>
            <a:r>
              <a:rPr lang="ru-RU" b="1" i="1" dirty="0" err="1" smtClean="0">
                <a:cs typeface="Arial" pitchFamily="34" charset="0"/>
              </a:rPr>
              <a:t>кинезинами</a:t>
            </a:r>
            <a:r>
              <a:rPr lang="ru-RU" dirty="0" smtClean="0">
                <a:cs typeface="Arial" pitchFamily="34" charset="0"/>
              </a:rPr>
              <a:t> и </a:t>
            </a:r>
            <a:r>
              <a:rPr lang="ru-RU" b="1" i="1" dirty="0" err="1" smtClean="0">
                <a:cs typeface="Arial" pitchFamily="34" charset="0"/>
              </a:rPr>
              <a:t>динеинами</a:t>
            </a:r>
            <a:r>
              <a:rPr lang="ru-RU" dirty="0" smtClean="0">
                <a:cs typeface="Arial" pitchFamily="34" charset="0"/>
              </a:rPr>
              <a:t>, ассоциированными с микротрубочками. </a:t>
            </a:r>
          </a:p>
          <a:p>
            <a:pPr marL="0" indent="0" algn="just" eaLnBrk="1" fontAlgn="auto" hangingPunct="1">
              <a:lnSpc>
                <a:spcPct val="120000"/>
              </a:lnSpc>
              <a:spcAft>
                <a:spcPts val="0"/>
              </a:spcAft>
              <a:buFont typeface="Arial" pitchFamily="34" charset="0"/>
              <a:buNone/>
              <a:defRPr/>
            </a:pPr>
            <a:r>
              <a:rPr lang="ru-RU" b="1" i="1" dirty="0" err="1" smtClean="0">
                <a:cs typeface="Arial" pitchFamily="34" charset="0"/>
              </a:rPr>
              <a:t>Кинезины</a:t>
            </a:r>
            <a:r>
              <a:rPr lang="ru-RU" dirty="0" smtClean="0">
                <a:cs typeface="Arial" pitchFamily="34" charset="0"/>
              </a:rPr>
              <a:t> переносят транспортные, секреторные пузырьки и органеллы клетки </a:t>
            </a:r>
            <a:r>
              <a:rPr lang="ru-RU" b="1" dirty="0" smtClean="0">
                <a:cs typeface="Arial" pitchFamily="34" charset="0"/>
              </a:rPr>
              <a:t>от центра ее к периферии</a:t>
            </a:r>
            <a:r>
              <a:rPr lang="ru-RU" dirty="0" smtClean="0">
                <a:cs typeface="Arial" pitchFamily="34" charset="0"/>
              </a:rPr>
              <a:t>, </a:t>
            </a:r>
            <a:r>
              <a:rPr lang="ru-RU" b="1" i="1" dirty="0" err="1" smtClean="0">
                <a:cs typeface="Arial" pitchFamily="34" charset="0"/>
              </a:rPr>
              <a:t>динеины</a:t>
            </a:r>
            <a:r>
              <a:rPr lang="ru-RU" dirty="0" smtClean="0">
                <a:cs typeface="Arial" pitchFamily="34" charset="0"/>
              </a:rPr>
              <a:t> — </a:t>
            </a:r>
            <a:r>
              <a:rPr lang="ru-RU" b="1" dirty="0" smtClean="0">
                <a:cs typeface="Arial" pitchFamily="34" charset="0"/>
              </a:rPr>
              <a:t>от периферии к центру</a:t>
            </a:r>
            <a:r>
              <a:rPr lang="ru-RU" dirty="0" smtClean="0">
                <a:cs typeface="Arial" pitchFamily="34" charset="0"/>
              </a:rPr>
              <a:t>. </a:t>
            </a:r>
          </a:p>
          <a:p>
            <a:pPr marL="0" indent="0" algn="just" eaLnBrk="1" fontAlgn="auto" hangingPunct="1">
              <a:lnSpc>
                <a:spcPct val="120000"/>
              </a:lnSpc>
              <a:spcAft>
                <a:spcPts val="0"/>
              </a:spcAft>
              <a:buFont typeface="Arial" pitchFamily="34" charset="0"/>
              <a:buNone/>
              <a:defRPr/>
            </a:pPr>
            <a:r>
              <a:rPr lang="ru-RU" dirty="0" smtClean="0">
                <a:cs typeface="Arial" pitchFamily="34" charset="0"/>
              </a:rPr>
              <a:t>Боковая ручка избирательно связывается с определенной частицей и, изгибаясь, передает ее на следующую ручку и т. д. </a:t>
            </a:r>
          </a:p>
          <a:p>
            <a:pPr marL="0" indent="0" algn="just" eaLnBrk="1" fontAlgn="auto" hangingPunct="1">
              <a:lnSpc>
                <a:spcPct val="120000"/>
              </a:lnSpc>
              <a:spcAft>
                <a:spcPts val="0"/>
              </a:spcAft>
              <a:buFont typeface="Arial" pitchFamily="34" charset="0"/>
              <a:buNone/>
              <a:defRPr/>
            </a:pPr>
            <a:r>
              <a:rPr lang="ru-RU" dirty="0" smtClean="0">
                <a:cs typeface="Arial" pitchFamily="34" charset="0"/>
              </a:rPr>
              <a:t>Благодаря сопряженным волнообразным движениям таких ручек частица передвигается вдоль микротрубочки.</a:t>
            </a:r>
            <a:endParaRPr lang="ru-RU" dirty="0" smtClean="0"/>
          </a:p>
        </p:txBody>
      </p:sp>
      <p:pic>
        <p:nvPicPr>
          <p:cNvPr id="114691"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32588" y="260350"/>
            <a:ext cx="2303462" cy="404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2" name="TextBox 4"/>
          <p:cNvSpPr txBox="1">
            <a:spLocks noChangeArrowheads="1"/>
          </p:cNvSpPr>
          <p:nvPr/>
        </p:nvSpPr>
        <p:spPr bwMode="auto">
          <a:xfrm>
            <a:off x="6516688" y="4581525"/>
            <a:ext cx="2627312"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dirty="0">
                <a:latin typeface="+mn-lt"/>
              </a:rPr>
              <a:t>Движение частиц вдоль микротрубочек:</a:t>
            </a:r>
          </a:p>
          <a:p>
            <a:pPr eaLnBrk="1" hangingPunct="1"/>
            <a:r>
              <a:rPr lang="ru-RU" dirty="0">
                <a:latin typeface="+mn-lt"/>
              </a:rPr>
              <a:t>1</a:t>
            </a:r>
            <a:r>
              <a:rPr lang="en-US" dirty="0">
                <a:latin typeface="+mn-lt"/>
              </a:rPr>
              <a:t> </a:t>
            </a:r>
            <a:r>
              <a:rPr lang="ru-RU" dirty="0">
                <a:latin typeface="+mn-lt"/>
              </a:rPr>
              <a:t>- </a:t>
            </a:r>
            <a:r>
              <a:rPr lang="ru-RU" dirty="0" err="1">
                <a:latin typeface="+mn-lt"/>
              </a:rPr>
              <a:t>тубулиновые</a:t>
            </a:r>
            <a:r>
              <a:rPr lang="ru-RU" dirty="0">
                <a:latin typeface="+mn-lt"/>
              </a:rPr>
              <a:t> субъединицы; 2 - ассоциированные белки; 3 – </a:t>
            </a:r>
            <a:r>
              <a:rPr lang="ru-RU" dirty="0" err="1">
                <a:latin typeface="+mn-lt"/>
              </a:rPr>
              <a:t>перемеща-емые</a:t>
            </a:r>
            <a:r>
              <a:rPr lang="ru-RU" dirty="0">
                <a:latin typeface="+mn-lt"/>
              </a:rPr>
              <a:t> частицы</a:t>
            </a:r>
          </a:p>
        </p:txBody>
      </p:sp>
    </p:spTree>
    <p:extLst>
      <p:ext uri="{BB962C8B-B14F-4D97-AF65-F5344CB8AC3E}">
        <p14:creationId xmlns:p14="http://schemas.microsoft.com/office/powerpoint/2010/main" xmlns="" val="55027439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a:stretch/>
        </p:blipFill>
        <p:spPr bwMode="auto">
          <a:xfrm>
            <a:off x="0" y="620688"/>
            <a:ext cx="8826938" cy="50405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992337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356" y="980728"/>
            <a:ext cx="9123145" cy="52171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258143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04664"/>
            <a:ext cx="8804354" cy="6291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428424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260648"/>
            <a:ext cx="8928992" cy="3631763"/>
          </a:xfrm>
          <a:prstGeom prst="rect">
            <a:avLst/>
          </a:prstGeom>
          <a:noFill/>
        </p:spPr>
        <p:txBody>
          <a:bodyPr wrap="square" rtlCol="0">
            <a:spAutoFit/>
          </a:bodyPr>
          <a:lstStyle/>
          <a:p>
            <a:pPr algn="just">
              <a:spcBef>
                <a:spcPts val="600"/>
              </a:spcBef>
            </a:pPr>
            <a:r>
              <a:rPr lang="ru-RU" sz="2000" dirty="0" smtClean="0"/>
              <a:t>Клеточная </a:t>
            </a:r>
            <a:r>
              <a:rPr lang="ru-RU" sz="2000" dirty="0"/>
              <a:t>подвижность обычно требует взаимодействия </a:t>
            </a:r>
            <a:r>
              <a:rPr lang="ru-RU" sz="2000" dirty="0" err="1"/>
              <a:t>цитоскелета</a:t>
            </a:r>
            <a:r>
              <a:rPr lang="ru-RU" sz="2000" dirty="0"/>
              <a:t> и </a:t>
            </a:r>
            <a:r>
              <a:rPr lang="ru-RU" sz="2000" b="1" i="1" dirty="0"/>
              <a:t>моторных белков</a:t>
            </a:r>
            <a:r>
              <a:rPr lang="ru-RU" sz="2000" dirty="0"/>
              <a:t>. Существует множество подобных примеров: элементы </a:t>
            </a:r>
            <a:r>
              <a:rPr lang="ru-RU" sz="2000" dirty="0" err="1"/>
              <a:t>цитоскелета</a:t>
            </a:r>
            <a:r>
              <a:rPr lang="ru-RU" sz="2000" dirty="0"/>
              <a:t> и моторные белки работают вместе с молекулами плазматической мембраны, чтобы вся клетка целиком могла передвигаться вдоль волокон, окружающих её. </a:t>
            </a:r>
            <a:endParaRPr lang="ru-RU" sz="2000" dirty="0" smtClean="0"/>
          </a:p>
          <a:p>
            <a:pPr algn="just">
              <a:spcBef>
                <a:spcPts val="600"/>
              </a:spcBef>
            </a:pPr>
            <a:r>
              <a:rPr lang="ru-RU" sz="2000" dirty="0" smtClean="0"/>
              <a:t>Внутри </a:t>
            </a:r>
            <a:r>
              <a:rPr lang="ru-RU" sz="2000" dirty="0"/>
              <a:t>клетки везикулы и другие органеллы часто используют </a:t>
            </a:r>
            <a:r>
              <a:rPr lang="ru-RU" sz="2000" dirty="0" smtClean="0"/>
              <a:t>«ноги» </a:t>
            </a:r>
            <a:r>
              <a:rPr lang="ru-RU" sz="2000" dirty="0"/>
              <a:t>из моторных белков чтобы </a:t>
            </a:r>
            <a:r>
              <a:rPr lang="ru-RU" sz="2000" dirty="0" smtClean="0"/>
              <a:t>«шагать» </a:t>
            </a:r>
            <a:r>
              <a:rPr lang="ru-RU" sz="2000" dirty="0"/>
              <a:t>к месту своего назначения по пути, построенном из </a:t>
            </a:r>
            <a:r>
              <a:rPr lang="ru-RU" sz="2000" dirty="0" err="1"/>
              <a:t>цитоскелета</a:t>
            </a:r>
            <a:r>
              <a:rPr lang="ru-RU" sz="2000" dirty="0"/>
              <a:t>. </a:t>
            </a:r>
            <a:endParaRPr lang="ru-RU" sz="2000" dirty="0" smtClean="0"/>
          </a:p>
          <a:p>
            <a:pPr algn="just">
              <a:spcBef>
                <a:spcPts val="600"/>
              </a:spcBef>
            </a:pPr>
            <a:r>
              <a:rPr lang="ru-RU" sz="2000" dirty="0" smtClean="0"/>
              <a:t>Везикулы</a:t>
            </a:r>
            <a:r>
              <a:rPr lang="ru-RU" sz="2000" dirty="0"/>
              <a:t>, содержащие молекулы </a:t>
            </a:r>
            <a:r>
              <a:rPr lang="ru-RU" sz="2000" dirty="0" err="1"/>
              <a:t>нейромедиатора</a:t>
            </a:r>
            <a:r>
              <a:rPr lang="ru-RU" sz="2000" dirty="0"/>
              <a:t>, перемещаются в кончики аксонов — длинных выростов нервных клеток, которые передают этот </a:t>
            </a:r>
            <a:r>
              <a:rPr lang="ru-RU" sz="2000" dirty="0" err="1"/>
              <a:t>нейромедиатор</a:t>
            </a:r>
            <a:r>
              <a:rPr lang="ru-RU" sz="2000" dirty="0"/>
              <a:t> соседним нервным клеткам в виде химических сигналов. </a:t>
            </a:r>
            <a:endParaRPr lang="ru-RU" sz="2000" dirty="0" smtClean="0"/>
          </a:p>
        </p:txBody>
      </p:sp>
      <p:pic>
        <p:nvPicPr>
          <p:cNvPr id="4" name="Рисунок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73476" y="3892411"/>
            <a:ext cx="4403641" cy="2529060"/>
          </a:xfrm>
          <a:prstGeom prst="rect">
            <a:avLst/>
          </a:prstGeom>
        </p:spPr>
      </p:pic>
      <p:pic>
        <p:nvPicPr>
          <p:cNvPr id="3" name="Рисунок 2"/>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4477117" y="3811509"/>
            <a:ext cx="4677673" cy="3023001"/>
          </a:xfrm>
          <a:prstGeom prst="rect">
            <a:avLst/>
          </a:prstGeom>
        </p:spPr>
      </p:pic>
    </p:spTree>
    <p:extLst>
      <p:ext uri="{BB962C8B-B14F-4D97-AF65-F5344CB8AC3E}">
        <p14:creationId xmlns:p14="http://schemas.microsoft.com/office/powerpoint/2010/main" xmlns="" val="751891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251520" y="476250"/>
            <a:ext cx="8568630" cy="5139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dirty="0">
                <a:latin typeface="+mn-lt"/>
              </a:rPr>
              <a:t>По своей структуре и функциям клетки эукариот весьма разнообразны. </a:t>
            </a:r>
          </a:p>
          <a:p>
            <a:pPr algn="just" eaLnBrk="1" hangingPunct="1">
              <a:spcBef>
                <a:spcPts val="600"/>
              </a:spcBef>
            </a:pPr>
            <a:r>
              <a:rPr lang="ru-RU" sz="2200" dirty="0">
                <a:latin typeface="+mn-lt"/>
              </a:rPr>
              <a:t>Но даже у тысяч различных типов клеток можно выделить общие черты строения, характеризующие их как гомологичные образования. </a:t>
            </a:r>
          </a:p>
          <a:p>
            <a:pPr algn="just" eaLnBrk="1" hangingPunct="1">
              <a:spcBef>
                <a:spcPts val="600"/>
              </a:spcBef>
            </a:pPr>
            <a:r>
              <a:rPr lang="ru-RU" sz="2200" dirty="0">
                <a:latin typeface="+mn-lt"/>
              </a:rPr>
              <a:t>Обобщенная схематическая </a:t>
            </a:r>
            <a:r>
              <a:rPr lang="ru-RU" sz="2200" dirty="0" err="1">
                <a:latin typeface="+mn-lt"/>
              </a:rPr>
              <a:t>эукариотическая</a:t>
            </a:r>
            <a:r>
              <a:rPr lang="ru-RU" sz="2200" dirty="0">
                <a:latin typeface="+mn-lt"/>
              </a:rPr>
              <a:t> клетка животных состоит из следующих структурно-функциональных частей: поверхностного аппарата, цитоплазмы и ядра. </a:t>
            </a:r>
          </a:p>
          <a:p>
            <a:pPr algn="just" eaLnBrk="1" hangingPunct="1">
              <a:spcBef>
                <a:spcPts val="600"/>
              </a:spcBef>
            </a:pPr>
            <a:r>
              <a:rPr lang="ru-RU" sz="2200" dirty="0">
                <a:latin typeface="+mn-lt"/>
              </a:rPr>
              <a:t>В каждой из них имеются мембранные элементы: наружная клеточная мембрана в поверхностном аппарате, мембранные органоиды в цитоплазме и ядерная оболочка в ядре. </a:t>
            </a:r>
          </a:p>
          <a:p>
            <a:pPr algn="just" eaLnBrk="1" hangingPunct="1">
              <a:spcBef>
                <a:spcPts val="600"/>
              </a:spcBef>
            </a:pPr>
            <a:r>
              <a:rPr lang="ru-RU" sz="2200" dirty="0">
                <a:latin typeface="+mn-lt"/>
              </a:rPr>
              <a:t>Поскольку все клеточные мембраны играют исключительно важную роль в жизнедеятельности клетки, изучение мембран заслуживает специального внимания.</a:t>
            </a:r>
          </a:p>
        </p:txBody>
      </p:sp>
    </p:spTree>
    <p:extLst>
      <p:ext uri="{BB962C8B-B14F-4D97-AF65-F5344CB8AC3E}">
        <p14:creationId xmlns:p14="http://schemas.microsoft.com/office/powerpoint/2010/main" xmlns="" val="238024263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179388" y="476250"/>
            <a:ext cx="5040312" cy="5616575"/>
          </a:xfrm>
        </p:spPr>
        <p:txBody>
          <a:bodyPr rtlCol="0">
            <a:normAutofit fontScale="62500" lnSpcReduction="20000"/>
          </a:bodyPr>
          <a:lstStyle/>
          <a:p>
            <a:pPr marL="0" indent="0" algn="just" eaLnBrk="1" fontAlgn="auto" hangingPunct="1">
              <a:lnSpc>
                <a:spcPct val="120000"/>
              </a:lnSpc>
              <a:spcAft>
                <a:spcPts val="0"/>
              </a:spcAft>
              <a:buFont typeface="Arial" pitchFamily="34" charset="0"/>
              <a:buNone/>
              <a:defRPr/>
            </a:pPr>
            <a:r>
              <a:rPr lang="ru-RU" dirty="0" smtClean="0">
                <a:cs typeface="Arial" pitchFamily="34" charset="0"/>
              </a:rPr>
              <a:t>В клетках животных микротрубочки участвуют в образовании центриолей, базальных телец, </a:t>
            </a:r>
            <a:r>
              <a:rPr lang="ru-RU" b="1" i="1" dirty="0" err="1" smtClean="0">
                <a:cs typeface="Arial" pitchFamily="34" charset="0"/>
              </a:rPr>
              <a:t>аксонем</a:t>
            </a:r>
            <a:r>
              <a:rPr lang="ru-RU" dirty="0" smtClean="0">
                <a:cs typeface="Arial" pitchFamily="34" charset="0"/>
              </a:rPr>
              <a:t>, ресничек и жгутиков. </a:t>
            </a:r>
          </a:p>
          <a:p>
            <a:pPr marL="0" indent="0" algn="just" eaLnBrk="1" fontAlgn="auto" hangingPunct="1">
              <a:lnSpc>
                <a:spcPct val="120000"/>
              </a:lnSpc>
              <a:spcAft>
                <a:spcPts val="0"/>
              </a:spcAft>
              <a:buFont typeface="Arial" pitchFamily="34" charset="0"/>
              <a:buNone/>
              <a:defRPr/>
            </a:pPr>
            <a:r>
              <a:rPr lang="ru-RU" dirty="0" smtClean="0">
                <a:cs typeface="Arial" pitchFamily="34" charset="0"/>
              </a:rPr>
              <a:t>В делящихся клетках они образуют веретено деления. </a:t>
            </a:r>
          </a:p>
          <a:p>
            <a:pPr marL="0" indent="0" algn="just" eaLnBrk="1" fontAlgn="auto" hangingPunct="1">
              <a:lnSpc>
                <a:spcPct val="120000"/>
              </a:lnSpc>
              <a:spcAft>
                <a:spcPts val="0"/>
              </a:spcAft>
              <a:buFont typeface="Arial" pitchFamily="34" charset="0"/>
              <a:buNone/>
              <a:defRPr/>
            </a:pPr>
            <a:r>
              <a:rPr lang="ru-RU" b="1" i="1" dirty="0" smtClean="0">
                <a:cs typeface="Arial" pitchFamily="34" charset="0"/>
              </a:rPr>
              <a:t>Колхицин, </a:t>
            </a:r>
            <a:r>
              <a:rPr lang="ru-RU" b="1" i="1" dirty="0" err="1" smtClean="0">
                <a:cs typeface="Arial" pitchFamily="34" charset="0"/>
              </a:rPr>
              <a:t>винбластин</a:t>
            </a:r>
            <a:r>
              <a:rPr lang="ru-RU" b="1" i="1" dirty="0" smtClean="0">
                <a:cs typeface="Arial" pitchFamily="34" charset="0"/>
              </a:rPr>
              <a:t> </a:t>
            </a:r>
            <a:r>
              <a:rPr lang="ru-RU" dirty="0" smtClean="0">
                <a:cs typeface="Arial" pitchFamily="34" charset="0"/>
              </a:rPr>
              <a:t>и другие препараты, способные нарушать процесс полимеризации </a:t>
            </a:r>
            <a:r>
              <a:rPr lang="ru-RU" dirty="0" err="1" smtClean="0">
                <a:cs typeface="Arial" pitchFamily="34" charset="0"/>
              </a:rPr>
              <a:t>тубулинов</a:t>
            </a:r>
            <a:r>
              <a:rPr lang="ru-RU" dirty="0" smtClean="0">
                <a:cs typeface="Arial" pitchFamily="34" charset="0"/>
              </a:rPr>
              <a:t> и рост микротрубочек, препятствуют расхождению хромосом к полюсам клетки при митозе и мейозе и вызывают избирательную гибель </a:t>
            </a:r>
            <a:r>
              <a:rPr lang="ru-RU" dirty="0" err="1" smtClean="0">
                <a:cs typeface="Arial" pitchFamily="34" charset="0"/>
              </a:rPr>
              <a:t>быстроделя-щихся</a:t>
            </a:r>
            <a:r>
              <a:rPr lang="ru-RU" dirty="0" smtClean="0">
                <a:cs typeface="Arial" pitchFamily="34" charset="0"/>
              </a:rPr>
              <a:t> клеток. </a:t>
            </a:r>
          </a:p>
          <a:p>
            <a:pPr marL="0" indent="0" algn="just" eaLnBrk="1" fontAlgn="auto" hangingPunct="1">
              <a:lnSpc>
                <a:spcPct val="120000"/>
              </a:lnSpc>
              <a:spcAft>
                <a:spcPts val="0"/>
              </a:spcAft>
              <a:buFont typeface="Arial" pitchFamily="34" charset="0"/>
              <a:buNone/>
              <a:defRPr/>
            </a:pPr>
            <a:r>
              <a:rPr lang="ru-RU" dirty="0" smtClean="0">
                <a:cs typeface="Arial" pitchFamily="34" charset="0"/>
              </a:rPr>
              <a:t>Поэтому некоторые из таких веществ используются для химиотерапии опухолей.</a:t>
            </a:r>
          </a:p>
          <a:p>
            <a:pPr marL="0" indent="0" algn="just" eaLnBrk="1" fontAlgn="auto" hangingPunct="1">
              <a:lnSpc>
                <a:spcPct val="120000"/>
              </a:lnSpc>
              <a:spcAft>
                <a:spcPts val="0"/>
              </a:spcAft>
              <a:buFont typeface="Arial" pitchFamily="34" charset="0"/>
              <a:buNone/>
              <a:defRPr/>
            </a:pPr>
            <a:endParaRPr lang="ru-RU" sz="2000" dirty="0" smtClean="0">
              <a:latin typeface="Arial" pitchFamily="34" charset="0"/>
              <a:cs typeface="Arial" pitchFamily="34" charset="0"/>
            </a:endParaRPr>
          </a:p>
        </p:txBody>
      </p:sp>
      <p:pic>
        <p:nvPicPr>
          <p:cNvPr id="11571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67325" y="188913"/>
            <a:ext cx="3876675" cy="501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5716" name="Text Box 3"/>
          <p:cNvSpPr txBox="1">
            <a:spLocks noChangeArrowheads="1"/>
          </p:cNvSpPr>
          <p:nvPr/>
        </p:nvSpPr>
        <p:spPr bwMode="auto">
          <a:xfrm>
            <a:off x="5183188" y="5300663"/>
            <a:ext cx="396081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dirty="0">
                <a:latin typeface="+mn-lt"/>
              </a:rPr>
              <a:t>Сеть микротрубочек, окрашенная меченными антителами к </a:t>
            </a:r>
            <a:r>
              <a:rPr lang="ru-RU" dirty="0" err="1">
                <a:latin typeface="+mn-lt"/>
              </a:rPr>
              <a:t>тубулину</a:t>
            </a:r>
            <a:r>
              <a:rPr lang="ru-RU" dirty="0">
                <a:latin typeface="+mn-lt"/>
              </a:rPr>
              <a:t> в клетке культура ткани. Центриоль окрашена желтым цветом, Я  - ядро</a:t>
            </a:r>
          </a:p>
        </p:txBody>
      </p:sp>
    </p:spTree>
    <p:extLst>
      <p:ext uri="{BB962C8B-B14F-4D97-AF65-F5344CB8AC3E}">
        <p14:creationId xmlns:p14="http://schemas.microsoft.com/office/powerpoint/2010/main" xmlns="" val="69383368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7504" y="548680"/>
            <a:ext cx="9035952" cy="4968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219166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7504" y="404664"/>
            <a:ext cx="9073364" cy="54726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745214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Рисунок 5" descr="18микротрубочки в цитоплазме1.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23528" y="44624"/>
            <a:ext cx="8252468" cy="4569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2248620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355" y="1340768"/>
            <a:ext cx="9074662" cy="46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254722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97" y="548680"/>
            <a:ext cx="9041853" cy="619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0" y="116632"/>
            <a:ext cx="5940152" cy="369332"/>
          </a:xfrm>
          <a:prstGeom prst="rect">
            <a:avLst/>
          </a:prstGeom>
          <a:noFill/>
        </p:spPr>
        <p:txBody>
          <a:bodyPr wrap="square" rtlCol="0">
            <a:spAutoFit/>
          </a:bodyPr>
          <a:lstStyle/>
          <a:p>
            <a:r>
              <a:rPr lang="ru-RU" dirty="0" err="1" smtClean="0"/>
              <a:t>Ундулирующая</a:t>
            </a:r>
            <a:r>
              <a:rPr lang="ru-RU" dirty="0" smtClean="0"/>
              <a:t> мембрана у </a:t>
            </a:r>
            <a:r>
              <a:rPr lang="ru-RU" dirty="0" err="1" smtClean="0"/>
              <a:t>кинетопластид</a:t>
            </a:r>
            <a:r>
              <a:rPr lang="ru-RU" dirty="0" smtClean="0"/>
              <a:t> (трипаносома)</a:t>
            </a:r>
            <a:endParaRPr lang="ru-RU" dirty="0"/>
          </a:p>
        </p:txBody>
      </p:sp>
    </p:spTree>
    <p:extLst>
      <p:ext uri="{BB962C8B-B14F-4D97-AF65-F5344CB8AC3E}">
        <p14:creationId xmlns:p14="http://schemas.microsoft.com/office/powerpoint/2010/main" xmlns="" val="9462899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3">
            <a:extLst>
              <a:ext uri="{28A0092B-C50C-407E-A947-70E740481C1C}">
                <a14:useLocalDpi xmlns:a14="http://schemas.microsoft.com/office/drawing/2010/main" xmlns="" val="0"/>
              </a:ext>
            </a:extLst>
          </a:blip>
          <a:srcRect t="1483" b="4750"/>
          <a:stretch/>
        </p:blipFill>
        <p:spPr>
          <a:xfrm>
            <a:off x="395536" y="2636913"/>
            <a:ext cx="8176358" cy="4200808"/>
          </a:xfrm>
          <a:prstGeom prst="rect">
            <a:avLst/>
          </a:prstGeom>
        </p:spPr>
      </p:pic>
      <p:sp>
        <p:nvSpPr>
          <p:cNvPr id="3" name="Содержимое 2"/>
          <p:cNvSpPr txBox="1">
            <a:spLocks/>
          </p:cNvSpPr>
          <p:nvPr/>
        </p:nvSpPr>
        <p:spPr>
          <a:xfrm>
            <a:off x="170639" y="188641"/>
            <a:ext cx="8784976" cy="24482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charset="0"/>
              <a:buNone/>
            </a:pPr>
            <a:r>
              <a:rPr lang="ru-RU" sz="2000" b="1" i="1" dirty="0" err="1" smtClean="0">
                <a:cs typeface="Arial" charset="0"/>
              </a:rPr>
              <a:t>Микрофиламенты</a:t>
            </a:r>
            <a:r>
              <a:rPr lang="ru-RU" sz="2000" dirty="0" smtClean="0">
                <a:cs typeface="Arial" charset="0"/>
              </a:rPr>
              <a:t> представляют собой тонкие белковые нити диаметром 5—7 </a:t>
            </a:r>
            <a:r>
              <a:rPr lang="ru-RU" sz="2000" dirty="0" err="1" smtClean="0">
                <a:cs typeface="Arial" charset="0"/>
              </a:rPr>
              <a:t>нм</a:t>
            </a:r>
            <a:r>
              <a:rPr lang="ru-RU" sz="2000" dirty="0" smtClean="0">
                <a:cs typeface="Arial" charset="0"/>
              </a:rPr>
              <a:t>, состоящие из двух спирально закрученных нитей, образованных глобулярным белком — </a:t>
            </a:r>
            <a:r>
              <a:rPr lang="ru-RU" sz="2000" b="1" i="1" dirty="0" smtClean="0">
                <a:cs typeface="Arial" charset="0"/>
              </a:rPr>
              <a:t>актином</a:t>
            </a:r>
            <a:r>
              <a:rPr lang="ru-RU" sz="2000" dirty="0" smtClean="0">
                <a:cs typeface="Arial" charset="0"/>
              </a:rPr>
              <a:t>. На долю этого белка приходится более 10 % всех белков клетки. </a:t>
            </a:r>
          </a:p>
          <a:p>
            <a:pPr marL="0" indent="0" algn="just">
              <a:buFont typeface="Arial" charset="0"/>
              <a:buNone/>
            </a:pPr>
            <a:r>
              <a:rPr lang="ru-RU" sz="2000" dirty="0" smtClean="0">
                <a:cs typeface="Arial" charset="0"/>
              </a:rPr>
              <a:t>При образовании </a:t>
            </a:r>
            <a:r>
              <a:rPr lang="ru-RU" sz="2000" dirty="0" err="1" smtClean="0">
                <a:cs typeface="Arial" charset="0"/>
              </a:rPr>
              <a:t>микрофиламентов</a:t>
            </a:r>
            <a:r>
              <a:rPr lang="ru-RU" sz="2000" dirty="0" smtClean="0">
                <a:cs typeface="Arial" charset="0"/>
              </a:rPr>
              <a:t> </a:t>
            </a:r>
            <a:r>
              <a:rPr lang="ru-RU" sz="2000" dirty="0" err="1" smtClean="0">
                <a:cs typeface="Arial" charset="0"/>
              </a:rPr>
              <a:t>мономерная</a:t>
            </a:r>
            <a:r>
              <a:rPr lang="ru-RU" sz="2000" dirty="0" smtClean="0">
                <a:cs typeface="Arial" charset="0"/>
              </a:rPr>
              <a:t> форма актина первоначально </a:t>
            </a:r>
            <a:r>
              <a:rPr lang="ru-RU" sz="2000" dirty="0" err="1" smtClean="0">
                <a:cs typeface="Arial" charset="0"/>
              </a:rPr>
              <a:t>полимеризуется</a:t>
            </a:r>
            <a:r>
              <a:rPr lang="ru-RU" sz="2000" dirty="0" smtClean="0">
                <a:cs typeface="Arial" charset="0"/>
              </a:rPr>
              <a:t> с образованием </a:t>
            </a:r>
            <a:r>
              <a:rPr lang="ru-RU" sz="2000" dirty="0" err="1" smtClean="0">
                <a:cs typeface="Arial" charset="0"/>
              </a:rPr>
              <a:t>актиновых</a:t>
            </a:r>
            <a:r>
              <a:rPr lang="ru-RU" sz="2000" dirty="0" smtClean="0">
                <a:cs typeface="Arial" charset="0"/>
              </a:rPr>
              <a:t> </a:t>
            </a:r>
            <a:r>
              <a:rPr lang="ru-RU" sz="2000" dirty="0" err="1" smtClean="0">
                <a:cs typeface="Arial" charset="0"/>
              </a:rPr>
              <a:t>димеров</a:t>
            </a:r>
            <a:r>
              <a:rPr lang="ru-RU" sz="2000" dirty="0" smtClean="0">
                <a:cs typeface="Arial" charset="0"/>
              </a:rPr>
              <a:t> и затем </a:t>
            </a:r>
            <a:r>
              <a:rPr lang="ru-RU" sz="2000" dirty="0" err="1" smtClean="0">
                <a:cs typeface="Arial" charset="0"/>
              </a:rPr>
              <a:t>тримеров</a:t>
            </a:r>
            <a:r>
              <a:rPr lang="ru-RU" sz="2000" dirty="0" smtClean="0">
                <a:cs typeface="Arial" charset="0"/>
              </a:rPr>
              <a:t>. </a:t>
            </a:r>
          </a:p>
        </p:txBody>
      </p:sp>
    </p:spTree>
    <p:extLst>
      <p:ext uri="{BB962C8B-B14F-4D97-AF65-F5344CB8AC3E}">
        <p14:creationId xmlns:p14="http://schemas.microsoft.com/office/powerpoint/2010/main" xmlns="" val="18299683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7503" y="548680"/>
            <a:ext cx="9092105" cy="54726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887430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Содержимое 2"/>
          <p:cNvSpPr>
            <a:spLocks noGrp="1"/>
          </p:cNvSpPr>
          <p:nvPr>
            <p:ph idx="4294967295"/>
          </p:nvPr>
        </p:nvSpPr>
        <p:spPr>
          <a:xfrm>
            <a:off x="179512" y="188641"/>
            <a:ext cx="7463296" cy="3600400"/>
          </a:xfrm>
        </p:spPr>
        <p:txBody>
          <a:bodyPr>
            <a:normAutofit/>
          </a:bodyPr>
          <a:lstStyle/>
          <a:p>
            <a:pPr marL="0" indent="0" algn="just" eaLnBrk="1" hangingPunct="1">
              <a:buFont typeface="Arial" charset="0"/>
              <a:buNone/>
            </a:pPr>
            <a:r>
              <a:rPr lang="ru-RU" sz="2000" dirty="0" smtClean="0">
                <a:cs typeface="Arial" charset="0"/>
              </a:rPr>
              <a:t>Дальнейший рост </a:t>
            </a:r>
            <a:r>
              <a:rPr lang="ru-RU" sz="2000" dirty="0" err="1" smtClean="0">
                <a:cs typeface="Arial" charset="0"/>
              </a:rPr>
              <a:t>микрофиламентов</a:t>
            </a:r>
            <a:r>
              <a:rPr lang="ru-RU" sz="2000" dirty="0" smtClean="0">
                <a:cs typeface="Arial" charset="0"/>
              </a:rPr>
              <a:t> осуществляется путем присоединения </a:t>
            </a:r>
            <a:r>
              <a:rPr lang="ru-RU" sz="2000" dirty="0" err="1" smtClean="0">
                <a:cs typeface="Arial" charset="0"/>
              </a:rPr>
              <a:t>актиновых</a:t>
            </a:r>
            <a:r>
              <a:rPr lang="ru-RU" sz="2000" dirty="0" smtClean="0">
                <a:cs typeface="Arial" charset="0"/>
              </a:rPr>
              <a:t> мономеров к обоим концам </a:t>
            </a:r>
            <a:r>
              <a:rPr lang="ru-RU" sz="2000" dirty="0" err="1" smtClean="0">
                <a:cs typeface="Arial" charset="0"/>
              </a:rPr>
              <a:t>актинового</a:t>
            </a:r>
            <a:r>
              <a:rPr lang="ru-RU" sz="2000" dirty="0" smtClean="0">
                <a:cs typeface="Arial" charset="0"/>
              </a:rPr>
              <a:t> </a:t>
            </a:r>
            <a:r>
              <a:rPr lang="ru-RU" sz="2000" dirty="0" err="1" smtClean="0">
                <a:cs typeface="Arial" charset="0"/>
              </a:rPr>
              <a:t>филамента</a:t>
            </a:r>
            <a:r>
              <a:rPr lang="ru-RU" sz="2000" dirty="0" smtClean="0">
                <a:cs typeface="Arial" charset="0"/>
              </a:rPr>
              <a:t>. </a:t>
            </a:r>
          </a:p>
          <a:p>
            <a:pPr marL="0" indent="0" algn="just" eaLnBrk="1" hangingPunct="1">
              <a:buFont typeface="Arial" charset="0"/>
              <a:buNone/>
            </a:pPr>
            <a:r>
              <a:rPr lang="ru-RU" sz="2000" dirty="0" smtClean="0">
                <a:cs typeface="Arial" charset="0"/>
              </a:rPr>
              <a:t>В клетке </a:t>
            </a:r>
            <a:r>
              <a:rPr lang="ru-RU" sz="2000" dirty="0" err="1" smtClean="0">
                <a:cs typeface="Arial" charset="0"/>
              </a:rPr>
              <a:t>микрофиламенты</a:t>
            </a:r>
            <a:r>
              <a:rPr lang="ru-RU" sz="2000" dirty="0" smtClean="0">
                <a:cs typeface="Arial" charset="0"/>
              </a:rPr>
              <a:t> организованы в высокоупорядоченные структуры двух типов: </a:t>
            </a:r>
            <a:r>
              <a:rPr lang="ru-RU" sz="2000" dirty="0" err="1" smtClean="0">
                <a:cs typeface="Arial" charset="0"/>
              </a:rPr>
              <a:t>актиновые</a:t>
            </a:r>
            <a:r>
              <a:rPr lang="ru-RU" sz="2000" dirty="0" smtClean="0">
                <a:cs typeface="Arial" charset="0"/>
              </a:rPr>
              <a:t> пучки, состоящие из параллельно расположенных нитей, и </a:t>
            </a:r>
            <a:r>
              <a:rPr lang="ru-RU" sz="2000" dirty="0" err="1" smtClean="0">
                <a:cs typeface="Arial" charset="0"/>
              </a:rPr>
              <a:t>актиновые</a:t>
            </a:r>
            <a:r>
              <a:rPr lang="ru-RU" sz="2000" dirty="0" smtClean="0">
                <a:cs typeface="Arial" charset="0"/>
              </a:rPr>
              <a:t> сети. </a:t>
            </a:r>
          </a:p>
          <a:p>
            <a:pPr marL="0" indent="0" algn="just">
              <a:buNone/>
            </a:pPr>
            <a:r>
              <a:rPr lang="ru-RU" sz="2000" dirty="0"/>
              <a:t>В образовании </a:t>
            </a:r>
            <a:r>
              <a:rPr lang="ru-RU" sz="2000" dirty="0" err="1"/>
              <a:t>актиновых</a:t>
            </a:r>
            <a:r>
              <a:rPr lang="ru-RU" sz="2000" dirty="0"/>
              <a:t> пучков и </a:t>
            </a:r>
            <a:r>
              <a:rPr lang="ru-RU" sz="2000" dirty="0" err="1"/>
              <a:t>актиновых</a:t>
            </a:r>
            <a:r>
              <a:rPr lang="ru-RU" sz="2000" dirty="0"/>
              <a:t> сетей и связи их с другими структурами клетки, например плазматической мембраной, значительную роль играют различные актин-связывающие </a:t>
            </a:r>
            <a:r>
              <a:rPr lang="ru-RU" sz="2000" dirty="0" smtClean="0"/>
              <a:t>белки.</a:t>
            </a:r>
            <a:endParaRPr lang="ru-RU" sz="2000" dirty="0" smtClean="0">
              <a:cs typeface="Arial" charset="0"/>
            </a:endParaRPr>
          </a:p>
        </p:txBody>
      </p:sp>
      <p:pic>
        <p:nvPicPr>
          <p:cNvPr id="118787" name="Picture 9" descr="актиновый микрофиломент"/>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7642808" y="-171400"/>
            <a:ext cx="1501192" cy="3528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9511" y="3501008"/>
            <a:ext cx="4404223" cy="2952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Рисунок 4"/>
          <p:cNvPicPr>
            <a:picLocks noChangeAspect="1"/>
          </p:cNvPicPr>
          <p:nvPr/>
        </p:nvPicPr>
        <p:blipFill rotWithShape="1">
          <a:blip r:embed="rId4" cstate="print">
            <a:extLst>
              <a:ext uri="{28A0092B-C50C-407E-A947-70E740481C1C}">
                <a14:useLocalDpi xmlns:a14="http://schemas.microsoft.com/office/drawing/2010/main" xmlns="" val="0"/>
              </a:ext>
            </a:extLst>
          </a:blip>
          <a:srcRect/>
          <a:stretch/>
        </p:blipFill>
        <p:spPr>
          <a:xfrm>
            <a:off x="4536189" y="3789040"/>
            <a:ext cx="4436198" cy="2838399"/>
          </a:xfrm>
          <a:prstGeom prst="rect">
            <a:avLst/>
          </a:prstGeom>
        </p:spPr>
      </p:pic>
      <p:sp>
        <p:nvSpPr>
          <p:cNvPr id="6" name="TextBox 6"/>
          <p:cNvSpPr txBox="1">
            <a:spLocks noChangeArrowheads="1"/>
          </p:cNvSpPr>
          <p:nvPr/>
        </p:nvSpPr>
        <p:spPr bwMode="auto">
          <a:xfrm>
            <a:off x="376350" y="6422256"/>
            <a:ext cx="34559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dirty="0" err="1">
                <a:latin typeface="+mn-lt"/>
              </a:rPr>
              <a:t>Актиновые</a:t>
            </a:r>
            <a:r>
              <a:rPr lang="ru-RU" dirty="0">
                <a:latin typeface="+mn-lt"/>
              </a:rPr>
              <a:t> </a:t>
            </a:r>
            <a:r>
              <a:rPr lang="ru-RU" dirty="0" err="1">
                <a:latin typeface="+mn-lt"/>
              </a:rPr>
              <a:t>микрофиламенты</a:t>
            </a:r>
            <a:endParaRPr lang="ru-RU" dirty="0">
              <a:latin typeface="+mn-lt"/>
            </a:endParaRPr>
          </a:p>
        </p:txBody>
      </p:sp>
    </p:spTree>
    <p:extLst>
      <p:ext uri="{BB962C8B-B14F-4D97-AF65-F5344CB8AC3E}">
        <p14:creationId xmlns:p14="http://schemas.microsoft.com/office/powerpoint/2010/main" xmlns="" val="58707954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066" y="692696"/>
            <a:ext cx="9085286" cy="5273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07313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p:cNvSpPr>
            <a:spLocks noChangeShapeType="1"/>
          </p:cNvSpPr>
          <p:nvPr/>
        </p:nvSpPr>
        <p:spPr bwMode="auto">
          <a:xfrm>
            <a:off x="1797050" y="2557463"/>
            <a:ext cx="0" cy="0"/>
          </a:xfrm>
          <a:prstGeom prst="line">
            <a:avLst/>
          </a:prstGeom>
          <a:noFill/>
          <a:ln w="9525" cap="rnd">
            <a:solidFill>
              <a:srgbClr val="000000"/>
            </a:solidFill>
            <a:round/>
            <a:headEnd/>
            <a:tailEnd/>
          </a:ln>
          <a:extLst>
            <a:ext uri="{909E8E84-426E-40DD-AFC4-6F175D3DCCD1}">
              <a14:hiddenFill xmlns:a14="http://schemas.microsoft.com/office/drawing/2010/main" xmlns="">
                <a:noFill/>
              </a14:hiddenFill>
            </a:ext>
          </a:extLst>
        </p:spPr>
        <p:txBody>
          <a:bodyPr/>
          <a:lstStyle/>
          <a:p>
            <a:endParaRPr lang="ru-RU"/>
          </a:p>
        </p:txBody>
      </p:sp>
      <p:sp>
        <p:nvSpPr>
          <p:cNvPr id="14339" name="Line 3"/>
          <p:cNvSpPr>
            <a:spLocks noChangeShapeType="1"/>
          </p:cNvSpPr>
          <p:nvPr/>
        </p:nvSpPr>
        <p:spPr bwMode="auto">
          <a:xfrm>
            <a:off x="3968750" y="2557463"/>
            <a:ext cx="0" cy="0"/>
          </a:xfrm>
          <a:prstGeom prst="line">
            <a:avLst/>
          </a:prstGeom>
          <a:noFill/>
          <a:ln w="9525" cap="rnd">
            <a:solidFill>
              <a:srgbClr val="000000"/>
            </a:solidFill>
            <a:round/>
            <a:headEnd/>
            <a:tailEnd/>
          </a:ln>
          <a:extLst>
            <a:ext uri="{909E8E84-426E-40DD-AFC4-6F175D3DCCD1}">
              <a14:hiddenFill xmlns:a14="http://schemas.microsoft.com/office/drawing/2010/main" xmlns="">
                <a:noFill/>
              </a14:hiddenFill>
            </a:ext>
          </a:extLst>
        </p:spPr>
        <p:txBody>
          <a:bodyPr/>
          <a:lstStyle/>
          <a:p>
            <a:endParaRPr lang="ru-RU"/>
          </a:p>
        </p:txBody>
      </p:sp>
      <p:sp>
        <p:nvSpPr>
          <p:cNvPr id="14340" name="Text Box 4"/>
          <p:cNvSpPr txBox="1">
            <a:spLocks noChangeArrowheads="1"/>
          </p:cNvSpPr>
          <p:nvPr/>
        </p:nvSpPr>
        <p:spPr bwMode="auto">
          <a:xfrm>
            <a:off x="6227763" y="4008438"/>
            <a:ext cx="165735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sz="1600" dirty="0" err="1">
                <a:latin typeface="+mn-lt"/>
              </a:rPr>
              <a:t>Немембранные</a:t>
            </a:r>
            <a:endParaRPr lang="ru-RU" sz="1600" dirty="0">
              <a:latin typeface="+mn-lt"/>
            </a:endParaRPr>
          </a:p>
        </p:txBody>
      </p:sp>
      <p:grpSp>
        <p:nvGrpSpPr>
          <p:cNvPr id="14341" name="Group 5"/>
          <p:cNvGrpSpPr>
            <a:grpSpLocks/>
          </p:cNvGrpSpPr>
          <p:nvPr/>
        </p:nvGrpSpPr>
        <p:grpSpPr bwMode="auto">
          <a:xfrm>
            <a:off x="0" y="303213"/>
            <a:ext cx="9144000" cy="6299202"/>
            <a:chOff x="113" y="236"/>
            <a:chExt cx="5579" cy="3968"/>
          </a:xfrm>
        </p:grpSpPr>
        <p:sp>
          <p:nvSpPr>
            <p:cNvPr id="14342" name="Line 6"/>
            <p:cNvSpPr>
              <a:spLocks noChangeShapeType="1"/>
            </p:cNvSpPr>
            <p:nvPr/>
          </p:nvSpPr>
          <p:spPr bwMode="auto">
            <a:xfrm flipH="1">
              <a:off x="3492" y="2386"/>
              <a:ext cx="318" cy="136"/>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ru-RU"/>
            </a:p>
          </p:txBody>
        </p:sp>
        <p:sp>
          <p:nvSpPr>
            <p:cNvPr id="14343" name="Line 7"/>
            <p:cNvSpPr>
              <a:spLocks noChangeShapeType="1"/>
            </p:cNvSpPr>
            <p:nvPr/>
          </p:nvSpPr>
          <p:spPr bwMode="auto">
            <a:xfrm>
              <a:off x="3810" y="2386"/>
              <a:ext cx="544" cy="181"/>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ru-RU"/>
            </a:p>
          </p:txBody>
        </p:sp>
        <p:sp>
          <p:nvSpPr>
            <p:cNvPr id="14344" name="Rectangle 8"/>
            <p:cNvSpPr>
              <a:spLocks noChangeArrowheads="1"/>
            </p:cNvSpPr>
            <p:nvPr/>
          </p:nvSpPr>
          <p:spPr bwMode="auto">
            <a:xfrm>
              <a:off x="1471" y="236"/>
              <a:ext cx="2542"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r>
                <a:rPr lang="ru-RU" sz="2400" b="1" dirty="0" err="1">
                  <a:latin typeface="Tahoma" pitchFamily="34" charset="0"/>
                </a:rPr>
                <a:t>Эукариотическая</a:t>
              </a:r>
              <a:r>
                <a:rPr lang="ru-RU" sz="2400" b="1" dirty="0">
                  <a:latin typeface="Tahoma" pitchFamily="34" charset="0"/>
                </a:rPr>
                <a:t> </a:t>
              </a:r>
              <a:r>
                <a:rPr lang="ru-RU" sz="2400" b="1" dirty="0" smtClean="0">
                  <a:latin typeface="Tahoma" pitchFamily="34" charset="0"/>
                </a:rPr>
                <a:t>клетка</a:t>
              </a:r>
              <a:endParaRPr lang="ru-RU" sz="2400" b="1" dirty="0"/>
            </a:p>
          </p:txBody>
        </p:sp>
        <p:sp>
          <p:nvSpPr>
            <p:cNvPr id="14345" name="Line 9"/>
            <p:cNvSpPr>
              <a:spLocks noChangeShapeType="1"/>
            </p:cNvSpPr>
            <p:nvPr/>
          </p:nvSpPr>
          <p:spPr bwMode="auto">
            <a:xfrm flipH="1">
              <a:off x="3016" y="1978"/>
              <a:ext cx="839" cy="32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ru-RU"/>
            </a:p>
          </p:txBody>
        </p:sp>
        <p:sp>
          <p:nvSpPr>
            <p:cNvPr id="14346" name="Line 10"/>
            <p:cNvSpPr>
              <a:spLocks noChangeShapeType="1"/>
            </p:cNvSpPr>
            <p:nvPr/>
          </p:nvSpPr>
          <p:spPr bwMode="auto">
            <a:xfrm>
              <a:off x="3900" y="1978"/>
              <a:ext cx="943" cy="219"/>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ru-RU"/>
            </a:p>
          </p:txBody>
        </p:sp>
        <p:sp>
          <p:nvSpPr>
            <p:cNvPr id="14347" name="Line 11"/>
            <p:cNvSpPr>
              <a:spLocks noChangeShapeType="1"/>
            </p:cNvSpPr>
            <p:nvPr/>
          </p:nvSpPr>
          <p:spPr bwMode="auto">
            <a:xfrm flipH="1">
              <a:off x="1859" y="1207"/>
              <a:ext cx="1950" cy="635"/>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ru-RU"/>
            </a:p>
          </p:txBody>
        </p:sp>
        <p:sp>
          <p:nvSpPr>
            <p:cNvPr id="14348" name="Line 12"/>
            <p:cNvSpPr>
              <a:spLocks noChangeShapeType="1"/>
            </p:cNvSpPr>
            <p:nvPr/>
          </p:nvSpPr>
          <p:spPr bwMode="auto">
            <a:xfrm flipH="1">
              <a:off x="3809" y="1978"/>
              <a:ext cx="45" cy="227"/>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ru-RU"/>
            </a:p>
          </p:txBody>
        </p:sp>
        <p:sp>
          <p:nvSpPr>
            <p:cNvPr id="14349" name="Text Box 13"/>
            <p:cNvSpPr txBox="1">
              <a:spLocks noChangeArrowheads="1"/>
            </p:cNvSpPr>
            <p:nvPr/>
          </p:nvSpPr>
          <p:spPr bwMode="auto">
            <a:xfrm>
              <a:off x="2419" y="980"/>
              <a:ext cx="3250" cy="213"/>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sz="1600" b="1" dirty="0">
                  <a:latin typeface="Tahoma" pitchFamily="34" charset="0"/>
                </a:rPr>
                <a:t>Внутреннее    содержимое  клетки (протопласт</a:t>
              </a:r>
              <a:r>
                <a:rPr lang="ru-RU" sz="1600" b="1" dirty="0">
                  <a:latin typeface="Times New Roman" pitchFamily="18" charset="0"/>
                </a:rPr>
                <a:t>)</a:t>
              </a:r>
              <a:endParaRPr lang="ru-RU" sz="1600" dirty="0">
                <a:latin typeface="Times New Roman" pitchFamily="18" charset="0"/>
              </a:endParaRPr>
            </a:p>
          </p:txBody>
        </p:sp>
        <p:sp>
          <p:nvSpPr>
            <p:cNvPr id="14350" name="Text Box 14"/>
            <p:cNvSpPr txBox="1">
              <a:spLocks noChangeArrowheads="1"/>
            </p:cNvSpPr>
            <p:nvPr/>
          </p:nvSpPr>
          <p:spPr bwMode="auto">
            <a:xfrm>
              <a:off x="113" y="890"/>
              <a:ext cx="2200" cy="213"/>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1600" b="1">
                  <a:latin typeface="Tahoma" pitchFamily="34" charset="0"/>
                </a:rPr>
                <a:t>Поверхностный аппарат клетки</a:t>
              </a:r>
              <a:endParaRPr lang="ru-RU" sz="1600">
                <a:latin typeface="Tahoma" pitchFamily="34" charset="0"/>
              </a:endParaRPr>
            </a:p>
          </p:txBody>
        </p:sp>
        <p:sp>
          <p:nvSpPr>
            <p:cNvPr id="14351" name="Text Box 15"/>
            <p:cNvSpPr txBox="1">
              <a:spLocks noChangeArrowheads="1"/>
            </p:cNvSpPr>
            <p:nvPr/>
          </p:nvSpPr>
          <p:spPr bwMode="auto">
            <a:xfrm>
              <a:off x="113" y="1207"/>
              <a:ext cx="1406"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92075" indent="-92075" algn="just" eaLnBrk="1" hangingPunct="1">
                <a:buFontTx/>
                <a:buChar char="•"/>
              </a:pPr>
              <a:r>
                <a:rPr lang="ru-RU" sz="1600" dirty="0">
                  <a:latin typeface="+mn-lt"/>
                </a:rPr>
                <a:t>Цитоплазматическая мембрана</a:t>
              </a:r>
            </a:p>
          </p:txBody>
        </p:sp>
        <p:sp>
          <p:nvSpPr>
            <p:cNvPr id="14352" name="Text Box 16"/>
            <p:cNvSpPr txBox="1">
              <a:spLocks noChangeArrowheads="1"/>
            </p:cNvSpPr>
            <p:nvPr/>
          </p:nvSpPr>
          <p:spPr bwMode="auto">
            <a:xfrm>
              <a:off x="113" y="1606"/>
              <a:ext cx="1292" cy="1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Tx/>
                <a:buChar char="•"/>
              </a:pPr>
              <a:r>
                <a:rPr lang="ru-RU" sz="1600" dirty="0">
                  <a:latin typeface="+mn-lt"/>
                </a:rPr>
                <a:t>Кортикальный слой цитоплазмы</a:t>
              </a:r>
            </a:p>
            <a:p>
              <a:pPr marL="177800" indent="-177800" eaLnBrk="1" hangingPunct="1">
                <a:buFont typeface="Arial" pitchFamily="34" charset="0"/>
                <a:buChar char="•"/>
              </a:pPr>
              <a:r>
                <a:rPr lang="ru-RU" sz="1600" dirty="0" err="1">
                  <a:latin typeface="+mn-lt"/>
                </a:rPr>
                <a:t>Надмембранный</a:t>
              </a:r>
              <a:r>
                <a:rPr lang="ru-RU" sz="1600" dirty="0">
                  <a:latin typeface="+mn-lt"/>
                </a:rPr>
                <a:t> комплекс</a:t>
              </a:r>
            </a:p>
            <a:p>
              <a:pPr eaLnBrk="1" hangingPunct="1"/>
              <a:r>
                <a:rPr lang="ru-RU" sz="1600" dirty="0" err="1">
                  <a:latin typeface="+mn-lt"/>
                </a:rPr>
                <a:t>Гликокаликс</a:t>
              </a:r>
              <a:r>
                <a:rPr lang="ru-RU" sz="1600" dirty="0">
                  <a:latin typeface="+mn-lt"/>
                </a:rPr>
                <a:t> (животные клетки)</a:t>
              </a:r>
              <a:endParaRPr lang="en-US" sz="1600" dirty="0">
                <a:latin typeface="+mn-lt"/>
              </a:endParaRPr>
            </a:p>
            <a:p>
              <a:pPr eaLnBrk="1" hangingPunct="1"/>
              <a:r>
                <a:rPr lang="ru-RU" sz="1600" dirty="0" smtClean="0">
                  <a:latin typeface="+mn-lt"/>
                </a:rPr>
                <a:t>Клеточная </a:t>
              </a:r>
              <a:r>
                <a:rPr lang="ru-RU" sz="1600" dirty="0">
                  <a:latin typeface="+mn-lt"/>
                </a:rPr>
                <a:t>оболочка у грибов и растений</a:t>
              </a:r>
            </a:p>
            <a:p>
              <a:pPr eaLnBrk="1" hangingPunct="1">
                <a:buFontTx/>
                <a:buChar char="•"/>
              </a:pPr>
              <a:endParaRPr lang="ru-RU" sz="1200" dirty="0">
                <a:latin typeface="Tahoma" pitchFamily="34" charset="0"/>
              </a:endParaRPr>
            </a:p>
          </p:txBody>
        </p:sp>
        <p:sp>
          <p:nvSpPr>
            <p:cNvPr id="14353" name="Text Box 17"/>
            <p:cNvSpPr txBox="1">
              <a:spLocks noChangeArrowheads="1"/>
            </p:cNvSpPr>
            <p:nvPr/>
          </p:nvSpPr>
          <p:spPr bwMode="auto">
            <a:xfrm>
              <a:off x="1655" y="1857"/>
              <a:ext cx="590" cy="214"/>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sz="1600" b="1">
                  <a:latin typeface="Tahoma" pitchFamily="34" charset="0"/>
                </a:rPr>
                <a:t>Ядро</a:t>
              </a:r>
              <a:endParaRPr lang="ru-RU" sz="1600">
                <a:latin typeface="Tahoma" pitchFamily="34" charset="0"/>
              </a:endParaRPr>
            </a:p>
          </p:txBody>
        </p:sp>
        <p:sp>
          <p:nvSpPr>
            <p:cNvPr id="14354" name="Text Box 18"/>
            <p:cNvSpPr txBox="1">
              <a:spLocks noChangeArrowheads="1"/>
            </p:cNvSpPr>
            <p:nvPr/>
          </p:nvSpPr>
          <p:spPr bwMode="auto">
            <a:xfrm>
              <a:off x="3356" y="1751"/>
              <a:ext cx="1225" cy="214"/>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sz="1600" b="1">
                  <a:latin typeface="Tahoma" pitchFamily="34" charset="0"/>
                </a:rPr>
                <a:t>Цитоплазма</a:t>
              </a:r>
              <a:endParaRPr lang="ru-RU" sz="1600">
                <a:latin typeface="Tahoma" pitchFamily="34" charset="0"/>
              </a:endParaRPr>
            </a:p>
          </p:txBody>
        </p:sp>
        <p:sp>
          <p:nvSpPr>
            <p:cNvPr id="14355" name="Text Box 19"/>
            <p:cNvSpPr txBox="1">
              <a:spLocks noChangeArrowheads="1"/>
            </p:cNvSpPr>
            <p:nvPr/>
          </p:nvSpPr>
          <p:spPr bwMode="auto">
            <a:xfrm>
              <a:off x="1836" y="2389"/>
              <a:ext cx="908" cy="213"/>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1600" dirty="0" err="1">
                  <a:latin typeface="+mn-lt"/>
                </a:rPr>
                <a:t>Нуклеоплазма</a:t>
              </a:r>
              <a:endParaRPr lang="ru-RU" sz="1600" dirty="0">
                <a:latin typeface="+mn-lt"/>
              </a:endParaRPr>
            </a:p>
          </p:txBody>
        </p:sp>
        <p:sp>
          <p:nvSpPr>
            <p:cNvPr id="14356" name="Text Box 20"/>
            <p:cNvSpPr txBox="1">
              <a:spLocks noChangeArrowheads="1"/>
            </p:cNvSpPr>
            <p:nvPr/>
          </p:nvSpPr>
          <p:spPr bwMode="auto">
            <a:xfrm>
              <a:off x="1927" y="2648"/>
              <a:ext cx="703" cy="6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1400" dirty="0">
                  <a:latin typeface="+mn-lt"/>
                </a:rPr>
                <a:t>Хроматин</a:t>
              </a:r>
            </a:p>
            <a:p>
              <a:pPr eaLnBrk="1" hangingPunct="1"/>
              <a:r>
                <a:rPr lang="ru-RU" sz="1400" dirty="0">
                  <a:latin typeface="+mn-lt"/>
                </a:rPr>
                <a:t>Ядерный матрикс</a:t>
              </a:r>
            </a:p>
            <a:p>
              <a:pPr eaLnBrk="1" hangingPunct="1"/>
              <a:r>
                <a:rPr lang="ru-RU" sz="1400" dirty="0">
                  <a:latin typeface="+mn-lt"/>
                </a:rPr>
                <a:t>Ядрышко</a:t>
              </a:r>
              <a:endParaRPr lang="ru-RU" sz="2000" dirty="0">
                <a:latin typeface="+mn-lt"/>
              </a:endParaRPr>
            </a:p>
          </p:txBody>
        </p:sp>
        <p:sp>
          <p:nvSpPr>
            <p:cNvPr id="14357" name="Text Box 21"/>
            <p:cNvSpPr txBox="1">
              <a:spLocks noChangeArrowheads="1"/>
            </p:cNvSpPr>
            <p:nvPr/>
          </p:nvSpPr>
          <p:spPr bwMode="auto">
            <a:xfrm>
              <a:off x="4117" y="2819"/>
              <a:ext cx="726" cy="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1400" dirty="0">
                  <a:latin typeface="+mn-lt"/>
                </a:rPr>
                <a:t>Рибосомы</a:t>
              </a:r>
            </a:p>
            <a:p>
              <a:pPr eaLnBrk="1" hangingPunct="1"/>
              <a:r>
                <a:rPr lang="ru-RU" sz="1400" dirty="0">
                  <a:latin typeface="+mn-lt"/>
                </a:rPr>
                <a:t>Центриоли</a:t>
              </a:r>
            </a:p>
            <a:p>
              <a:pPr eaLnBrk="1" hangingPunct="1"/>
              <a:r>
                <a:rPr lang="ru-RU" sz="1400" dirty="0" err="1">
                  <a:latin typeface="+mn-lt"/>
                </a:rPr>
                <a:t>Протеосома</a:t>
              </a:r>
              <a:r>
                <a:rPr lang="ru-RU" sz="1400" dirty="0">
                  <a:latin typeface="+mn-lt"/>
                </a:rPr>
                <a:t> </a:t>
              </a:r>
            </a:p>
          </p:txBody>
        </p:sp>
        <p:sp>
          <p:nvSpPr>
            <p:cNvPr id="14358" name="Text Box 22"/>
            <p:cNvSpPr txBox="1">
              <a:spLocks noChangeArrowheads="1"/>
            </p:cNvSpPr>
            <p:nvPr/>
          </p:nvSpPr>
          <p:spPr bwMode="auto">
            <a:xfrm>
              <a:off x="3470" y="2207"/>
              <a:ext cx="839" cy="194"/>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sz="1400" b="1">
                  <a:latin typeface="Tahoma" pitchFamily="34" charset="0"/>
                </a:rPr>
                <a:t>Органеллы</a:t>
              </a:r>
              <a:endParaRPr lang="ru-RU" sz="1400">
                <a:latin typeface="Tahoma" pitchFamily="34" charset="0"/>
              </a:endParaRPr>
            </a:p>
          </p:txBody>
        </p:sp>
        <p:sp>
          <p:nvSpPr>
            <p:cNvPr id="14359" name="Text Box 23"/>
            <p:cNvSpPr txBox="1">
              <a:spLocks noChangeArrowheads="1"/>
            </p:cNvSpPr>
            <p:nvPr/>
          </p:nvSpPr>
          <p:spPr bwMode="auto">
            <a:xfrm>
              <a:off x="3061" y="2523"/>
              <a:ext cx="95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sz="1600" dirty="0" err="1">
                  <a:latin typeface="+mn-lt"/>
                </a:rPr>
                <a:t>Мембраные</a:t>
              </a:r>
              <a:endParaRPr lang="ru-RU" sz="1600" dirty="0">
                <a:latin typeface="+mn-lt"/>
              </a:endParaRPr>
            </a:p>
          </p:txBody>
        </p:sp>
        <p:sp>
          <p:nvSpPr>
            <p:cNvPr id="14360" name="Text Box 24"/>
            <p:cNvSpPr txBox="1">
              <a:spLocks noChangeArrowheads="1"/>
            </p:cNvSpPr>
            <p:nvPr/>
          </p:nvSpPr>
          <p:spPr bwMode="auto">
            <a:xfrm>
              <a:off x="3107" y="2750"/>
              <a:ext cx="952" cy="1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1600" dirty="0">
                  <a:latin typeface="+mn-lt"/>
                </a:rPr>
                <a:t>ЭПС – гладкая и гранулярная</a:t>
              </a:r>
            </a:p>
            <a:p>
              <a:pPr eaLnBrk="1" hangingPunct="1"/>
              <a:r>
                <a:rPr lang="ru-RU" sz="1600" dirty="0">
                  <a:latin typeface="+mn-lt"/>
                </a:rPr>
                <a:t>Лизосомы </a:t>
              </a:r>
              <a:endParaRPr lang="ru-RU" sz="1600" dirty="0" smtClean="0">
                <a:latin typeface="+mn-lt"/>
              </a:endParaRPr>
            </a:p>
            <a:p>
              <a:pPr eaLnBrk="1" hangingPunct="1"/>
              <a:r>
                <a:rPr lang="ru-RU" sz="1600" dirty="0" err="1" smtClean="0">
                  <a:latin typeface="+mn-lt"/>
                </a:rPr>
                <a:t>Пероксисома</a:t>
              </a:r>
              <a:r>
                <a:rPr lang="ru-RU" sz="1600" dirty="0" smtClean="0">
                  <a:latin typeface="+mn-lt"/>
                </a:rPr>
                <a:t> Комплекс </a:t>
              </a:r>
              <a:r>
                <a:rPr lang="ru-RU" sz="1600" dirty="0" err="1">
                  <a:latin typeface="+mn-lt"/>
                </a:rPr>
                <a:t>Гольджи</a:t>
              </a:r>
              <a:endParaRPr lang="ru-RU" sz="1600" dirty="0">
                <a:latin typeface="+mn-lt"/>
              </a:endParaRPr>
            </a:p>
            <a:p>
              <a:pPr eaLnBrk="1" hangingPunct="1"/>
              <a:endParaRPr lang="en-US" sz="1600" dirty="0">
                <a:latin typeface="+mn-lt"/>
              </a:endParaRPr>
            </a:p>
            <a:p>
              <a:pPr eaLnBrk="1" hangingPunct="1"/>
              <a:r>
                <a:rPr lang="ru-RU" sz="1600" dirty="0">
                  <a:latin typeface="+mn-lt"/>
                </a:rPr>
                <a:t>Митохондрии</a:t>
              </a:r>
            </a:p>
            <a:p>
              <a:pPr eaLnBrk="1" hangingPunct="1"/>
              <a:r>
                <a:rPr lang="ru-RU" sz="1600" dirty="0">
                  <a:latin typeface="+mn-lt"/>
                </a:rPr>
                <a:t>Пластиды</a:t>
              </a:r>
              <a:endParaRPr lang="ru-RU" sz="2400" dirty="0">
                <a:latin typeface="+mn-lt"/>
              </a:endParaRPr>
            </a:p>
          </p:txBody>
        </p:sp>
        <p:sp>
          <p:nvSpPr>
            <p:cNvPr id="14361" name="Text Box 25"/>
            <p:cNvSpPr txBox="1">
              <a:spLocks noChangeArrowheads="1"/>
            </p:cNvSpPr>
            <p:nvPr/>
          </p:nvSpPr>
          <p:spPr bwMode="auto">
            <a:xfrm>
              <a:off x="4830" y="2117"/>
              <a:ext cx="862" cy="194"/>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1400" b="1">
                  <a:latin typeface="Tahoma" pitchFamily="34" charset="0"/>
                </a:rPr>
                <a:t>Включения</a:t>
              </a:r>
              <a:endParaRPr lang="ru-RU" sz="1400">
                <a:latin typeface="Tahoma" pitchFamily="34" charset="0"/>
              </a:endParaRPr>
            </a:p>
          </p:txBody>
        </p:sp>
        <p:sp>
          <p:nvSpPr>
            <p:cNvPr id="14362" name="Text Box 26"/>
            <p:cNvSpPr txBox="1">
              <a:spLocks noChangeArrowheads="1"/>
            </p:cNvSpPr>
            <p:nvPr/>
          </p:nvSpPr>
          <p:spPr bwMode="auto">
            <a:xfrm>
              <a:off x="4921" y="2341"/>
              <a:ext cx="771" cy="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1200" dirty="0">
                  <a:latin typeface="Tahoma" pitchFamily="34" charset="0"/>
                </a:rPr>
                <a:t>Трофические</a:t>
              </a:r>
            </a:p>
            <a:p>
              <a:pPr eaLnBrk="1" hangingPunct="1"/>
              <a:r>
                <a:rPr lang="ru-RU" sz="1200" dirty="0">
                  <a:latin typeface="Tahoma" pitchFamily="34" charset="0"/>
                </a:rPr>
                <a:t>Секреторные</a:t>
              </a:r>
            </a:p>
            <a:p>
              <a:pPr eaLnBrk="1" hangingPunct="1"/>
              <a:r>
                <a:rPr lang="ru-RU" sz="1200" dirty="0">
                  <a:latin typeface="Tahoma" pitchFamily="34" charset="0"/>
                </a:rPr>
                <a:t>Экскреторные</a:t>
              </a:r>
            </a:p>
            <a:p>
              <a:pPr eaLnBrk="1" hangingPunct="1"/>
              <a:r>
                <a:rPr lang="ru-RU" sz="1200" dirty="0">
                  <a:latin typeface="Tahoma" pitchFamily="34" charset="0"/>
                </a:rPr>
                <a:t>Пигментные</a:t>
              </a:r>
            </a:p>
          </p:txBody>
        </p:sp>
        <p:sp>
          <p:nvSpPr>
            <p:cNvPr id="14363" name="Text Box 27"/>
            <p:cNvSpPr txBox="1">
              <a:spLocks noChangeArrowheads="1"/>
            </p:cNvSpPr>
            <p:nvPr/>
          </p:nvSpPr>
          <p:spPr bwMode="auto">
            <a:xfrm rot="-5400000">
              <a:off x="2432" y="2743"/>
              <a:ext cx="1089" cy="194"/>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ru-RU" sz="1400" b="1">
                  <a:latin typeface="Tahoma" pitchFamily="34" charset="0"/>
                </a:rPr>
                <a:t>Гиалоплазма </a:t>
              </a:r>
            </a:p>
          </p:txBody>
        </p:sp>
        <p:sp>
          <p:nvSpPr>
            <p:cNvPr id="14364" name="Line 28"/>
            <p:cNvSpPr>
              <a:spLocks noChangeShapeType="1"/>
            </p:cNvSpPr>
            <p:nvPr/>
          </p:nvSpPr>
          <p:spPr bwMode="auto">
            <a:xfrm flipH="1">
              <a:off x="3809" y="1207"/>
              <a:ext cx="45" cy="546"/>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ru-RU"/>
            </a:p>
          </p:txBody>
        </p:sp>
        <p:sp>
          <p:nvSpPr>
            <p:cNvPr id="14365" name="Line 29"/>
            <p:cNvSpPr>
              <a:spLocks noChangeShapeType="1"/>
            </p:cNvSpPr>
            <p:nvPr/>
          </p:nvSpPr>
          <p:spPr bwMode="auto">
            <a:xfrm flipH="1">
              <a:off x="1632" y="527"/>
              <a:ext cx="998" cy="31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ru-RU"/>
            </a:p>
          </p:txBody>
        </p:sp>
        <p:sp>
          <p:nvSpPr>
            <p:cNvPr id="14366" name="Line 30"/>
            <p:cNvSpPr>
              <a:spLocks noChangeShapeType="1"/>
            </p:cNvSpPr>
            <p:nvPr/>
          </p:nvSpPr>
          <p:spPr bwMode="auto">
            <a:xfrm>
              <a:off x="2675" y="527"/>
              <a:ext cx="1452" cy="406"/>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ru-RU"/>
            </a:p>
          </p:txBody>
        </p:sp>
        <p:sp>
          <p:nvSpPr>
            <p:cNvPr id="14367" name="Text Box 31"/>
            <p:cNvSpPr txBox="1">
              <a:spLocks noChangeArrowheads="1"/>
            </p:cNvSpPr>
            <p:nvPr/>
          </p:nvSpPr>
          <p:spPr bwMode="auto">
            <a:xfrm rot="16200000">
              <a:off x="979" y="2731"/>
              <a:ext cx="1133" cy="357"/>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ru-RU" sz="1600" dirty="0">
                  <a:latin typeface="+mn-lt"/>
                </a:rPr>
                <a:t>Ядерная </a:t>
              </a:r>
              <a:r>
                <a:rPr lang="ru-RU" sz="1600" dirty="0" smtClean="0">
                  <a:latin typeface="+mn-lt"/>
                </a:rPr>
                <a:t>оболочка </a:t>
              </a:r>
              <a:r>
                <a:rPr lang="ru-RU" sz="1600" dirty="0" err="1" smtClean="0">
                  <a:latin typeface="+mn-lt"/>
                </a:rPr>
                <a:t>кариолемма</a:t>
              </a:r>
              <a:r>
                <a:rPr lang="ru-RU" sz="1600" dirty="0" smtClean="0">
                  <a:latin typeface="+mn-lt"/>
                </a:rPr>
                <a:t> </a:t>
              </a:r>
              <a:endParaRPr lang="ru-RU" sz="1600" dirty="0">
                <a:latin typeface="+mn-lt"/>
              </a:endParaRPr>
            </a:p>
          </p:txBody>
        </p:sp>
        <p:sp>
          <p:nvSpPr>
            <p:cNvPr id="14368" name="Line 32"/>
            <p:cNvSpPr>
              <a:spLocks noChangeShapeType="1"/>
            </p:cNvSpPr>
            <p:nvPr/>
          </p:nvSpPr>
          <p:spPr bwMode="auto">
            <a:xfrm flipH="1">
              <a:off x="1565" y="2071"/>
              <a:ext cx="271" cy="27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ru-RU"/>
            </a:p>
          </p:txBody>
        </p:sp>
        <p:sp>
          <p:nvSpPr>
            <p:cNvPr id="14369" name="Line 33"/>
            <p:cNvSpPr>
              <a:spLocks noChangeShapeType="1"/>
            </p:cNvSpPr>
            <p:nvPr/>
          </p:nvSpPr>
          <p:spPr bwMode="auto">
            <a:xfrm>
              <a:off x="1837" y="2071"/>
              <a:ext cx="363" cy="31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ru-RU"/>
            </a:p>
          </p:txBody>
        </p:sp>
      </p:grpSp>
    </p:spTree>
    <p:extLst>
      <p:ext uri="{BB962C8B-B14F-4D97-AF65-F5344CB8AC3E}">
        <p14:creationId xmlns:p14="http://schemas.microsoft.com/office/powerpoint/2010/main" xmlns="" val="280236311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Box 4"/>
          <p:cNvSpPr txBox="1">
            <a:spLocks noChangeArrowheads="1"/>
          </p:cNvSpPr>
          <p:nvPr/>
        </p:nvSpPr>
        <p:spPr bwMode="auto">
          <a:xfrm>
            <a:off x="179388" y="188913"/>
            <a:ext cx="8713092"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buFont typeface="Arial" charset="0"/>
              <a:buNone/>
            </a:pPr>
            <a:r>
              <a:rPr lang="ru-RU" sz="2000" dirty="0" smtClean="0">
                <a:latin typeface="+mn-lt"/>
              </a:rPr>
              <a:t>В </a:t>
            </a:r>
            <a:r>
              <a:rPr lang="ru-RU" sz="2000" dirty="0">
                <a:latin typeface="+mn-lt"/>
              </a:rPr>
              <a:t>животных клетках </a:t>
            </a:r>
            <a:r>
              <a:rPr lang="ru-RU" sz="2000" dirty="0" err="1">
                <a:latin typeface="+mn-lt"/>
              </a:rPr>
              <a:t>микрофиламенты</a:t>
            </a:r>
            <a:r>
              <a:rPr lang="ru-RU" sz="2000" dirty="0">
                <a:latin typeface="+mn-lt"/>
              </a:rPr>
              <a:t> образуют хорошо развитую кортикальную сеть, расположенную под плазмалеммой и составляющую основу </a:t>
            </a:r>
            <a:r>
              <a:rPr lang="ru-RU" sz="2000" dirty="0" err="1">
                <a:latin typeface="+mn-lt"/>
              </a:rPr>
              <a:t>субмебранного</a:t>
            </a:r>
            <a:r>
              <a:rPr lang="ru-RU" sz="2000" dirty="0">
                <a:latin typeface="+mn-lt"/>
              </a:rPr>
              <a:t> комплекса поверхностного аппарата клетки.</a:t>
            </a:r>
          </a:p>
          <a:p>
            <a:pPr algn="just" eaLnBrk="1" hangingPunct="1">
              <a:buFont typeface="Arial" charset="0"/>
              <a:buNone/>
            </a:pPr>
            <a:r>
              <a:rPr lang="ru-RU" sz="2000" dirty="0" err="1">
                <a:latin typeface="+mn-lt"/>
              </a:rPr>
              <a:t>Микрофиламенты</a:t>
            </a:r>
            <a:r>
              <a:rPr lang="ru-RU" sz="2000" dirty="0">
                <a:latin typeface="+mn-lt"/>
              </a:rPr>
              <a:t> обеспечивают сократительные функции. </a:t>
            </a:r>
            <a:endParaRPr lang="ru-RU" sz="2000" dirty="0" smtClean="0">
              <a:latin typeface="+mn-lt"/>
            </a:endParaRPr>
          </a:p>
          <a:p>
            <a:pPr algn="just" eaLnBrk="1" hangingPunct="1">
              <a:buFont typeface="Arial" charset="0"/>
              <a:buNone/>
            </a:pPr>
            <a:r>
              <a:rPr lang="ru-RU" sz="2000" dirty="0" smtClean="0">
                <a:latin typeface="+mn-lt"/>
              </a:rPr>
              <a:t>Участвуют </a:t>
            </a:r>
            <a:r>
              <a:rPr lang="ru-RU" sz="2000" dirty="0">
                <a:latin typeface="+mn-lt"/>
              </a:rPr>
              <a:t>в образовании псевдоподий, сократительного кольца при делении клетки. </a:t>
            </a:r>
          </a:p>
        </p:txBody>
      </p:sp>
      <p:pic>
        <p:nvPicPr>
          <p:cNvPr id="6" name="Рисунок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015300" y="1988840"/>
            <a:ext cx="3892588" cy="4580349"/>
          </a:xfrm>
          <a:prstGeom prst="rect">
            <a:avLst/>
          </a:prstGeom>
        </p:spPr>
      </p:pic>
      <p:sp>
        <p:nvSpPr>
          <p:cNvPr id="7" name="TextBox 4"/>
          <p:cNvSpPr txBox="1">
            <a:spLocks noChangeArrowheads="1"/>
          </p:cNvSpPr>
          <p:nvPr/>
        </p:nvSpPr>
        <p:spPr bwMode="auto">
          <a:xfrm>
            <a:off x="251520" y="2348879"/>
            <a:ext cx="4464496"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buFont typeface="Arial" charset="0"/>
              <a:buNone/>
            </a:pPr>
            <a:r>
              <a:rPr lang="ru-RU" sz="2000" dirty="0" smtClean="0">
                <a:latin typeface="+mn-lt"/>
              </a:rPr>
              <a:t>Принимают </a:t>
            </a:r>
            <a:r>
              <a:rPr lang="ru-RU" sz="2000" dirty="0">
                <a:latin typeface="+mn-lt"/>
              </a:rPr>
              <a:t>участие в формировании микроворсинок и структур, обеспечивающих межклеточные контакты.</a:t>
            </a:r>
          </a:p>
          <a:p>
            <a:pPr eaLnBrk="1" hangingPunct="1"/>
            <a:endParaRPr lang="ru-RU" sz="2000" dirty="0"/>
          </a:p>
        </p:txBody>
      </p:sp>
    </p:spTree>
    <p:extLst>
      <p:ext uri="{BB962C8B-B14F-4D97-AF65-F5344CB8AC3E}">
        <p14:creationId xmlns:p14="http://schemas.microsoft.com/office/powerpoint/2010/main" xmlns="" val="89557784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268760"/>
            <a:ext cx="9074487" cy="49228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207549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846" y="260648"/>
            <a:ext cx="9172103" cy="39244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870019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1231" y="1052736"/>
            <a:ext cx="8982769" cy="50829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708835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8520" y="908720"/>
            <a:ext cx="9120817" cy="5616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135823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080" t="3445" r="-1080" b="5136"/>
          <a:stretch/>
        </p:blipFill>
        <p:spPr bwMode="auto">
          <a:xfrm>
            <a:off x="251520" y="494522"/>
            <a:ext cx="7776864" cy="62048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131144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484784"/>
            <a:ext cx="9023453" cy="48707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99034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Box 3"/>
          <p:cNvSpPr txBox="1">
            <a:spLocks noChangeArrowheads="1"/>
          </p:cNvSpPr>
          <p:nvPr/>
        </p:nvSpPr>
        <p:spPr bwMode="auto">
          <a:xfrm>
            <a:off x="107950" y="115888"/>
            <a:ext cx="8928100" cy="2200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b="1" i="1" dirty="0">
                <a:latin typeface="+mn-lt"/>
              </a:rPr>
              <a:t>Промежуточные </a:t>
            </a:r>
            <a:r>
              <a:rPr lang="ru-RU" sz="2200" b="1" i="1" dirty="0" err="1">
                <a:latin typeface="+mn-lt"/>
              </a:rPr>
              <a:t>филаменты</a:t>
            </a:r>
            <a:r>
              <a:rPr lang="ru-RU" sz="2200" b="1" i="1" dirty="0">
                <a:latin typeface="+mn-lt"/>
              </a:rPr>
              <a:t> </a:t>
            </a:r>
            <a:r>
              <a:rPr lang="ru-RU" sz="2200" dirty="0">
                <a:latin typeface="+mn-lt"/>
              </a:rPr>
              <a:t>образованы жесткими и прочными белковыми волокнами, перевитыми попарно или по трое между собой, которые соединяются боковыми сшивками в длинный тяж, похожий на канат. </a:t>
            </a:r>
          </a:p>
          <a:p>
            <a:pPr algn="just" eaLnBrk="1" hangingPunct="1">
              <a:spcBef>
                <a:spcPts val="600"/>
              </a:spcBef>
            </a:pPr>
            <a:r>
              <a:rPr lang="ru-RU" sz="2200" dirty="0">
                <a:latin typeface="+mn-lt"/>
              </a:rPr>
              <a:t>По своему диаметру (8—10 </a:t>
            </a:r>
            <a:r>
              <a:rPr lang="ru-RU" sz="2200" dirty="0" err="1">
                <a:latin typeface="+mn-lt"/>
              </a:rPr>
              <a:t>нм</a:t>
            </a:r>
            <a:r>
              <a:rPr lang="ru-RU" sz="2200" dirty="0">
                <a:latin typeface="+mn-lt"/>
              </a:rPr>
              <a:t>) занимают промежуточное положение между </a:t>
            </a:r>
            <a:r>
              <a:rPr lang="ru-RU" sz="2200" dirty="0" err="1">
                <a:latin typeface="+mn-lt"/>
              </a:rPr>
              <a:t>микрофиламентами</a:t>
            </a:r>
            <a:r>
              <a:rPr lang="ru-RU" sz="2200" dirty="0">
                <a:latin typeface="+mn-lt"/>
              </a:rPr>
              <a:t> и микротрубочками. </a:t>
            </a:r>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xmlns="" val="0"/>
              </a:ext>
            </a:extLst>
          </a:blip>
          <a:srcRect l="2481" r="2074" b="5076"/>
          <a:stretch/>
        </p:blipFill>
        <p:spPr>
          <a:xfrm>
            <a:off x="211167" y="2420888"/>
            <a:ext cx="8727541" cy="4317529"/>
          </a:xfrm>
          <a:prstGeom prst="rect">
            <a:avLst/>
          </a:prstGeom>
        </p:spPr>
      </p:pic>
    </p:spTree>
    <p:extLst>
      <p:ext uri="{BB962C8B-B14F-4D97-AF65-F5344CB8AC3E}">
        <p14:creationId xmlns:p14="http://schemas.microsoft.com/office/powerpoint/2010/main" xmlns="" val="272410659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07950" y="115888"/>
            <a:ext cx="8928100"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dirty="0" smtClean="0">
                <a:latin typeface="+mn-lt"/>
              </a:rPr>
              <a:t>В </a:t>
            </a:r>
            <a:r>
              <a:rPr lang="ru-RU" sz="2200" dirty="0">
                <a:latin typeface="+mn-lt"/>
              </a:rPr>
              <a:t>отличие от микротрубочек и </a:t>
            </a:r>
            <a:r>
              <a:rPr lang="ru-RU" sz="2200" dirty="0" err="1">
                <a:latin typeface="+mn-lt"/>
              </a:rPr>
              <a:t>микрофиламентов</a:t>
            </a:r>
            <a:r>
              <a:rPr lang="ru-RU" sz="2200" dirty="0">
                <a:latin typeface="+mn-lt"/>
              </a:rPr>
              <a:t>, полимерные молекулы которых построены из одного типа мономеров, промежуточные </a:t>
            </a:r>
            <a:r>
              <a:rPr lang="ru-RU" sz="2200" dirty="0" err="1">
                <a:latin typeface="+mn-lt"/>
              </a:rPr>
              <a:t>филаменты</a:t>
            </a:r>
            <a:r>
              <a:rPr lang="ru-RU" sz="2200" dirty="0">
                <a:latin typeface="+mn-lt"/>
              </a:rPr>
              <a:t> состоят из различных белков, специфичных для разных типов клеток. </a:t>
            </a:r>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xmlns="" val="0"/>
              </a:ext>
            </a:extLst>
          </a:blip>
          <a:srcRect b="18680"/>
          <a:stretch/>
        </p:blipFill>
        <p:spPr>
          <a:xfrm>
            <a:off x="0" y="1636849"/>
            <a:ext cx="5845641" cy="5133978"/>
          </a:xfrm>
          <a:prstGeom prst="rect">
            <a:avLst/>
          </a:prstGeom>
        </p:spPr>
      </p:pic>
      <p:sp>
        <p:nvSpPr>
          <p:cNvPr id="6" name="TextBox 5"/>
          <p:cNvSpPr txBox="1">
            <a:spLocks noChangeArrowheads="1"/>
          </p:cNvSpPr>
          <p:nvPr/>
        </p:nvSpPr>
        <p:spPr bwMode="auto">
          <a:xfrm>
            <a:off x="5717826" y="1787792"/>
            <a:ext cx="3174654" cy="4401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smtClean="0">
                <a:latin typeface="+mn-lt"/>
              </a:rPr>
              <a:t>Мономером </a:t>
            </a:r>
            <a:r>
              <a:rPr lang="ru-RU" sz="2000" dirty="0">
                <a:latin typeface="+mn-lt"/>
              </a:rPr>
              <a:t>промежуточных </a:t>
            </a:r>
            <a:r>
              <a:rPr lang="ru-RU" sz="2000" dirty="0" err="1">
                <a:latin typeface="+mn-lt"/>
              </a:rPr>
              <a:t>филаментов</a:t>
            </a:r>
            <a:r>
              <a:rPr lang="ru-RU" sz="2000" dirty="0">
                <a:latin typeface="+mn-lt"/>
              </a:rPr>
              <a:t> служит полипептид, в котором выделяют центральный домен, состоящий примерно из 350 аминокислот, а также «голову» и «хвост», расположенные соответственно на </a:t>
            </a:r>
            <a:r>
              <a:rPr lang="en-US" sz="2000" dirty="0">
                <a:latin typeface="+mn-lt"/>
              </a:rPr>
              <a:t>N</a:t>
            </a:r>
            <a:r>
              <a:rPr lang="ru-RU" sz="2000" dirty="0">
                <a:latin typeface="+mn-lt"/>
              </a:rPr>
              <a:t>—С-концах белковой молекулы и имеющие вариабельные размеры. </a:t>
            </a:r>
          </a:p>
        </p:txBody>
      </p:sp>
    </p:spTree>
    <p:extLst>
      <p:ext uri="{BB962C8B-B14F-4D97-AF65-F5344CB8AC3E}">
        <p14:creationId xmlns:p14="http://schemas.microsoft.com/office/powerpoint/2010/main" xmlns="" val="126829504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Box 3"/>
          <p:cNvSpPr txBox="1">
            <a:spLocks noChangeArrowheads="1"/>
          </p:cNvSpPr>
          <p:nvPr/>
        </p:nvSpPr>
        <p:spPr bwMode="auto">
          <a:xfrm>
            <a:off x="250825" y="404813"/>
            <a:ext cx="8713788" cy="6140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b="1" dirty="0">
                <a:latin typeface="+mn-lt"/>
              </a:rPr>
              <a:t>Промежуточные </a:t>
            </a:r>
            <a:r>
              <a:rPr lang="ru-RU" sz="2000" b="1" dirty="0" err="1">
                <a:latin typeface="+mn-lt"/>
              </a:rPr>
              <a:t>филаменты</a:t>
            </a:r>
            <a:r>
              <a:rPr lang="ru-RU" sz="2000" dirty="0">
                <a:latin typeface="+mn-lt"/>
              </a:rPr>
              <a:t>, по сравнению с микротрубочками и </a:t>
            </a:r>
            <a:r>
              <a:rPr lang="ru-RU" sz="2000" dirty="0" err="1">
                <a:latin typeface="+mn-lt"/>
              </a:rPr>
              <a:t>микрофиламентами</a:t>
            </a:r>
            <a:r>
              <a:rPr lang="ru-RU" sz="2000" dirty="0">
                <a:latin typeface="+mn-lt"/>
              </a:rPr>
              <a:t>, отличаются большой стабильностью и устойчивостью. </a:t>
            </a:r>
          </a:p>
          <a:p>
            <a:pPr algn="just" eaLnBrk="1" hangingPunct="1">
              <a:spcBef>
                <a:spcPts val="600"/>
              </a:spcBef>
            </a:pPr>
            <a:r>
              <a:rPr lang="ru-RU" sz="2000" dirty="0">
                <a:latin typeface="+mn-lt"/>
              </a:rPr>
              <a:t>Располагаются промежуточные </a:t>
            </a:r>
            <a:r>
              <a:rPr lang="ru-RU" sz="2000" dirty="0" err="1">
                <a:latin typeface="+mn-lt"/>
              </a:rPr>
              <a:t>филаменты</a:t>
            </a:r>
            <a:r>
              <a:rPr lang="ru-RU" sz="2000" dirty="0">
                <a:latin typeface="+mn-lt"/>
              </a:rPr>
              <a:t> в цитоплазме клеток обычно параллельно поверхности клеточного ядра. </a:t>
            </a:r>
          </a:p>
          <a:p>
            <a:pPr algn="just" eaLnBrk="1" hangingPunct="1">
              <a:spcBef>
                <a:spcPts val="600"/>
              </a:spcBef>
            </a:pPr>
            <a:r>
              <a:rPr lang="ru-RU" sz="2000" dirty="0">
                <a:latin typeface="+mn-lt"/>
              </a:rPr>
              <a:t>Хотя строение промежуточных </a:t>
            </a:r>
            <a:r>
              <a:rPr lang="ru-RU" sz="2000" dirty="0" err="1">
                <a:latin typeface="+mn-lt"/>
              </a:rPr>
              <a:t>филаментов</a:t>
            </a:r>
            <a:r>
              <a:rPr lang="ru-RU" sz="2000" dirty="0">
                <a:latin typeface="+mn-lt"/>
              </a:rPr>
              <a:t> в клетках различных типов сходно, они существенно различаются по своей молекулярной массе и химической природе. </a:t>
            </a:r>
          </a:p>
          <a:p>
            <a:pPr algn="just" eaLnBrk="1" hangingPunct="1">
              <a:spcBef>
                <a:spcPts val="600"/>
              </a:spcBef>
            </a:pPr>
            <a:r>
              <a:rPr lang="ru-RU" sz="2000" dirty="0">
                <a:latin typeface="+mn-lt"/>
              </a:rPr>
              <a:t>В клетках человека различают 6 основных классов промежуточных </a:t>
            </a:r>
            <a:r>
              <a:rPr lang="ru-RU" sz="2000" dirty="0" err="1">
                <a:latin typeface="+mn-lt"/>
              </a:rPr>
              <a:t>филаментов</a:t>
            </a:r>
            <a:r>
              <a:rPr lang="ru-RU" sz="2000" dirty="0">
                <a:latin typeface="+mn-lt"/>
              </a:rPr>
              <a:t>. </a:t>
            </a:r>
          </a:p>
          <a:p>
            <a:pPr algn="just" eaLnBrk="1" hangingPunct="1">
              <a:spcBef>
                <a:spcPts val="600"/>
              </a:spcBef>
            </a:pPr>
            <a:r>
              <a:rPr lang="ru-RU" sz="2000" dirty="0">
                <a:latin typeface="+mn-lt"/>
              </a:rPr>
              <a:t>Идентификация их имеет большое значение в диагностике опухолей для выявления тканевой принадлежности опухолевых клеток.</a:t>
            </a:r>
          </a:p>
          <a:p>
            <a:pPr algn="just" eaLnBrk="1" hangingPunct="1">
              <a:spcBef>
                <a:spcPts val="600"/>
              </a:spcBef>
            </a:pPr>
            <a:r>
              <a:rPr lang="ru-RU" sz="2000" dirty="0">
                <a:latin typeface="+mn-lt"/>
              </a:rPr>
              <a:t>Промежуточные </a:t>
            </a:r>
            <a:r>
              <a:rPr lang="ru-RU" sz="2000" dirty="0" err="1">
                <a:latin typeface="+mn-lt"/>
              </a:rPr>
              <a:t>филаменты</a:t>
            </a:r>
            <a:r>
              <a:rPr lang="ru-RU" sz="2000" dirty="0">
                <a:latin typeface="+mn-lt"/>
              </a:rPr>
              <a:t> поддерживают форму клетки и противостоят растягивающим механическим воздействиям. </a:t>
            </a:r>
          </a:p>
          <a:p>
            <a:pPr algn="just" eaLnBrk="1" hangingPunct="1">
              <a:spcBef>
                <a:spcPts val="600"/>
              </a:spcBef>
            </a:pPr>
            <a:r>
              <a:rPr lang="ru-RU" sz="2000" dirty="0">
                <a:latin typeface="+mn-lt"/>
              </a:rPr>
              <a:t>Кроме того, они удерживают, связывают ядро и некоторые органеллы в клетке. </a:t>
            </a:r>
          </a:p>
          <a:p>
            <a:pPr algn="just" eaLnBrk="1" hangingPunct="1">
              <a:spcBef>
                <a:spcPts val="600"/>
              </a:spcBef>
            </a:pPr>
            <a:r>
              <a:rPr lang="ru-RU" sz="2000" dirty="0">
                <a:latin typeface="+mn-lt"/>
              </a:rPr>
              <a:t>Особый класс промежуточных </a:t>
            </a:r>
            <a:r>
              <a:rPr lang="ru-RU" sz="2000" dirty="0" err="1">
                <a:latin typeface="+mn-lt"/>
              </a:rPr>
              <a:t>филаментов</a:t>
            </a:r>
            <a:r>
              <a:rPr lang="ru-RU" sz="2000" dirty="0">
                <a:latin typeface="+mn-lt"/>
              </a:rPr>
              <a:t> образует ядерную пластинку — </a:t>
            </a:r>
            <a:r>
              <a:rPr lang="ru-RU" sz="2000" dirty="0" err="1">
                <a:latin typeface="+mn-lt"/>
              </a:rPr>
              <a:t>ламину</a:t>
            </a:r>
            <a:r>
              <a:rPr lang="ru-RU" sz="2000" dirty="0">
                <a:latin typeface="+mn-lt"/>
              </a:rPr>
              <a:t>.</a:t>
            </a:r>
          </a:p>
          <a:p>
            <a:pPr eaLnBrk="1" hangingPunct="1"/>
            <a:endParaRPr lang="ru-RU" dirty="0"/>
          </a:p>
        </p:txBody>
      </p:sp>
    </p:spTree>
    <p:extLst>
      <p:ext uri="{BB962C8B-B14F-4D97-AF65-F5344CB8AC3E}">
        <p14:creationId xmlns:p14="http://schemas.microsoft.com/office/powerpoint/2010/main" xmlns="" val="795156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82" y="692696"/>
            <a:ext cx="8857109" cy="5032147"/>
          </a:xfrm>
          <a:prstGeom prst="rect">
            <a:avLst/>
          </a:prstGeom>
          <a:noFill/>
        </p:spPr>
        <p:txBody>
          <a:bodyPr wrap="square">
            <a:spAutoFit/>
          </a:bodyPr>
          <a:lstStyle/>
          <a:p>
            <a:pPr algn="just">
              <a:spcBef>
                <a:spcPts val="600"/>
              </a:spcBef>
              <a:defRPr/>
            </a:pPr>
            <a:r>
              <a:rPr lang="ru-RU" sz="2800" b="1" dirty="0" smtClean="0"/>
              <a:t>Поверхностный </a:t>
            </a:r>
            <a:r>
              <a:rPr lang="ru-RU" sz="2800" b="1" dirty="0"/>
              <a:t>аппарат выполняет разнообразные функции:</a:t>
            </a:r>
          </a:p>
          <a:p>
            <a:pPr marL="358775" indent="-358775" algn="just">
              <a:spcBef>
                <a:spcPts val="600"/>
              </a:spcBef>
              <a:buFont typeface="Wingdings" pitchFamily="2" charset="2"/>
              <a:buChar char="Ø"/>
              <a:defRPr/>
            </a:pPr>
            <a:r>
              <a:rPr lang="ru-RU" sz="2000" dirty="0"/>
              <a:t> </a:t>
            </a:r>
            <a:r>
              <a:rPr lang="ru-RU" sz="2400" dirty="0"/>
              <a:t>обеспечивает транспорт веществ из окружающей среды в клетку и обратно, </a:t>
            </a:r>
          </a:p>
          <a:p>
            <a:pPr marL="358775" indent="-358775" algn="just">
              <a:spcBef>
                <a:spcPts val="600"/>
              </a:spcBef>
              <a:buFont typeface="Wingdings" pitchFamily="2" charset="2"/>
              <a:buChar char="Ø"/>
              <a:defRPr/>
            </a:pPr>
            <a:r>
              <a:rPr lang="ru-RU" sz="2400" dirty="0"/>
              <a:t>регулирует обмен веществ между клеткой и окружающей средой; </a:t>
            </a:r>
          </a:p>
          <a:p>
            <a:pPr marL="358775" indent="-358775" algn="just">
              <a:spcBef>
                <a:spcPts val="600"/>
              </a:spcBef>
              <a:buFont typeface="Wingdings" pitchFamily="2" charset="2"/>
              <a:buChar char="Ø"/>
              <a:defRPr/>
            </a:pPr>
            <a:r>
              <a:rPr lang="ru-RU" sz="2400" dirty="0"/>
              <a:t>осуществляет рецепцию (узнавание) разнообразных сигналов химической и физической природы, например гормонов; </a:t>
            </a:r>
          </a:p>
          <a:p>
            <a:pPr marL="358775" indent="-358775" algn="just">
              <a:spcBef>
                <a:spcPts val="600"/>
              </a:spcBef>
              <a:buFont typeface="Wingdings" pitchFamily="2" charset="2"/>
              <a:buChar char="Ø"/>
              <a:defRPr/>
            </a:pPr>
            <a:r>
              <a:rPr lang="ru-RU" sz="2400" dirty="0"/>
              <a:t>поддерживает форму клетки и защищает ее от повреждающих воздействий; </a:t>
            </a:r>
          </a:p>
          <a:p>
            <a:pPr marL="358775" indent="-358775" algn="just">
              <a:spcBef>
                <a:spcPts val="600"/>
              </a:spcBef>
              <a:buFont typeface="Wingdings" pitchFamily="2" charset="2"/>
              <a:buChar char="Ø"/>
              <a:defRPr/>
            </a:pPr>
            <a:r>
              <a:rPr lang="ru-RU" sz="2400" dirty="0"/>
              <a:t>участвует в формировании различных межклеточных контактов. </a:t>
            </a:r>
          </a:p>
        </p:txBody>
      </p:sp>
    </p:spTree>
    <p:extLst>
      <p:ext uri="{BB962C8B-B14F-4D97-AF65-F5344CB8AC3E}">
        <p14:creationId xmlns:p14="http://schemas.microsoft.com/office/powerpoint/2010/main" xmlns="" val="24172324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3" descr="центриоль 1"/>
          <p:cNvPicPr>
            <a:picLocks noChangeAspect="1" noChangeArrowheads="1"/>
          </p:cNvPicPr>
          <p:nvPr/>
        </p:nvPicPr>
        <p:blipFill>
          <a:blip r:embed="rId2">
            <a:clrChange>
              <a:clrFrom>
                <a:srgbClr val="FFFFFF"/>
              </a:clrFrom>
              <a:clrTo>
                <a:srgbClr val="FFFFFF">
                  <a:alpha val="0"/>
                </a:srgbClr>
              </a:clrTo>
            </a:clrChange>
            <a:lum contrast="36000"/>
            <a:extLst>
              <a:ext uri="{28A0092B-C50C-407E-A947-70E740481C1C}">
                <a14:useLocalDpi xmlns:a14="http://schemas.microsoft.com/office/drawing/2010/main" xmlns="" val="0"/>
              </a:ext>
            </a:extLst>
          </a:blip>
          <a:srcRect/>
          <a:stretch>
            <a:fillRect/>
          </a:stretch>
        </p:blipFill>
        <p:spPr bwMode="auto">
          <a:xfrm>
            <a:off x="188912" y="1484784"/>
            <a:ext cx="3940175" cy="3960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07" name="Text Box 4"/>
          <p:cNvSpPr txBox="1">
            <a:spLocks noChangeArrowheads="1"/>
          </p:cNvSpPr>
          <p:nvPr/>
        </p:nvSpPr>
        <p:spPr bwMode="auto">
          <a:xfrm>
            <a:off x="4391025" y="1773238"/>
            <a:ext cx="4573463" cy="463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85000"/>
              </a:lnSpc>
              <a:spcBef>
                <a:spcPct val="50000"/>
              </a:spcBef>
            </a:pPr>
            <a:r>
              <a:rPr lang="ru-RU" sz="2000" dirty="0">
                <a:latin typeface="+mn-lt"/>
              </a:rPr>
              <a:t>Клеточный центр (центросомы) был обнаружен и описан более ста лет назад (</a:t>
            </a:r>
            <a:r>
              <a:rPr lang="ru-RU" sz="2000" dirty="0" err="1">
                <a:latin typeface="+mn-lt"/>
              </a:rPr>
              <a:t>Флемминг</a:t>
            </a:r>
            <a:r>
              <a:rPr lang="ru-RU" sz="2000" dirty="0">
                <a:latin typeface="+mn-lt"/>
              </a:rPr>
              <a:t>, 1875; Э. </a:t>
            </a:r>
            <a:r>
              <a:rPr lang="ru-RU" sz="2000" dirty="0" err="1">
                <a:latin typeface="+mn-lt"/>
              </a:rPr>
              <a:t>Бенеден</a:t>
            </a:r>
            <a:r>
              <a:rPr lang="ru-RU" sz="2000" dirty="0">
                <a:latin typeface="+mn-lt"/>
              </a:rPr>
              <a:t>, 1876). </a:t>
            </a:r>
          </a:p>
          <a:p>
            <a:pPr algn="just" eaLnBrk="1" hangingPunct="1">
              <a:lnSpc>
                <a:spcPct val="85000"/>
              </a:lnSpc>
              <a:spcBef>
                <a:spcPct val="50000"/>
              </a:spcBef>
            </a:pPr>
            <a:r>
              <a:rPr lang="ru-RU" sz="2000" dirty="0">
                <a:latin typeface="+mn-lt"/>
              </a:rPr>
              <a:t>Клеточный центр характерен для клеток животных и низших растений.</a:t>
            </a:r>
          </a:p>
          <a:p>
            <a:pPr algn="just" eaLnBrk="1" hangingPunct="1">
              <a:lnSpc>
                <a:spcPct val="85000"/>
              </a:lnSpc>
              <a:spcBef>
                <a:spcPct val="50000"/>
              </a:spcBef>
            </a:pPr>
            <a:r>
              <a:rPr lang="ru-RU" sz="2000" dirty="0">
                <a:latin typeface="+mn-lt"/>
              </a:rPr>
              <a:t>Отсутствует клеточный центр у высших растений, у низших грибов и некоторых простейших. </a:t>
            </a:r>
          </a:p>
          <a:p>
            <a:pPr algn="just" eaLnBrk="1" hangingPunct="1">
              <a:lnSpc>
                <a:spcPct val="85000"/>
              </a:lnSpc>
              <a:spcBef>
                <a:spcPct val="50000"/>
              </a:spcBef>
            </a:pPr>
            <a:r>
              <a:rPr lang="ru-RU" sz="2000" dirty="0">
                <a:latin typeface="+mn-lt"/>
              </a:rPr>
              <a:t>Обычно эта органелла располагается в геометрическом центре клетки, поэтому и названа клеточным центром. </a:t>
            </a:r>
          </a:p>
          <a:p>
            <a:pPr algn="just" eaLnBrk="1" hangingPunct="1">
              <a:lnSpc>
                <a:spcPct val="85000"/>
              </a:lnSpc>
              <a:spcBef>
                <a:spcPct val="50000"/>
              </a:spcBef>
            </a:pPr>
            <a:r>
              <a:rPr lang="ru-RU" sz="2000" dirty="0">
                <a:latin typeface="+mn-lt"/>
              </a:rPr>
              <a:t>Наиболее типичное строение клеточный центр имеет в клетках животных. </a:t>
            </a:r>
          </a:p>
        </p:txBody>
      </p:sp>
      <p:sp>
        <p:nvSpPr>
          <p:cNvPr id="123908" name="Text Box 5"/>
          <p:cNvSpPr txBox="1">
            <a:spLocks noChangeArrowheads="1"/>
          </p:cNvSpPr>
          <p:nvPr/>
        </p:nvSpPr>
        <p:spPr bwMode="auto">
          <a:xfrm>
            <a:off x="179388" y="5586370"/>
            <a:ext cx="3887787" cy="1271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ct val="85000"/>
              </a:lnSpc>
            </a:pPr>
            <a:r>
              <a:rPr lang="ru-RU" dirty="0">
                <a:latin typeface="+mn-lt"/>
              </a:rPr>
              <a:t>Клеточный </a:t>
            </a:r>
            <a:r>
              <a:rPr lang="ru-RU" dirty="0" smtClean="0">
                <a:latin typeface="+mn-lt"/>
              </a:rPr>
              <a:t>центр: </a:t>
            </a:r>
            <a:r>
              <a:rPr lang="ru-RU" dirty="0">
                <a:latin typeface="+mn-lt"/>
              </a:rPr>
              <a:t>1 – головка сателлита; 2 – микротрубочки; </a:t>
            </a:r>
            <a:endParaRPr lang="ru-RU" dirty="0" smtClean="0">
              <a:latin typeface="+mn-lt"/>
            </a:endParaRPr>
          </a:p>
          <a:p>
            <a:pPr algn="ctr" eaLnBrk="1" hangingPunct="1">
              <a:lnSpc>
                <a:spcPct val="85000"/>
              </a:lnSpc>
            </a:pPr>
            <a:r>
              <a:rPr lang="ru-RU" dirty="0" smtClean="0">
                <a:latin typeface="+mn-lt"/>
              </a:rPr>
              <a:t>3 </a:t>
            </a:r>
            <a:r>
              <a:rPr lang="ru-RU" dirty="0">
                <a:latin typeface="+mn-lt"/>
              </a:rPr>
              <a:t>– материнская центриоль; </a:t>
            </a:r>
            <a:endParaRPr lang="ru-RU" dirty="0" smtClean="0">
              <a:latin typeface="+mn-lt"/>
            </a:endParaRPr>
          </a:p>
          <a:p>
            <a:pPr algn="ctr" eaLnBrk="1" hangingPunct="1">
              <a:lnSpc>
                <a:spcPct val="85000"/>
              </a:lnSpc>
            </a:pPr>
            <a:r>
              <a:rPr lang="ru-RU" dirty="0" smtClean="0">
                <a:latin typeface="+mn-lt"/>
              </a:rPr>
              <a:t>4 </a:t>
            </a:r>
            <a:r>
              <a:rPr lang="ru-RU" dirty="0">
                <a:latin typeface="+mn-lt"/>
              </a:rPr>
              <a:t>– дочерняя центриоль; </a:t>
            </a:r>
            <a:endParaRPr lang="ru-RU" dirty="0" smtClean="0">
              <a:latin typeface="+mn-lt"/>
            </a:endParaRPr>
          </a:p>
          <a:p>
            <a:pPr algn="ctr" eaLnBrk="1" hangingPunct="1">
              <a:lnSpc>
                <a:spcPct val="85000"/>
              </a:lnSpc>
            </a:pPr>
            <a:r>
              <a:rPr lang="ru-RU" dirty="0" smtClean="0">
                <a:latin typeface="+mn-lt"/>
              </a:rPr>
              <a:t>5 </a:t>
            </a:r>
            <a:r>
              <a:rPr lang="ru-RU" dirty="0">
                <a:latin typeface="+mn-lt"/>
              </a:rPr>
              <a:t>- ножка сателлита.</a:t>
            </a:r>
          </a:p>
        </p:txBody>
      </p:sp>
      <p:sp>
        <p:nvSpPr>
          <p:cNvPr id="6" name="Заголовок 1"/>
          <p:cNvSpPr txBox="1">
            <a:spLocks/>
          </p:cNvSpPr>
          <p:nvPr/>
        </p:nvSpPr>
        <p:spPr bwMode="auto">
          <a:xfrm>
            <a:off x="457200" y="274638"/>
            <a:ext cx="8229600" cy="346075"/>
          </a:xfrm>
          <a:prstGeom prst="rect">
            <a:avLst/>
          </a:prstGeom>
          <a:noFill/>
          <a:ln w="9525">
            <a:noFill/>
            <a:miter lim="800000"/>
            <a:headEnd/>
            <a:tailEnd/>
          </a:ln>
        </p:spPr>
        <p:txBody>
          <a:bodyPr anchor="ctr"/>
          <a:lstStyle/>
          <a:p>
            <a:pPr algn="ctr">
              <a:defRPr/>
            </a:pPr>
            <a:r>
              <a:rPr lang="ru-RU" sz="3600" b="1" dirty="0">
                <a:latin typeface="+mj-lt"/>
                <a:ea typeface="+mj-ea"/>
                <a:cs typeface="+mj-cs"/>
              </a:rPr>
              <a:t>Клеточный центр, или центросома</a:t>
            </a:r>
            <a:endParaRPr lang="ru-RU" sz="4400" dirty="0">
              <a:latin typeface="+mj-lt"/>
              <a:ea typeface="+mj-ea"/>
              <a:cs typeface="+mj-cs"/>
            </a:endParaRPr>
          </a:p>
        </p:txBody>
      </p:sp>
      <p:sp>
        <p:nvSpPr>
          <p:cNvPr id="123910" name="TextBox 7"/>
          <p:cNvSpPr txBox="1">
            <a:spLocks noChangeArrowheads="1"/>
          </p:cNvSpPr>
          <p:nvPr/>
        </p:nvSpPr>
        <p:spPr bwMode="auto">
          <a:xfrm>
            <a:off x="179388" y="836613"/>
            <a:ext cx="8713787" cy="984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2000" b="1" i="1" dirty="0">
                <a:latin typeface="+mn-lt"/>
              </a:rPr>
              <a:t>Клеточный центр </a:t>
            </a:r>
            <a:r>
              <a:rPr lang="ru-RU" sz="2000" dirty="0">
                <a:latin typeface="+mn-lt"/>
              </a:rPr>
              <a:t>	— </a:t>
            </a:r>
            <a:r>
              <a:rPr lang="ru-RU" sz="2000" dirty="0" err="1">
                <a:latin typeface="+mn-lt"/>
              </a:rPr>
              <a:t>немембранный</a:t>
            </a:r>
            <a:r>
              <a:rPr lang="ru-RU" sz="2000" dirty="0">
                <a:latin typeface="+mn-lt"/>
              </a:rPr>
              <a:t> органоид, образованный двумя </a:t>
            </a:r>
            <a:r>
              <a:rPr lang="ru-RU" sz="2000" b="1" i="1" dirty="0">
                <a:latin typeface="+mn-lt"/>
              </a:rPr>
              <a:t>центриолями</a:t>
            </a:r>
            <a:r>
              <a:rPr lang="ru-RU" sz="2000" dirty="0">
                <a:latin typeface="+mn-lt"/>
              </a:rPr>
              <a:t> и </a:t>
            </a:r>
            <a:r>
              <a:rPr lang="ru-RU" sz="2000" b="1" i="1" dirty="0">
                <a:latin typeface="+mn-lt"/>
              </a:rPr>
              <a:t>центросферой</a:t>
            </a:r>
            <a:r>
              <a:rPr lang="ru-RU" sz="2000" dirty="0">
                <a:latin typeface="+mn-lt"/>
              </a:rPr>
              <a:t>. </a:t>
            </a:r>
          </a:p>
          <a:p>
            <a:pPr eaLnBrk="1" hangingPunct="1"/>
            <a:endParaRPr lang="ru-RU" dirty="0"/>
          </a:p>
        </p:txBody>
      </p:sp>
    </p:spTree>
    <p:extLst>
      <p:ext uri="{BB962C8B-B14F-4D97-AF65-F5344CB8AC3E}">
        <p14:creationId xmlns:p14="http://schemas.microsoft.com/office/powerpoint/2010/main" xmlns="" val="144627613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0" y="-11917"/>
            <a:ext cx="4463359" cy="6858000"/>
          </a:xfrm>
          <a:prstGeom prst="rect">
            <a:avLst/>
          </a:prstGeom>
        </p:spPr>
      </p:pic>
      <p:sp>
        <p:nvSpPr>
          <p:cNvPr id="5" name="Text Box 4"/>
          <p:cNvSpPr txBox="1">
            <a:spLocks noChangeArrowheads="1"/>
          </p:cNvSpPr>
          <p:nvPr/>
        </p:nvSpPr>
        <p:spPr bwMode="auto">
          <a:xfrm>
            <a:off x="4463360" y="260350"/>
            <a:ext cx="4573136"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sz="2000" dirty="0">
                <a:latin typeface="+mn-lt"/>
              </a:rPr>
              <a:t>Тонкое строение центриолей удалось изучить с помощью электронного микроскопа. </a:t>
            </a:r>
          </a:p>
          <a:p>
            <a:pPr algn="just" eaLnBrk="1" hangingPunct="1">
              <a:spcBef>
                <a:spcPct val="50000"/>
              </a:spcBef>
            </a:pPr>
            <a:r>
              <a:rPr lang="ru-RU" sz="2000" dirty="0">
                <a:latin typeface="+mn-lt"/>
              </a:rPr>
              <a:t>Основу строения центриолей составляют расположенные по окружности девять триплетов микротрубочек, образующие полый цилиндр. </a:t>
            </a:r>
            <a:endParaRPr lang="ru-RU" sz="2000" dirty="0" smtClean="0">
              <a:latin typeface="+mn-lt"/>
            </a:endParaRPr>
          </a:p>
          <a:p>
            <a:pPr algn="just" eaLnBrk="1" hangingPunct="1">
              <a:spcBef>
                <a:spcPct val="50000"/>
              </a:spcBef>
            </a:pPr>
            <a:r>
              <a:rPr lang="ru-RU" sz="2000" dirty="0" smtClean="0">
                <a:latin typeface="+mn-lt"/>
              </a:rPr>
              <a:t>Каждый </a:t>
            </a:r>
            <a:r>
              <a:rPr lang="ru-RU" sz="2000" dirty="0">
                <a:latin typeface="+mn-lt"/>
              </a:rPr>
              <a:t>триплет микротрубочек  располагается к радиусу цилиндра под углом около 40</a:t>
            </a:r>
            <a:r>
              <a:rPr lang="ru-RU" sz="2000" baseline="30000" dirty="0">
                <a:latin typeface="+mn-lt"/>
              </a:rPr>
              <a:t>0</a:t>
            </a:r>
            <a:r>
              <a:rPr lang="ru-RU" sz="2000" dirty="0">
                <a:latin typeface="+mn-lt"/>
              </a:rPr>
              <a:t>. </a:t>
            </a:r>
          </a:p>
        </p:txBody>
      </p:sp>
      <p:pic>
        <p:nvPicPr>
          <p:cNvPr id="7" name="Picture 2" descr="центриоль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932040" y="4046002"/>
            <a:ext cx="3600400" cy="2773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2408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Box 3"/>
          <p:cNvSpPr txBox="1">
            <a:spLocks noChangeArrowheads="1"/>
          </p:cNvSpPr>
          <p:nvPr/>
        </p:nvSpPr>
        <p:spPr bwMode="auto">
          <a:xfrm>
            <a:off x="193194" y="249476"/>
            <a:ext cx="5112692" cy="332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Центриоль имеет форму полого цилиндра длиной около 0,3—0,5 мкм и шириной 0,15 мкм, в стенке которого по окружности расположены девять триплетов микротрубочек. </a:t>
            </a:r>
          </a:p>
          <a:p>
            <a:pPr algn="just" eaLnBrk="1" hangingPunct="1">
              <a:spcBef>
                <a:spcPts val="600"/>
              </a:spcBef>
            </a:pPr>
            <a:r>
              <a:rPr lang="ru-RU" sz="2000" dirty="0">
                <a:latin typeface="+mn-lt"/>
              </a:rPr>
              <a:t>В центральной части центриоли находится однородное вещество, микротрубочки отсутствуют. </a:t>
            </a:r>
          </a:p>
          <a:p>
            <a:pPr algn="just" eaLnBrk="1" hangingPunct="1">
              <a:spcBef>
                <a:spcPts val="600"/>
              </a:spcBef>
            </a:pPr>
            <a:r>
              <a:rPr lang="ru-RU" sz="2000" dirty="0">
                <a:latin typeface="+mn-lt"/>
              </a:rPr>
              <a:t>Поэтому структура центриолей описывается формулой </a:t>
            </a:r>
            <a:r>
              <a:rPr lang="ru-RU" sz="2000" b="1" dirty="0">
                <a:latin typeface="+mn-lt"/>
              </a:rPr>
              <a:t>(</a:t>
            </a:r>
            <a:r>
              <a:rPr lang="ru-RU" sz="2000" b="1" dirty="0" smtClean="0">
                <a:latin typeface="+mn-lt"/>
              </a:rPr>
              <a:t>9х3</a:t>
            </a:r>
            <a:r>
              <a:rPr lang="ru-RU" sz="2000" b="1" dirty="0">
                <a:latin typeface="+mn-lt"/>
              </a:rPr>
              <a:t>)+ 0</a:t>
            </a:r>
            <a:r>
              <a:rPr lang="ru-RU" sz="2000" dirty="0">
                <a:latin typeface="+mn-lt"/>
              </a:rPr>
              <a:t>. </a:t>
            </a:r>
          </a:p>
        </p:txBody>
      </p:sp>
      <p:pic>
        <p:nvPicPr>
          <p:cNvPr id="125955" name="Picture 4" descr="центриоль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5349208" y="-19487"/>
            <a:ext cx="3710373" cy="359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5956" name="TextBox 6"/>
          <p:cNvSpPr txBox="1">
            <a:spLocks noChangeArrowheads="1"/>
          </p:cNvSpPr>
          <p:nvPr/>
        </p:nvSpPr>
        <p:spPr bwMode="auto">
          <a:xfrm>
            <a:off x="107950" y="3573463"/>
            <a:ext cx="9036050" cy="301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Каждый триплет центриоли связан со сферическими тельцами диаметром 75 </a:t>
            </a:r>
            <a:r>
              <a:rPr lang="ru-RU" sz="2000" dirty="0" err="1">
                <a:latin typeface="+mn-lt"/>
              </a:rPr>
              <a:t>нм</a:t>
            </a:r>
            <a:r>
              <a:rPr lang="ru-RU" sz="2000" dirty="0">
                <a:latin typeface="+mn-lt"/>
              </a:rPr>
              <a:t> — </a:t>
            </a:r>
            <a:r>
              <a:rPr lang="ru-RU" sz="2000" b="1" i="1" dirty="0">
                <a:latin typeface="+mn-lt"/>
              </a:rPr>
              <a:t>сателлитами и  придатками</a:t>
            </a:r>
            <a:r>
              <a:rPr lang="ru-RU" sz="2000" dirty="0">
                <a:latin typeface="+mn-lt"/>
              </a:rPr>
              <a:t>. Сателлиты состоят из конусовидной ножки, расположенной на стенке центриоли, и головки, заканчивающейся на этой ножке. </a:t>
            </a:r>
          </a:p>
          <a:p>
            <a:pPr algn="just" eaLnBrk="1" hangingPunct="1">
              <a:spcBef>
                <a:spcPts val="600"/>
              </a:spcBef>
            </a:pPr>
            <a:r>
              <a:rPr lang="ru-RU" sz="2000" dirty="0">
                <a:latin typeface="+mn-lt"/>
              </a:rPr>
              <a:t>От сателлитов радиально в виде расходящихся лучей идут многочисленные микротрубочки </a:t>
            </a:r>
            <a:r>
              <a:rPr lang="ru-RU" sz="2000" dirty="0" err="1">
                <a:latin typeface="+mn-lt"/>
              </a:rPr>
              <a:t>цитоскелета</a:t>
            </a:r>
            <a:r>
              <a:rPr lang="ru-RU" sz="2000" dirty="0">
                <a:latin typeface="+mn-lt"/>
              </a:rPr>
              <a:t>. Они образуют зону, обозначаемую как </a:t>
            </a:r>
            <a:r>
              <a:rPr lang="ru-RU" sz="2000" b="1" i="1" dirty="0">
                <a:latin typeface="+mn-lt"/>
              </a:rPr>
              <a:t>центросфера.</a:t>
            </a:r>
            <a:r>
              <a:rPr lang="ru-RU" sz="2000" dirty="0">
                <a:latin typeface="+mn-lt"/>
              </a:rPr>
              <a:t> </a:t>
            </a:r>
          </a:p>
          <a:p>
            <a:pPr algn="just" eaLnBrk="1" hangingPunct="1">
              <a:spcBef>
                <a:spcPts val="600"/>
              </a:spcBef>
            </a:pPr>
            <a:r>
              <a:rPr lang="ru-RU" sz="2000" dirty="0">
                <a:latin typeface="+mn-lt"/>
              </a:rPr>
              <a:t>На одном из концов центриолей располагаются нити, состоящие из белка </a:t>
            </a:r>
            <a:r>
              <a:rPr lang="ru-RU" sz="2000" b="1" i="1" dirty="0" err="1">
                <a:latin typeface="+mn-lt"/>
              </a:rPr>
              <a:t>центрина</a:t>
            </a:r>
            <a:r>
              <a:rPr lang="ru-RU" sz="2000" dirty="0">
                <a:latin typeface="+mn-lt"/>
              </a:rPr>
              <a:t>, с помощью которых центриоли связываются друг с другом.</a:t>
            </a:r>
          </a:p>
        </p:txBody>
      </p:sp>
    </p:spTree>
    <p:extLst>
      <p:ext uri="{BB962C8B-B14F-4D97-AF65-F5344CB8AC3E}">
        <p14:creationId xmlns:p14="http://schemas.microsoft.com/office/powerpoint/2010/main" xmlns="" val="289487766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4"/>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07504" y="116632"/>
            <a:ext cx="3870664" cy="2315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79" name="TextBox 4"/>
          <p:cNvSpPr txBox="1">
            <a:spLocks noChangeArrowheads="1"/>
          </p:cNvSpPr>
          <p:nvPr/>
        </p:nvSpPr>
        <p:spPr bwMode="auto">
          <a:xfrm>
            <a:off x="4211960" y="332656"/>
            <a:ext cx="4680520"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2000" dirty="0">
                <a:latin typeface="+mn-lt"/>
              </a:rPr>
              <a:t>Схема строения центриоли: </a:t>
            </a:r>
            <a:endParaRPr lang="ru-RU" sz="2000" dirty="0" smtClean="0">
              <a:latin typeface="+mn-lt"/>
            </a:endParaRPr>
          </a:p>
          <a:p>
            <a:pPr eaLnBrk="1" hangingPunct="1"/>
            <a:r>
              <a:rPr lang="ru-RU" sz="2000" dirty="0" smtClean="0">
                <a:latin typeface="+mn-lt"/>
              </a:rPr>
              <a:t>1 </a:t>
            </a:r>
            <a:r>
              <a:rPr lang="ru-RU" sz="2000" dirty="0">
                <a:latin typeface="+mn-lt"/>
              </a:rPr>
              <a:t>- триплеты микротрубочек; </a:t>
            </a:r>
            <a:endParaRPr lang="ru-RU" sz="2000" dirty="0" smtClean="0">
              <a:latin typeface="+mn-lt"/>
            </a:endParaRPr>
          </a:p>
          <a:p>
            <a:pPr eaLnBrk="1" hangingPunct="1"/>
            <a:r>
              <a:rPr lang="ru-RU" sz="2000" dirty="0" smtClean="0">
                <a:latin typeface="+mn-lt"/>
              </a:rPr>
              <a:t>2 </a:t>
            </a:r>
            <a:r>
              <a:rPr lang="ru-RU" sz="2000" dirty="0">
                <a:latin typeface="+mn-lt"/>
              </a:rPr>
              <a:t>- сателлиты; </a:t>
            </a:r>
            <a:r>
              <a:rPr lang="ru-RU" sz="2000" dirty="0" smtClean="0">
                <a:latin typeface="+mn-lt"/>
              </a:rPr>
              <a:t>3 - </a:t>
            </a:r>
            <a:r>
              <a:rPr lang="ru-RU" sz="2000" dirty="0" err="1">
                <a:latin typeface="+mn-lt"/>
              </a:rPr>
              <a:t>центриновая</a:t>
            </a:r>
            <a:r>
              <a:rPr lang="ru-RU" sz="2000" dirty="0">
                <a:latin typeface="+mn-lt"/>
              </a:rPr>
              <a:t> нить</a:t>
            </a:r>
            <a:r>
              <a:rPr lang="ru-RU" sz="2000" dirty="0" smtClean="0">
                <a:latin typeface="+mn-lt"/>
              </a:rPr>
              <a:t>;  </a:t>
            </a:r>
          </a:p>
          <a:p>
            <a:pPr eaLnBrk="1" hangingPunct="1"/>
            <a:r>
              <a:rPr lang="ru-RU" sz="2000" dirty="0" smtClean="0">
                <a:latin typeface="+mn-lt"/>
              </a:rPr>
              <a:t>4 - </a:t>
            </a:r>
            <a:r>
              <a:rPr lang="ru-RU" sz="2000" dirty="0">
                <a:latin typeface="+mn-lt"/>
              </a:rPr>
              <a:t>придатки</a:t>
            </a:r>
            <a:r>
              <a:rPr lang="ru-RU" sz="2000" dirty="0" smtClean="0">
                <a:latin typeface="+mn-lt"/>
              </a:rPr>
              <a:t>.</a:t>
            </a:r>
            <a:endParaRPr lang="ru-RU" sz="2000" dirty="0">
              <a:latin typeface="+mn-lt"/>
            </a:endParaRPr>
          </a:p>
        </p:txBody>
      </p:sp>
      <p:pic>
        <p:nvPicPr>
          <p:cNvPr id="4" name="Picture 2" descr="центриоль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504" y="2564904"/>
            <a:ext cx="4131983" cy="41780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3"/>
          <p:cNvSpPr txBox="1">
            <a:spLocks noChangeArrowheads="1"/>
          </p:cNvSpPr>
          <p:nvPr/>
        </p:nvSpPr>
        <p:spPr bwMode="auto">
          <a:xfrm>
            <a:off x="4499991" y="5589240"/>
            <a:ext cx="439248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ru-RU" sz="2000" dirty="0">
                <a:latin typeface="+mn-lt"/>
              </a:rPr>
              <a:t>Электронная микрофотография центриоли в поперечном разрезе</a:t>
            </a:r>
            <a:r>
              <a:rPr lang="ru-RU" dirty="0"/>
              <a:t>.</a:t>
            </a:r>
          </a:p>
        </p:txBody>
      </p:sp>
    </p:spTree>
    <p:extLst>
      <p:ext uri="{BB962C8B-B14F-4D97-AF65-F5344CB8AC3E}">
        <p14:creationId xmlns:p14="http://schemas.microsoft.com/office/powerpoint/2010/main" xmlns="" val="40445733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241352" y="4581128"/>
            <a:ext cx="8784976" cy="2092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Обычно в </a:t>
            </a:r>
            <a:r>
              <a:rPr lang="ru-RU" sz="2000" dirty="0" err="1">
                <a:latin typeface="+mn-lt"/>
              </a:rPr>
              <a:t>интерфазных</a:t>
            </a:r>
            <a:r>
              <a:rPr lang="ru-RU" sz="2000" dirty="0">
                <a:latin typeface="+mn-lt"/>
              </a:rPr>
              <a:t> клетках присутствуют две центриоли, располагающиеся рядом друг с другом, образуя дуплет центриолей, или </a:t>
            </a:r>
            <a:r>
              <a:rPr lang="ru-RU" sz="2000" b="1" i="1" dirty="0" err="1">
                <a:latin typeface="+mn-lt"/>
              </a:rPr>
              <a:t>диплосому</a:t>
            </a:r>
            <a:r>
              <a:rPr lang="ru-RU" sz="2000" dirty="0">
                <a:latin typeface="+mn-lt"/>
              </a:rPr>
              <a:t>. </a:t>
            </a:r>
            <a:r>
              <a:rPr lang="ru-RU" sz="2000" dirty="0" smtClean="0">
                <a:latin typeface="+mn-lt"/>
              </a:rPr>
              <a:t>В </a:t>
            </a:r>
            <a:r>
              <a:rPr lang="ru-RU" sz="2000" dirty="0" err="1">
                <a:latin typeface="+mn-lt"/>
              </a:rPr>
              <a:t>диплосоме</a:t>
            </a:r>
            <a:r>
              <a:rPr lang="ru-RU" sz="2000" dirty="0">
                <a:latin typeface="+mn-lt"/>
              </a:rPr>
              <a:t> центриоли располагаются под прямым углом по отношению друг к другу. </a:t>
            </a:r>
          </a:p>
          <a:p>
            <a:pPr algn="just" eaLnBrk="1" hangingPunct="1">
              <a:spcBef>
                <a:spcPts val="600"/>
              </a:spcBef>
            </a:pPr>
            <a:r>
              <a:rPr lang="ru-RU" sz="2000" dirty="0">
                <a:latin typeface="+mn-lt"/>
              </a:rPr>
              <a:t>Из двух центриолей различают материнскую и дочернюю. Только материнская центриоль содержит сателлиты</a:t>
            </a:r>
            <a:r>
              <a:rPr lang="ru-RU" sz="2000" dirty="0" smtClean="0">
                <a:latin typeface="+mn-lt"/>
              </a:rPr>
              <a:t>.</a:t>
            </a:r>
            <a:endParaRPr lang="ru-RU" sz="2000" dirty="0">
              <a:latin typeface="+mn-lt"/>
            </a:endParaRPr>
          </a:p>
        </p:txBody>
      </p:sp>
      <p:pic>
        <p:nvPicPr>
          <p:cNvPr id="129027" name="Picture 3" descr="центриоль"/>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4663" y="2219"/>
            <a:ext cx="3776128" cy="393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4067944" y="116632"/>
            <a:ext cx="2175030" cy="22549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2" descr="центриоль"/>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03079" y="116632"/>
            <a:ext cx="2621573" cy="3600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3961117" y="3716809"/>
            <a:ext cx="4715339" cy="646331"/>
          </a:xfrm>
          <a:prstGeom prst="rect">
            <a:avLst/>
          </a:prstGeom>
          <a:noFill/>
        </p:spPr>
        <p:txBody>
          <a:bodyPr wrap="square" rtlCol="0">
            <a:spAutoFit/>
          </a:bodyPr>
          <a:lstStyle/>
          <a:p>
            <a:pPr algn="ctr"/>
            <a:r>
              <a:rPr lang="ru-RU" dirty="0" smtClean="0"/>
              <a:t>1 </a:t>
            </a:r>
            <a:r>
              <a:rPr lang="ru-RU" dirty="0"/>
              <a:t>— продольный срез; 2 — поперечный срез: а — триплеты микротрубочек</a:t>
            </a:r>
            <a:r>
              <a:rPr lang="ru-RU" dirty="0" smtClean="0"/>
              <a:t>.</a:t>
            </a:r>
            <a:endParaRPr lang="ru-RU" dirty="0"/>
          </a:p>
        </p:txBody>
      </p:sp>
      <p:sp>
        <p:nvSpPr>
          <p:cNvPr id="3" name="TextBox 2"/>
          <p:cNvSpPr txBox="1"/>
          <p:nvPr/>
        </p:nvSpPr>
        <p:spPr>
          <a:xfrm>
            <a:off x="3779912" y="2492896"/>
            <a:ext cx="2434455" cy="923330"/>
          </a:xfrm>
          <a:prstGeom prst="rect">
            <a:avLst/>
          </a:prstGeom>
          <a:noFill/>
        </p:spPr>
        <p:txBody>
          <a:bodyPr wrap="square" rtlCol="0">
            <a:spAutoFit/>
          </a:bodyPr>
          <a:lstStyle/>
          <a:p>
            <a:pPr algn="ctr"/>
            <a:r>
              <a:rPr lang="ru-RU" dirty="0"/>
              <a:t>Центриоли клеточного </a:t>
            </a:r>
            <a:r>
              <a:rPr lang="ru-RU" dirty="0" smtClean="0"/>
              <a:t>центра: </a:t>
            </a:r>
            <a:r>
              <a:rPr lang="ru-RU" dirty="0"/>
              <a:t>А — ТЭМ; Б — фрагмент </a:t>
            </a:r>
            <a:r>
              <a:rPr lang="ru-RU" dirty="0" smtClean="0"/>
              <a:t>центриоли</a:t>
            </a:r>
            <a:r>
              <a:rPr lang="ru-RU" dirty="0"/>
              <a:t>. </a:t>
            </a:r>
          </a:p>
        </p:txBody>
      </p:sp>
      <p:sp>
        <p:nvSpPr>
          <p:cNvPr id="4" name="TextBox 3"/>
          <p:cNvSpPr txBox="1"/>
          <p:nvPr/>
        </p:nvSpPr>
        <p:spPr>
          <a:xfrm>
            <a:off x="4067944" y="2076759"/>
            <a:ext cx="360040" cy="369332"/>
          </a:xfrm>
          <a:prstGeom prst="rect">
            <a:avLst/>
          </a:prstGeom>
          <a:noFill/>
        </p:spPr>
        <p:txBody>
          <a:bodyPr wrap="square" rtlCol="0">
            <a:spAutoFit/>
          </a:bodyPr>
          <a:lstStyle/>
          <a:p>
            <a:r>
              <a:rPr lang="ru-RU" dirty="0" smtClean="0"/>
              <a:t>А</a:t>
            </a:r>
            <a:endParaRPr lang="ru-RU" dirty="0"/>
          </a:p>
        </p:txBody>
      </p:sp>
    </p:spTree>
    <p:extLst>
      <p:ext uri="{BB962C8B-B14F-4D97-AF65-F5344CB8AC3E}">
        <p14:creationId xmlns:p14="http://schemas.microsoft.com/office/powerpoint/2010/main" xmlns="" val="120602440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807" y="1844824"/>
            <a:ext cx="9082303" cy="4399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766247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Box 3"/>
          <p:cNvSpPr txBox="1">
            <a:spLocks noChangeArrowheads="1"/>
          </p:cNvSpPr>
          <p:nvPr/>
        </p:nvSpPr>
        <p:spPr bwMode="auto">
          <a:xfrm>
            <a:off x="107504" y="260648"/>
            <a:ext cx="8856983" cy="492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dirty="0">
                <a:latin typeface="+mn-lt"/>
              </a:rPr>
              <a:t>В неделящейся клетке имеется одна пара центриолей (</a:t>
            </a:r>
            <a:r>
              <a:rPr lang="ru-RU" sz="2200" dirty="0" err="1">
                <a:latin typeface="+mn-lt"/>
              </a:rPr>
              <a:t>диплосома</a:t>
            </a:r>
            <a:r>
              <a:rPr lang="ru-RU" sz="2200" dirty="0">
                <a:latin typeface="+mn-lt"/>
              </a:rPr>
              <a:t>), которая обычно располагается вблизи ядра. </a:t>
            </a:r>
          </a:p>
          <a:p>
            <a:pPr algn="just" eaLnBrk="1" hangingPunct="1">
              <a:spcBef>
                <a:spcPts val="600"/>
              </a:spcBef>
            </a:pPr>
            <a:r>
              <a:rPr lang="ru-RU" sz="2200" dirty="0">
                <a:latin typeface="+mn-lt"/>
              </a:rPr>
              <a:t>При подготовке клетки к делению в синтетический период интерфазы происходит дупликация (удвоение) центриолей. </a:t>
            </a:r>
          </a:p>
          <a:p>
            <a:pPr algn="just" eaLnBrk="1" hangingPunct="1">
              <a:spcBef>
                <a:spcPts val="600"/>
              </a:spcBef>
            </a:pPr>
            <a:r>
              <a:rPr lang="ru-RU" sz="2200" dirty="0">
                <a:latin typeface="+mn-lt"/>
              </a:rPr>
              <a:t>Новая дочерняя центриоль образуется путем полимеризации </a:t>
            </a:r>
            <a:r>
              <a:rPr lang="ru-RU" sz="2200" dirty="0" err="1">
                <a:latin typeface="+mn-lt"/>
              </a:rPr>
              <a:t>тубулинов</a:t>
            </a:r>
            <a:r>
              <a:rPr lang="ru-RU" sz="2200" dirty="0">
                <a:latin typeface="+mn-lt"/>
              </a:rPr>
              <a:t> и располагается перпендикулярно материнской центриоли. </a:t>
            </a:r>
          </a:p>
          <a:p>
            <a:pPr algn="just" eaLnBrk="1" hangingPunct="1">
              <a:spcBef>
                <a:spcPts val="600"/>
              </a:spcBef>
            </a:pPr>
            <a:r>
              <a:rPr lang="ru-RU" sz="2200" dirty="0">
                <a:latin typeface="+mn-lt"/>
              </a:rPr>
              <a:t>Дочерняя центриоль вначале содержит 9 единичных микротрубочек, и лишь позже формируются характерные для нее триплетные структуры. </a:t>
            </a:r>
          </a:p>
          <a:p>
            <a:pPr algn="just" eaLnBrk="1" hangingPunct="1">
              <a:spcBef>
                <a:spcPts val="600"/>
              </a:spcBef>
            </a:pPr>
            <a:r>
              <a:rPr lang="ru-RU" sz="2200" dirty="0">
                <a:latin typeface="+mn-lt"/>
              </a:rPr>
              <a:t>В профазу митоза </a:t>
            </a:r>
            <a:r>
              <a:rPr lang="ru-RU" sz="2200" dirty="0" err="1">
                <a:latin typeface="+mn-lt"/>
              </a:rPr>
              <a:t>диплосомы</a:t>
            </a:r>
            <a:r>
              <a:rPr lang="ru-RU" sz="2200" dirty="0">
                <a:latin typeface="+mn-lt"/>
              </a:rPr>
              <a:t> расходятся к полюсам клетки, где они служат центрами образования микротрубочек </a:t>
            </a:r>
            <a:r>
              <a:rPr lang="ru-RU" sz="2200" dirty="0" err="1">
                <a:latin typeface="+mn-lt"/>
              </a:rPr>
              <a:t>ахроматинового</a:t>
            </a:r>
            <a:r>
              <a:rPr lang="ru-RU" sz="2200" dirty="0">
                <a:latin typeface="+mn-lt"/>
              </a:rPr>
              <a:t> веретена деления. </a:t>
            </a:r>
          </a:p>
          <a:p>
            <a:pPr algn="just" eaLnBrk="1" hangingPunct="1">
              <a:spcBef>
                <a:spcPts val="600"/>
              </a:spcBef>
            </a:pPr>
            <a:r>
              <a:rPr lang="ru-RU" sz="2200" dirty="0">
                <a:latin typeface="+mn-lt"/>
              </a:rPr>
              <a:t>Основная функция центриолей — формирование веретена </a:t>
            </a:r>
            <a:r>
              <a:rPr lang="ru-RU" sz="2200" dirty="0" smtClean="0">
                <a:latin typeface="+mn-lt"/>
              </a:rPr>
              <a:t>деления.</a:t>
            </a:r>
            <a:endParaRPr lang="ru-RU" sz="2200" dirty="0">
              <a:latin typeface="+mn-lt"/>
            </a:endParaRPr>
          </a:p>
          <a:p>
            <a:pPr algn="just" eaLnBrk="1" hangingPunct="1">
              <a:spcBef>
                <a:spcPts val="600"/>
              </a:spcBef>
            </a:pPr>
            <a:endParaRPr lang="ru-RU" sz="2000" dirty="0">
              <a:latin typeface="+mn-lt"/>
            </a:endParaRPr>
          </a:p>
        </p:txBody>
      </p:sp>
    </p:spTree>
    <p:extLst>
      <p:ext uri="{BB962C8B-B14F-4D97-AF65-F5344CB8AC3E}">
        <p14:creationId xmlns:p14="http://schemas.microsoft.com/office/powerpoint/2010/main" xmlns="" val="45550629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6459538" cy="630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2099" name="TextBox 4"/>
          <p:cNvSpPr txBox="1">
            <a:spLocks noChangeArrowheads="1"/>
          </p:cNvSpPr>
          <p:nvPr/>
        </p:nvSpPr>
        <p:spPr bwMode="auto">
          <a:xfrm>
            <a:off x="5388758" y="4437112"/>
            <a:ext cx="3600525"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dirty="0" err="1">
                <a:latin typeface="+mn-lt"/>
              </a:rPr>
              <a:t>Центросомный</a:t>
            </a:r>
            <a:r>
              <a:rPr lang="ru-RU" dirty="0">
                <a:latin typeface="+mn-lt"/>
              </a:rPr>
              <a:t> цикл.</a:t>
            </a:r>
          </a:p>
          <a:p>
            <a:pPr eaLnBrk="1" hangingPunct="1"/>
            <a:r>
              <a:rPr lang="ru-RU" dirty="0">
                <a:latin typeface="+mn-lt"/>
              </a:rPr>
              <a:t>а - </a:t>
            </a:r>
            <a:r>
              <a:rPr lang="ru-RU" dirty="0" err="1">
                <a:latin typeface="+mn-lt"/>
              </a:rPr>
              <a:t>диплосома</a:t>
            </a:r>
            <a:r>
              <a:rPr lang="ru-RU" dirty="0">
                <a:latin typeface="+mn-lt"/>
              </a:rPr>
              <a:t> во время митоза (М); б - центриоль в начале </a:t>
            </a:r>
            <a:r>
              <a:rPr lang="en-US" dirty="0">
                <a:latin typeface="+mn-lt"/>
              </a:rPr>
              <a:t>G</a:t>
            </a:r>
            <a:r>
              <a:rPr lang="ru-RU" baseline="-25000" dirty="0">
                <a:latin typeface="+mn-lt"/>
              </a:rPr>
              <a:t>1</a:t>
            </a:r>
            <a:r>
              <a:rPr lang="ru-RU" dirty="0">
                <a:latin typeface="+mn-lt"/>
              </a:rPr>
              <a:t>-периода; </a:t>
            </a:r>
            <a:r>
              <a:rPr lang="ru-RU" dirty="0" smtClean="0">
                <a:latin typeface="+mn-lt"/>
              </a:rPr>
              <a:t>в </a:t>
            </a:r>
            <a:r>
              <a:rPr lang="ru-RU" dirty="0">
                <a:latin typeface="+mn-lt"/>
              </a:rPr>
              <a:t>- центриоль в </a:t>
            </a:r>
            <a:r>
              <a:rPr lang="en-US" dirty="0">
                <a:latin typeface="+mn-lt"/>
              </a:rPr>
              <a:t>G</a:t>
            </a:r>
            <a:r>
              <a:rPr lang="ru-RU" baseline="-25000" dirty="0">
                <a:latin typeface="+mn-lt"/>
              </a:rPr>
              <a:t>1</a:t>
            </a:r>
            <a:r>
              <a:rPr lang="ru-RU" dirty="0">
                <a:latin typeface="+mn-lt"/>
              </a:rPr>
              <a:t>-периоде</a:t>
            </a:r>
            <a:r>
              <a:rPr lang="ru-RU" dirty="0" smtClean="0">
                <a:latin typeface="+mn-lt"/>
              </a:rPr>
              <a:t>; г </a:t>
            </a:r>
            <a:r>
              <a:rPr lang="ru-RU" dirty="0">
                <a:latin typeface="+mn-lt"/>
              </a:rPr>
              <a:t>-центриоли в </a:t>
            </a:r>
            <a:r>
              <a:rPr lang="en-US" dirty="0">
                <a:latin typeface="+mn-lt"/>
              </a:rPr>
              <a:t>S</a:t>
            </a:r>
            <a:r>
              <a:rPr lang="ru-RU" dirty="0">
                <a:latin typeface="+mn-lt"/>
              </a:rPr>
              <a:t>-периоде, удвоение центриолей; д - центриоли в </a:t>
            </a:r>
            <a:r>
              <a:rPr lang="en-US" dirty="0">
                <a:latin typeface="+mn-lt"/>
              </a:rPr>
              <a:t>G</a:t>
            </a:r>
            <a:r>
              <a:rPr lang="en-US" baseline="-25000" dirty="0">
                <a:latin typeface="+mn-lt"/>
              </a:rPr>
              <a:t>2</a:t>
            </a:r>
            <a:r>
              <a:rPr lang="en-US" dirty="0">
                <a:latin typeface="+mn-lt"/>
              </a:rPr>
              <a:t>- </a:t>
            </a:r>
            <a:r>
              <a:rPr lang="ru-RU" dirty="0">
                <a:latin typeface="+mn-lt"/>
              </a:rPr>
              <a:t>периоде.</a:t>
            </a:r>
          </a:p>
        </p:txBody>
      </p:sp>
    </p:spTree>
    <p:extLst>
      <p:ext uri="{BB962C8B-B14F-4D97-AF65-F5344CB8AC3E}">
        <p14:creationId xmlns:p14="http://schemas.microsoft.com/office/powerpoint/2010/main" xmlns="" val="246705916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Рисунок 1" descr="15Центриоли1.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50825" y="620713"/>
            <a:ext cx="8597900" cy="5827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3106667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Заголовок 1"/>
          <p:cNvSpPr>
            <a:spLocks noGrp="1"/>
          </p:cNvSpPr>
          <p:nvPr>
            <p:ph type="title"/>
          </p:nvPr>
        </p:nvSpPr>
        <p:spPr>
          <a:xfrm>
            <a:off x="457200" y="274638"/>
            <a:ext cx="8229600" cy="778098"/>
          </a:xfrm>
        </p:spPr>
        <p:txBody>
          <a:bodyPr>
            <a:normAutofit fontScale="90000"/>
          </a:bodyPr>
          <a:lstStyle/>
          <a:p>
            <a:pPr eaLnBrk="1" hangingPunct="1"/>
            <a:r>
              <a:rPr lang="ru-RU" sz="3600" b="1" dirty="0" smtClean="0">
                <a:latin typeface="Arial" charset="0"/>
                <a:cs typeface="Arial" charset="0"/>
              </a:rPr>
              <a:t>Органоиды специального назначения</a:t>
            </a:r>
            <a:endParaRPr lang="ru-RU" dirty="0" smtClean="0"/>
          </a:p>
        </p:txBody>
      </p:sp>
      <p:sp>
        <p:nvSpPr>
          <p:cNvPr id="134147" name="TextBox 2"/>
          <p:cNvSpPr txBox="1">
            <a:spLocks noChangeArrowheads="1"/>
          </p:cNvSpPr>
          <p:nvPr/>
        </p:nvSpPr>
        <p:spPr bwMode="auto">
          <a:xfrm>
            <a:off x="174453" y="1196752"/>
            <a:ext cx="8856662" cy="5247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Органоиды специального назначения, например реснички и жгутики, имеются не у всех, а лишь у некоторых типов клеток.</a:t>
            </a:r>
          </a:p>
          <a:p>
            <a:pPr algn="just" eaLnBrk="1" hangingPunct="1">
              <a:spcBef>
                <a:spcPts val="600"/>
              </a:spcBef>
            </a:pPr>
            <a:r>
              <a:rPr lang="en-US" sz="2000" b="1" i="1" dirty="0" err="1">
                <a:latin typeface="+mn-lt"/>
              </a:rPr>
              <a:t>Pec</a:t>
            </a:r>
            <a:r>
              <a:rPr lang="ru-RU" sz="2000" b="1" i="1" dirty="0" err="1">
                <a:latin typeface="+mn-lt"/>
              </a:rPr>
              <a:t>нички</a:t>
            </a:r>
            <a:r>
              <a:rPr lang="en-US" sz="2000" b="1" i="1" dirty="0">
                <a:latin typeface="+mn-lt"/>
              </a:rPr>
              <a:t> </a:t>
            </a:r>
            <a:r>
              <a:rPr lang="ru-RU" sz="2000" dirty="0">
                <a:latin typeface="+mn-lt"/>
              </a:rPr>
              <a:t>— органеллы движения, длина которых составляет 2—10 мкм, а толщина — 0,25 мкм. Ресничка представляет собой покрытый плазмалеммой вырост цитоплазмы клетки, основу которого составляет каркас из микротрубочек, называемый осевой нитью или </a:t>
            </a:r>
            <a:r>
              <a:rPr lang="ru-RU" sz="2000" b="1" i="1" dirty="0" err="1">
                <a:latin typeface="+mn-lt"/>
              </a:rPr>
              <a:t>аксонемой</a:t>
            </a:r>
            <a:r>
              <a:rPr lang="ru-RU" sz="2000" b="1" i="1" dirty="0">
                <a:latin typeface="+mn-lt"/>
              </a:rPr>
              <a:t>.</a:t>
            </a:r>
            <a:r>
              <a:rPr lang="ru-RU" sz="2000" dirty="0">
                <a:latin typeface="+mn-lt"/>
              </a:rPr>
              <a:t> </a:t>
            </a:r>
            <a:endParaRPr lang="ru-RU" sz="2000" dirty="0" smtClean="0">
              <a:latin typeface="+mn-lt"/>
            </a:endParaRPr>
          </a:p>
          <a:p>
            <a:pPr algn="just" eaLnBrk="1" hangingPunct="1">
              <a:spcBef>
                <a:spcPts val="600"/>
              </a:spcBef>
            </a:pPr>
            <a:r>
              <a:rPr lang="ru-RU" sz="2000" dirty="0" err="1" smtClean="0">
                <a:latin typeface="+mn-lt"/>
              </a:rPr>
              <a:t>Аксонема</a:t>
            </a:r>
            <a:r>
              <a:rPr lang="ru-RU" sz="2000" dirty="0" smtClean="0">
                <a:latin typeface="+mn-lt"/>
              </a:rPr>
              <a:t> </a:t>
            </a:r>
            <a:r>
              <a:rPr lang="ru-RU" sz="2000" dirty="0">
                <a:latin typeface="+mn-lt"/>
              </a:rPr>
              <a:t>представляет собой цилиндр, стенка которого построена из 9 пар периферических микротрубочек, связанных между собой на разных уровнях «ручками», состоящими из белка </a:t>
            </a:r>
            <a:r>
              <a:rPr lang="ru-RU" sz="2000" b="1" i="1" dirty="0" err="1">
                <a:latin typeface="+mn-lt"/>
              </a:rPr>
              <a:t>динеина</a:t>
            </a:r>
            <a:r>
              <a:rPr lang="ru-RU" sz="2000" b="1" i="1" dirty="0">
                <a:latin typeface="+mn-lt"/>
              </a:rPr>
              <a:t>,</a:t>
            </a:r>
            <a:r>
              <a:rPr lang="ru-RU" sz="2000" dirty="0">
                <a:latin typeface="+mn-lt"/>
              </a:rPr>
              <a:t> обладающего активностью </a:t>
            </a:r>
            <a:r>
              <a:rPr lang="ru-RU" sz="2000" dirty="0" err="1">
                <a:latin typeface="+mn-lt"/>
              </a:rPr>
              <a:t>аденозинтрифосфатазы</a:t>
            </a:r>
            <a:r>
              <a:rPr lang="ru-RU" sz="2000" dirty="0">
                <a:latin typeface="+mn-lt"/>
              </a:rPr>
              <a:t> (</a:t>
            </a:r>
            <a:r>
              <a:rPr lang="ru-RU" sz="2000" dirty="0" err="1">
                <a:latin typeface="+mn-lt"/>
              </a:rPr>
              <a:t>АТФаза</a:t>
            </a:r>
            <a:r>
              <a:rPr lang="ru-RU" sz="2000" dirty="0">
                <a:latin typeface="+mn-lt"/>
              </a:rPr>
              <a:t>). </a:t>
            </a:r>
          </a:p>
          <a:p>
            <a:pPr algn="just" eaLnBrk="1" hangingPunct="1">
              <a:spcBef>
                <a:spcPts val="600"/>
              </a:spcBef>
            </a:pPr>
            <a:r>
              <a:rPr lang="ru-RU" sz="2000" dirty="0">
                <a:latin typeface="+mn-lt"/>
              </a:rPr>
              <a:t>В центре </a:t>
            </a:r>
            <a:r>
              <a:rPr lang="ru-RU" sz="2000" dirty="0" err="1">
                <a:latin typeface="+mn-lt"/>
              </a:rPr>
              <a:t>аксонемы</a:t>
            </a:r>
            <a:r>
              <a:rPr lang="ru-RU" sz="2000" dirty="0">
                <a:latin typeface="+mn-lt"/>
              </a:rPr>
              <a:t> располагаются две микротрубочки, окруженные центральной оболочкой, от которой к периферическим дуплетам расходятся радиальные спицы. Такое строение ресничек описывается формулой </a:t>
            </a:r>
            <a:r>
              <a:rPr lang="ru-RU" sz="2000" b="1" dirty="0">
                <a:latin typeface="+mn-lt"/>
              </a:rPr>
              <a:t>(9 </a:t>
            </a:r>
            <a:r>
              <a:rPr lang="ru-RU" sz="2000" b="1" dirty="0" smtClean="0">
                <a:latin typeface="+mn-lt"/>
              </a:rPr>
              <a:t>х </a:t>
            </a:r>
            <a:r>
              <a:rPr lang="ru-RU" sz="2000" b="1" dirty="0">
                <a:latin typeface="+mn-lt"/>
              </a:rPr>
              <a:t>2) + 2</a:t>
            </a:r>
            <a:r>
              <a:rPr lang="ru-RU" sz="2000" dirty="0">
                <a:latin typeface="+mn-lt"/>
              </a:rPr>
              <a:t>. Биение ресничек обусловлено скольжением соседних дуплетов в </a:t>
            </a:r>
            <a:r>
              <a:rPr lang="ru-RU" sz="2000" dirty="0" err="1">
                <a:latin typeface="+mn-lt"/>
              </a:rPr>
              <a:t>аксонеме</a:t>
            </a:r>
            <a:r>
              <a:rPr lang="ru-RU" sz="2000" dirty="0">
                <a:latin typeface="+mn-lt"/>
              </a:rPr>
              <a:t>, которое опосредуется движением </a:t>
            </a:r>
            <a:r>
              <a:rPr lang="ru-RU" sz="2000" dirty="0" err="1">
                <a:latin typeface="+mn-lt"/>
              </a:rPr>
              <a:t>динеиновых</a:t>
            </a:r>
            <a:r>
              <a:rPr lang="ru-RU" sz="2000" dirty="0">
                <a:latin typeface="+mn-lt"/>
              </a:rPr>
              <a:t> ручек, соединяющих дуплеты на разных уровнях.</a:t>
            </a:r>
            <a:endParaRPr lang="ru-RU" dirty="0">
              <a:latin typeface="+mn-lt"/>
            </a:endParaRPr>
          </a:p>
        </p:txBody>
      </p:sp>
    </p:spTree>
    <p:extLst>
      <p:ext uri="{BB962C8B-B14F-4D97-AF65-F5344CB8AC3E}">
        <p14:creationId xmlns:p14="http://schemas.microsoft.com/office/powerpoint/2010/main" xmlns="" val="28939495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Grp="1" noChangeArrowheads="1"/>
          </p:cNvSpPr>
          <p:nvPr>
            <p:ph type="title"/>
          </p:nvPr>
        </p:nvSpPr>
        <p:spPr>
          <a:xfrm>
            <a:off x="611188" y="188913"/>
            <a:ext cx="7956550" cy="396875"/>
          </a:xfrm>
        </p:spPr>
        <p:txBody>
          <a:bodyPr>
            <a:normAutofit fontScale="90000"/>
          </a:bodyPr>
          <a:lstStyle/>
          <a:p>
            <a:pPr eaLnBrk="1" hangingPunct="1"/>
            <a:r>
              <a:rPr lang="ru-RU" sz="3200" b="1" dirty="0" smtClean="0"/>
              <a:t>Поверхностный аппарат растительной клетки</a:t>
            </a:r>
          </a:p>
        </p:txBody>
      </p:sp>
      <p:sp>
        <p:nvSpPr>
          <p:cNvPr id="30725" name="Text Box 5"/>
          <p:cNvSpPr txBox="1">
            <a:spLocks noChangeArrowheads="1"/>
          </p:cNvSpPr>
          <p:nvPr/>
        </p:nvSpPr>
        <p:spPr bwMode="auto">
          <a:xfrm>
            <a:off x="147977" y="692149"/>
            <a:ext cx="8785225"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2000" dirty="0">
                <a:latin typeface="+mn-lt"/>
              </a:rPr>
              <a:t>Все растительные клетки имеют клеточную оболочку из целлюлозы, которая может быть пропитана различными веществами (например: лигнин, </a:t>
            </a:r>
            <a:r>
              <a:rPr lang="ru-RU" sz="2000" dirty="0" err="1">
                <a:latin typeface="+mn-lt"/>
              </a:rPr>
              <a:t>суберин</a:t>
            </a:r>
            <a:r>
              <a:rPr lang="ru-RU" sz="2000" dirty="0">
                <a:latin typeface="+mn-lt"/>
              </a:rPr>
              <a:t>…). </a:t>
            </a:r>
          </a:p>
        </p:txBody>
      </p:sp>
      <p:pic>
        <p:nvPicPr>
          <p:cNvPr id="30726" name="Picture 6" descr="cellulosem"/>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66940" y="1412776"/>
            <a:ext cx="3836061" cy="3053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Рисунок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8199" y="1708224"/>
            <a:ext cx="4598788" cy="5109056"/>
          </a:xfrm>
          <a:prstGeom prst="rect">
            <a:avLst/>
          </a:prstGeom>
        </p:spPr>
      </p:pic>
      <p:pic>
        <p:nvPicPr>
          <p:cNvPr id="4" name="Рисунок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427984" y="4653136"/>
            <a:ext cx="4596938" cy="1872208"/>
          </a:xfrm>
          <a:prstGeom prst="rect">
            <a:avLst/>
          </a:prstGeom>
        </p:spPr>
      </p:pic>
    </p:spTree>
    <p:extLst>
      <p:ext uri="{BB962C8B-B14F-4D97-AF65-F5344CB8AC3E}">
        <p14:creationId xmlns:p14="http://schemas.microsoft.com/office/powerpoint/2010/main" xmlns="" val="320333558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Рисунок 1" descr="19Реснички.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5292725" cy="663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17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81588" y="0"/>
            <a:ext cx="4062412" cy="406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5172" name="TextBox 3"/>
          <p:cNvSpPr txBox="1">
            <a:spLocks noChangeArrowheads="1"/>
          </p:cNvSpPr>
          <p:nvPr/>
        </p:nvSpPr>
        <p:spPr bwMode="auto">
          <a:xfrm>
            <a:off x="3851921" y="3995738"/>
            <a:ext cx="5292080"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dirty="0">
                <a:latin typeface="+mn-lt"/>
              </a:rPr>
              <a:t>Схема поперечного среза реснички: </a:t>
            </a:r>
          </a:p>
          <a:p>
            <a:pPr eaLnBrk="1" hangingPunct="1"/>
            <a:r>
              <a:rPr lang="ru-RU" dirty="0">
                <a:latin typeface="+mn-lt"/>
              </a:rPr>
              <a:t>1</a:t>
            </a:r>
            <a:r>
              <a:rPr lang="en-US" dirty="0">
                <a:latin typeface="+mn-lt"/>
              </a:rPr>
              <a:t> </a:t>
            </a:r>
            <a:r>
              <a:rPr lang="ru-RU" dirty="0">
                <a:latin typeface="+mn-lt"/>
              </a:rPr>
              <a:t>- плазматическая мембрана; </a:t>
            </a:r>
            <a:r>
              <a:rPr lang="ru-RU" dirty="0" smtClean="0">
                <a:latin typeface="+mn-lt"/>
              </a:rPr>
              <a:t>2 </a:t>
            </a:r>
            <a:r>
              <a:rPr lang="ru-RU" dirty="0">
                <a:latin typeface="+mn-lt"/>
              </a:rPr>
              <a:t>- А-трубочка;  3 - В-трубочка; </a:t>
            </a:r>
            <a:r>
              <a:rPr lang="ru-RU" dirty="0" smtClean="0">
                <a:latin typeface="+mn-lt"/>
              </a:rPr>
              <a:t>4 </a:t>
            </a:r>
            <a:r>
              <a:rPr lang="ru-RU" dirty="0">
                <a:latin typeface="+mn-lt"/>
              </a:rPr>
              <a:t>- радиальная спица; </a:t>
            </a:r>
            <a:r>
              <a:rPr lang="ru-RU" dirty="0" smtClean="0">
                <a:latin typeface="+mn-lt"/>
              </a:rPr>
              <a:t>5 </a:t>
            </a:r>
            <a:r>
              <a:rPr lang="ru-RU" dirty="0">
                <a:latin typeface="+mn-lt"/>
              </a:rPr>
              <a:t>- внутренняя </a:t>
            </a:r>
            <a:r>
              <a:rPr lang="ru-RU" dirty="0" err="1">
                <a:latin typeface="+mn-lt"/>
              </a:rPr>
              <a:t>динеиновая</a:t>
            </a:r>
            <a:r>
              <a:rPr lang="ru-RU" dirty="0">
                <a:latin typeface="+mn-lt"/>
              </a:rPr>
              <a:t> ручка; </a:t>
            </a:r>
            <a:r>
              <a:rPr lang="ru-RU" dirty="0" smtClean="0">
                <a:latin typeface="+mn-lt"/>
              </a:rPr>
              <a:t>6 </a:t>
            </a:r>
            <a:r>
              <a:rPr lang="ru-RU" dirty="0">
                <a:latin typeface="+mn-lt"/>
              </a:rPr>
              <a:t>- наружная </a:t>
            </a:r>
            <a:r>
              <a:rPr lang="ru-RU" dirty="0" err="1" smtClean="0">
                <a:latin typeface="+mn-lt"/>
              </a:rPr>
              <a:t>динеиновая</a:t>
            </a:r>
            <a:r>
              <a:rPr lang="ru-RU" dirty="0" smtClean="0">
                <a:latin typeface="+mn-lt"/>
              </a:rPr>
              <a:t> </a:t>
            </a:r>
            <a:r>
              <a:rPr lang="ru-RU" dirty="0">
                <a:latin typeface="+mn-lt"/>
              </a:rPr>
              <a:t>ручка; </a:t>
            </a:r>
          </a:p>
          <a:p>
            <a:pPr eaLnBrk="1" hangingPunct="1"/>
            <a:r>
              <a:rPr lang="ru-RU" dirty="0">
                <a:latin typeface="+mn-lt"/>
              </a:rPr>
              <a:t>7 - внутренняя капсула; </a:t>
            </a:r>
            <a:r>
              <a:rPr lang="ru-RU" dirty="0" smtClean="0">
                <a:latin typeface="+mn-lt"/>
              </a:rPr>
              <a:t>8 </a:t>
            </a:r>
            <a:r>
              <a:rPr lang="ru-RU" dirty="0">
                <a:latin typeface="+mn-lt"/>
              </a:rPr>
              <a:t>- центральная пара одиночных трубочек; 9 - </a:t>
            </a:r>
            <a:r>
              <a:rPr lang="ru-RU" dirty="0" err="1">
                <a:latin typeface="+mn-lt"/>
              </a:rPr>
              <a:t>нексин</a:t>
            </a:r>
            <a:endParaRPr lang="ru-RU" dirty="0">
              <a:latin typeface="+mn-lt"/>
            </a:endParaRPr>
          </a:p>
          <a:p>
            <a:pPr eaLnBrk="1" hangingPunct="1"/>
            <a:endParaRPr lang="ru-RU" dirty="0"/>
          </a:p>
        </p:txBody>
      </p:sp>
    </p:spTree>
    <p:extLst>
      <p:ext uri="{BB962C8B-B14F-4D97-AF65-F5344CB8AC3E}">
        <p14:creationId xmlns:p14="http://schemas.microsoft.com/office/powerpoint/2010/main" xmlns="" val="175161688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2"/>
          <p:cNvSpPr txBox="1">
            <a:spLocks noChangeArrowheads="1"/>
          </p:cNvSpPr>
          <p:nvPr/>
        </p:nvSpPr>
        <p:spPr bwMode="auto">
          <a:xfrm>
            <a:off x="179388" y="101600"/>
            <a:ext cx="8785225" cy="652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В основании каждой реснички лежит базальное тельце, по своему строению сходное с центриолью. </a:t>
            </a:r>
          </a:p>
          <a:p>
            <a:pPr algn="just" eaLnBrk="1" hangingPunct="1">
              <a:spcBef>
                <a:spcPts val="600"/>
              </a:spcBef>
            </a:pPr>
            <a:r>
              <a:rPr lang="ru-RU" sz="2000" dirty="0">
                <a:latin typeface="+mn-lt"/>
              </a:rPr>
              <a:t>По две трубочки каждого из 9 периферических триплетов базального тельца переходят в дуплет </a:t>
            </a:r>
            <a:r>
              <a:rPr lang="ru-RU" sz="2000" dirty="0" err="1">
                <a:latin typeface="+mn-lt"/>
              </a:rPr>
              <a:t>аксонемы</a:t>
            </a:r>
            <a:r>
              <a:rPr lang="ru-RU" sz="2000" dirty="0">
                <a:latin typeface="+mn-lt"/>
              </a:rPr>
              <a:t>. </a:t>
            </a:r>
          </a:p>
          <a:p>
            <a:pPr algn="just" eaLnBrk="1" hangingPunct="1">
              <a:spcBef>
                <a:spcPts val="600"/>
              </a:spcBef>
            </a:pPr>
            <a:r>
              <a:rPr lang="ru-RU" sz="2000" dirty="0">
                <a:latin typeface="+mn-lt"/>
              </a:rPr>
              <a:t>В составе базального тельца имеются </a:t>
            </a:r>
            <a:r>
              <a:rPr lang="ru-RU" sz="2000" dirty="0" err="1">
                <a:latin typeface="+mn-lt"/>
              </a:rPr>
              <a:t>сателлитные</a:t>
            </a:r>
            <a:r>
              <a:rPr lang="ru-RU" sz="2000" dirty="0">
                <a:latin typeface="+mn-lt"/>
              </a:rPr>
              <a:t> частицы, такие же, как и в клеточном центре. </a:t>
            </a:r>
          </a:p>
          <a:p>
            <a:pPr algn="just" eaLnBrk="1" hangingPunct="1">
              <a:spcBef>
                <a:spcPts val="600"/>
              </a:spcBef>
            </a:pPr>
            <a:r>
              <a:rPr lang="ru-RU" sz="2000" dirty="0">
                <a:latin typeface="+mn-lt"/>
              </a:rPr>
              <a:t>При развитии ресничек базальное тельце играет роль матрицы, на которой происходит сборка компонентов </a:t>
            </a:r>
            <a:r>
              <a:rPr lang="ru-RU" sz="2000" dirty="0" err="1">
                <a:latin typeface="+mn-lt"/>
              </a:rPr>
              <a:t>аксонемы</a:t>
            </a:r>
            <a:r>
              <a:rPr lang="ru-RU" sz="2000" dirty="0">
                <a:latin typeface="+mn-lt"/>
              </a:rPr>
              <a:t>.</a:t>
            </a:r>
          </a:p>
          <a:p>
            <a:pPr algn="just" eaLnBrk="1" hangingPunct="1">
              <a:spcBef>
                <a:spcPts val="600"/>
              </a:spcBef>
            </a:pPr>
            <a:r>
              <a:rPr lang="ru-RU" sz="2000" dirty="0">
                <a:latin typeface="+mn-lt"/>
              </a:rPr>
              <a:t>Реснички обычно многочисленны (до нескольких сотен и тысяч на клетку) и располагаются параллельными рядами, но встречаются клетки, имеющие единичные реснички. </a:t>
            </a:r>
          </a:p>
          <a:p>
            <a:pPr algn="just" eaLnBrk="1" hangingPunct="1">
              <a:spcBef>
                <a:spcPts val="600"/>
              </a:spcBef>
            </a:pPr>
            <a:r>
              <a:rPr lang="ru-RU" sz="2000" dirty="0">
                <a:latin typeface="+mn-lt"/>
              </a:rPr>
              <a:t>Координированные колебательные движения рядов ресничек вызывают перемещение клетки в окружающей жидкости или, если клетка фиксирована, создают поток жидкости вдоль поверхности клетки.</a:t>
            </a:r>
          </a:p>
          <a:p>
            <a:pPr algn="just" eaLnBrk="1" hangingPunct="1">
              <a:spcBef>
                <a:spcPts val="600"/>
              </a:spcBef>
            </a:pPr>
            <a:r>
              <a:rPr lang="ru-RU" sz="2000" b="1" i="1" dirty="0">
                <a:latin typeface="+mn-lt"/>
              </a:rPr>
              <a:t>Жгутики</a:t>
            </a:r>
            <a:r>
              <a:rPr lang="ru-RU" sz="2000" dirty="0">
                <a:latin typeface="+mn-lt"/>
              </a:rPr>
              <a:t> обычно длиннее ресничек (до 150 мкм). Строение жгутиков и ресничек сходно, так как они имеют общее происхождение. </a:t>
            </a:r>
          </a:p>
          <a:p>
            <a:pPr algn="just" eaLnBrk="1" hangingPunct="1">
              <a:spcBef>
                <a:spcPts val="600"/>
              </a:spcBef>
            </a:pPr>
            <a:r>
              <a:rPr lang="ru-RU" sz="2000" dirty="0">
                <a:latin typeface="+mn-lt"/>
              </a:rPr>
              <a:t>В отличие от ресничек жгутики совершают волнообразные или вращательные движения наподобие пропеллера.</a:t>
            </a:r>
          </a:p>
          <a:p>
            <a:pPr algn="just" eaLnBrk="1" hangingPunct="1">
              <a:spcBef>
                <a:spcPts val="600"/>
              </a:spcBef>
            </a:pPr>
            <a:endParaRPr lang="ru-RU" dirty="0"/>
          </a:p>
        </p:txBody>
      </p:sp>
    </p:spTree>
    <p:extLst>
      <p:ext uri="{BB962C8B-B14F-4D97-AF65-F5344CB8AC3E}">
        <p14:creationId xmlns:p14="http://schemas.microsoft.com/office/powerpoint/2010/main" xmlns="" val="34037087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xmlns="" val="0"/>
              </a:ext>
            </a:extLst>
          </a:blip>
          <a:srcRect l="4992" r="8441"/>
          <a:stretch/>
        </p:blipFill>
        <p:spPr>
          <a:xfrm>
            <a:off x="50386" y="160954"/>
            <a:ext cx="4848739" cy="6456200"/>
          </a:xfrm>
          <a:prstGeom prst="rect">
            <a:avLst/>
          </a:prstGeom>
        </p:spPr>
      </p:pic>
      <p:pic>
        <p:nvPicPr>
          <p:cNvPr id="5" name="Рисунок 4"/>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4917232" y="188640"/>
            <a:ext cx="4226768" cy="5238750"/>
          </a:xfrm>
          <a:prstGeom prst="rect">
            <a:avLst/>
          </a:prstGeom>
        </p:spPr>
      </p:pic>
    </p:spTree>
    <p:extLst>
      <p:ext uri="{BB962C8B-B14F-4D97-AF65-F5344CB8AC3E}">
        <p14:creationId xmlns:p14="http://schemas.microsoft.com/office/powerpoint/2010/main" xmlns="" val="35603333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08625" y="0"/>
            <a:ext cx="3311847" cy="5210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7219" name="TextBox 2"/>
          <p:cNvSpPr txBox="1">
            <a:spLocks noChangeArrowheads="1"/>
          </p:cNvSpPr>
          <p:nvPr/>
        </p:nvSpPr>
        <p:spPr bwMode="auto">
          <a:xfrm>
            <a:off x="107504" y="5301208"/>
            <a:ext cx="864096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dirty="0">
                <a:latin typeface="+mn-lt"/>
              </a:rPr>
              <a:t>Общее строение </a:t>
            </a:r>
            <a:r>
              <a:rPr lang="ru-RU" dirty="0" smtClean="0">
                <a:latin typeface="+mn-lt"/>
              </a:rPr>
              <a:t>реснички: а </a:t>
            </a:r>
            <a:r>
              <a:rPr lang="ru-RU" dirty="0">
                <a:latin typeface="+mn-lt"/>
              </a:rPr>
              <a:t>- продольный срез; б — поперечный срез тела реснички; в, г - срезы базального тела. </a:t>
            </a:r>
            <a:r>
              <a:rPr lang="ru-RU" dirty="0" smtClean="0">
                <a:latin typeface="+mn-lt"/>
              </a:rPr>
              <a:t>1 </a:t>
            </a:r>
            <a:r>
              <a:rPr lang="ru-RU" dirty="0">
                <a:latin typeface="+mn-lt"/>
              </a:rPr>
              <a:t>- плазматическая мембрана; 2 - микротрубочки; </a:t>
            </a:r>
            <a:r>
              <a:rPr lang="ru-RU" dirty="0" smtClean="0">
                <a:latin typeface="+mn-lt"/>
              </a:rPr>
              <a:t>3</a:t>
            </a:r>
            <a:r>
              <a:rPr lang="en-US" dirty="0" smtClean="0">
                <a:latin typeface="+mn-lt"/>
              </a:rPr>
              <a:t> </a:t>
            </a:r>
            <a:r>
              <a:rPr lang="ru-RU" dirty="0">
                <a:latin typeface="+mn-lt"/>
              </a:rPr>
              <a:t>— дублеты микротрубочек (А и В); </a:t>
            </a:r>
            <a:r>
              <a:rPr lang="ru-RU" dirty="0" smtClean="0">
                <a:latin typeface="+mn-lt"/>
              </a:rPr>
              <a:t>4 </a:t>
            </a:r>
            <a:r>
              <a:rPr lang="ru-RU" dirty="0">
                <a:latin typeface="+mn-lt"/>
              </a:rPr>
              <a:t>-триплеты микротрубочек (А, В и С)</a:t>
            </a:r>
          </a:p>
        </p:txBody>
      </p:sp>
      <p:pic>
        <p:nvPicPr>
          <p:cNvPr id="137220" name="Picture 5" descr="мерцательный"/>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9738"/>
          <a:stretch/>
        </p:blipFill>
        <p:spPr bwMode="auto">
          <a:xfrm>
            <a:off x="107504" y="535711"/>
            <a:ext cx="5633542" cy="3757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6765741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1187"/>
            <a:ext cx="9144000" cy="6635626"/>
          </a:xfrm>
          <a:prstGeom prst="rect">
            <a:avLst/>
          </a:prstGeom>
        </p:spPr>
      </p:pic>
    </p:spTree>
    <p:extLst>
      <p:ext uri="{BB962C8B-B14F-4D97-AF65-F5344CB8AC3E}">
        <p14:creationId xmlns:p14="http://schemas.microsoft.com/office/powerpoint/2010/main" xmlns="" val="7486116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Заголовок 1"/>
          <p:cNvSpPr>
            <a:spLocks noGrp="1"/>
          </p:cNvSpPr>
          <p:nvPr>
            <p:ph type="title"/>
          </p:nvPr>
        </p:nvSpPr>
        <p:spPr>
          <a:xfrm>
            <a:off x="539750" y="692150"/>
            <a:ext cx="8229600" cy="1143000"/>
          </a:xfrm>
        </p:spPr>
        <p:txBody>
          <a:bodyPr>
            <a:normAutofit fontScale="90000"/>
          </a:bodyPr>
          <a:lstStyle/>
          <a:p>
            <a:pPr eaLnBrk="1" hangingPunct="1"/>
            <a:r>
              <a:rPr lang="ru-RU" sz="3200" b="1" smtClean="0">
                <a:latin typeface="Arial" charset="0"/>
                <a:cs typeface="Arial" charset="0"/>
              </a:rPr>
              <a:t>Система сохранения, воспроизведения и реализации генетической информации</a:t>
            </a:r>
            <a:br>
              <a:rPr lang="ru-RU" sz="3200" b="1" smtClean="0">
                <a:latin typeface="Arial" charset="0"/>
                <a:cs typeface="Arial" charset="0"/>
              </a:rPr>
            </a:br>
            <a:endParaRPr lang="ru-RU" sz="3200" smtClean="0">
              <a:latin typeface="Arial" charset="0"/>
              <a:cs typeface="Arial" charset="0"/>
            </a:endParaRPr>
          </a:p>
        </p:txBody>
      </p:sp>
      <p:sp>
        <p:nvSpPr>
          <p:cNvPr id="138243" name="TextBox 2"/>
          <p:cNvSpPr txBox="1">
            <a:spLocks noChangeArrowheads="1"/>
          </p:cNvSpPr>
          <p:nvPr/>
        </p:nvSpPr>
        <p:spPr bwMode="auto">
          <a:xfrm>
            <a:off x="250825" y="1916113"/>
            <a:ext cx="8642350" cy="4094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Система сохранения, воспроизведения и реализации генетической информации представлена ядром. </a:t>
            </a:r>
          </a:p>
          <a:p>
            <a:pPr algn="just" eaLnBrk="1" hangingPunct="1">
              <a:spcBef>
                <a:spcPts val="600"/>
              </a:spcBef>
            </a:pPr>
            <a:r>
              <a:rPr lang="ru-RU" sz="2000" dirty="0">
                <a:latin typeface="+mn-lt"/>
              </a:rPr>
              <a:t>Ядро — наиболее крупная структура </a:t>
            </a:r>
            <a:r>
              <a:rPr lang="ru-RU" sz="2000" dirty="0" err="1">
                <a:latin typeface="+mn-lt"/>
              </a:rPr>
              <a:t>эукариотической</a:t>
            </a:r>
            <a:r>
              <a:rPr lang="ru-RU" sz="2000" dirty="0">
                <a:latin typeface="+mn-lt"/>
              </a:rPr>
              <a:t> клетки — имеет, как правило, округлую или овальную форму. </a:t>
            </a:r>
          </a:p>
          <a:p>
            <a:pPr algn="just" eaLnBrk="1" hangingPunct="1">
              <a:spcBef>
                <a:spcPts val="600"/>
              </a:spcBef>
            </a:pPr>
            <a:r>
              <a:rPr lang="ru-RU" sz="2000" dirty="0">
                <a:latin typeface="+mn-lt"/>
              </a:rPr>
              <a:t>В клетках с высокой физиологической активностью (железистые клетки, некоторые лейкоциты) ядра принимают лопастную или еще более сложную сегментированную форму, что увеличивает отношение площади поверхности этой структуры к ее объему. </a:t>
            </a:r>
          </a:p>
          <a:p>
            <a:pPr algn="just" eaLnBrk="1" hangingPunct="1">
              <a:spcBef>
                <a:spcPts val="600"/>
              </a:spcBef>
            </a:pPr>
            <a:r>
              <a:rPr lang="ru-RU" altLang="ru-RU" sz="2000" dirty="0">
                <a:latin typeface="+mn-lt"/>
              </a:rPr>
              <a:t>Клетки печени, поджелудочной железы, нервные клетки имеют ядра шаровидной формы, у </a:t>
            </a:r>
            <a:r>
              <a:rPr lang="ru-RU" altLang="ru-RU" sz="2000" dirty="0" err="1">
                <a:latin typeface="+mn-lt"/>
              </a:rPr>
              <a:t>миоцитов</a:t>
            </a:r>
            <a:r>
              <a:rPr lang="ru-RU" altLang="ru-RU" sz="2000" dirty="0">
                <a:latin typeface="+mn-lt"/>
              </a:rPr>
              <a:t> ядра дисковидные. </a:t>
            </a:r>
            <a:endParaRPr lang="ru-RU" sz="2000" dirty="0">
              <a:latin typeface="+mn-lt"/>
            </a:endParaRPr>
          </a:p>
          <a:p>
            <a:pPr algn="just" eaLnBrk="1" hangingPunct="1">
              <a:spcBef>
                <a:spcPts val="600"/>
              </a:spcBef>
            </a:pPr>
            <a:r>
              <a:rPr lang="ru-RU" sz="2000" dirty="0">
                <a:latin typeface="+mn-lt"/>
              </a:rPr>
              <a:t>Размеры ядра колеблются от 1 мкм (у некоторых простейших) до 1 мм (в яйцах некоторых рыб и земноводных). </a:t>
            </a:r>
            <a:endParaRPr lang="ru-RU" altLang="ru-RU" sz="2000" dirty="0">
              <a:latin typeface="+mn-lt"/>
            </a:endParaRPr>
          </a:p>
        </p:txBody>
      </p:sp>
    </p:spTree>
    <p:extLst>
      <p:ext uri="{BB962C8B-B14F-4D97-AF65-F5344CB8AC3E}">
        <p14:creationId xmlns:p14="http://schemas.microsoft.com/office/powerpoint/2010/main" xmlns="" val="44765303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3" descr="ядро"/>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516688" y="1341438"/>
            <a:ext cx="2384425" cy="302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9267" name="Text Box 4"/>
          <p:cNvSpPr txBox="1">
            <a:spLocks noChangeArrowheads="1"/>
          </p:cNvSpPr>
          <p:nvPr/>
        </p:nvSpPr>
        <p:spPr bwMode="auto">
          <a:xfrm>
            <a:off x="107950" y="188913"/>
            <a:ext cx="8712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altLang="ru-RU" sz="2000" dirty="0">
                <a:latin typeface="+mn-lt"/>
              </a:rPr>
              <a:t>Сам термин «ядро» впервые был применен </a:t>
            </a:r>
            <a:r>
              <a:rPr lang="ru-RU" altLang="ru-RU" sz="2000" b="1" i="1" dirty="0">
                <a:latin typeface="+mn-lt"/>
              </a:rPr>
              <a:t>Робертом Броуном </a:t>
            </a:r>
            <a:r>
              <a:rPr lang="ru-RU" altLang="ru-RU" sz="2000" dirty="0">
                <a:latin typeface="+mn-lt"/>
              </a:rPr>
              <a:t>в 1833 г. для обозначения шаровидных постоянных структур в клетках растений. </a:t>
            </a:r>
            <a:endParaRPr lang="ru-RU" altLang="ru-RU" dirty="0">
              <a:latin typeface="+mn-lt"/>
            </a:endParaRPr>
          </a:p>
        </p:txBody>
      </p:sp>
      <p:pic>
        <p:nvPicPr>
          <p:cNvPr id="139268" name="Picture 5" descr="04_2_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11863" y="4797425"/>
            <a:ext cx="2879725" cy="187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9269" name="Picture 6" descr="ядро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132138" y="4652963"/>
            <a:ext cx="2808287" cy="1946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9270" name="Picture 7" descr="ядро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50825" y="4873625"/>
            <a:ext cx="2808288" cy="198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9271" name="Text Box 4"/>
          <p:cNvSpPr txBox="1">
            <a:spLocks noChangeArrowheads="1"/>
          </p:cNvSpPr>
          <p:nvPr/>
        </p:nvSpPr>
        <p:spPr bwMode="auto">
          <a:xfrm>
            <a:off x="107950" y="1125538"/>
            <a:ext cx="6335713" cy="347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altLang="ru-RU" sz="2000" dirty="0">
                <a:latin typeface="+mn-lt"/>
              </a:rPr>
              <a:t>Позднее такую же структуру описали во всех клетках высших организмов. </a:t>
            </a:r>
          </a:p>
          <a:p>
            <a:pPr algn="just" eaLnBrk="1" hangingPunct="1">
              <a:spcBef>
                <a:spcPct val="50000"/>
              </a:spcBef>
            </a:pPr>
            <a:r>
              <a:rPr lang="ru-RU" altLang="ru-RU" sz="2000" dirty="0">
                <a:latin typeface="+mn-lt"/>
              </a:rPr>
              <a:t>Большинство клеток содержат одно ядро, хотя описаны и многоядерные клетки, </a:t>
            </a:r>
            <a:r>
              <a:rPr lang="ru-RU" sz="2000" dirty="0">
                <a:latin typeface="+mn-lt"/>
              </a:rPr>
              <a:t>которые образуются вследствие деления клеток, не сопровождающегося цитотомией, или слияния нескольких одноядерных клеток. </a:t>
            </a:r>
          </a:p>
          <a:p>
            <a:pPr algn="just" eaLnBrk="1" hangingPunct="1">
              <a:spcBef>
                <a:spcPct val="50000"/>
              </a:spcBef>
            </a:pPr>
            <a:r>
              <a:rPr lang="ru-RU" sz="2000" dirty="0">
                <a:latin typeface="+mn-lt"/>
              </a:rPr>
              <a:t>Такие структуры называют </a:t>
            </a:r>
            <a:r>
              <a:rPr lang="ru-RU" sz="2000" b="1" i="1" dirty="0" err="1">
                <a:latin typeface="+mn-lt"/>
              </a:rPr>
              <a:t>симпластами</a:t>
            </a:r>
            <a:r>
              <a:rPr lang="ru-RU" sz="2000" dirty="0">
                <a:latin typeface="+mn-lt"/>
              </a:rPr>
              <a:t>. Некоторые клетки, как, например, эритроциты, вовсе не имеют ядер.</a:t>
            </a:r>
            <a:endParaRPr lang="ru-RU" altLang="ru-RU" sz="2000" dirty="0">
              <a:latin typeface="+mn-lt"/>
            </a:endParaRPr>
          </a:p>
        </p:txBody>
      </p:sp>
    </p:spTree>
    <p:extLst>
      <p:ext uri="{BB962C8B-B14F-4D97-AF65-F5344CB8AC3E}">
        <p14:creationId xmlns:p14="http://schemas.microsoft.com/office/powerpoint/2010/main" xmlns="" val="203041172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Ядро 1"/>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259632" y="-21454"/>
            <a:ext cx="6048672" cy="5140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0291" name="Text Box 3"/>
          <p:cNvSpPr txBox="1">
            <a:spLocks noChangeArrowheads="1"/>
          </p:cNvSpPr>
          <p:nvPr/>
        </p:nvSpPr>
        <p:spPr bwMode="auto">
          <a:xfrm>
            <a:off x="179388" y="5085184"/>
            <a:ext cx="8713092"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2000" dirty="0">
                <a:latin typeface="+mn-lt"/>
              </a:rPr>
              <a:t>Ядро. А - окраска гематоксилин-эозином. Б - СЭМ. 1 - ядерная оболочка; </a:t>
            </a:r>
            <a:endParaRPr lang="en-US" altLang="ru-RU" sz="2000" dirty="0" smtClean="0">
              <a:latin typeface="+mn-lt"/>
            </a:endParaRPr>
          </a:p>
          <a:p>
            <a:pPr algn="ctr" eaLnBrk="1" hangingPunct="1"/>
            <a:r>
              <a:rPr lang="ru-RU" altLang="ru-RU" sz="2000" dirty="0" smtClean="0">
                <a:latin typeface="+mn-lt"/>
              </a:rPr>
              <a:t>2 </a:t>
            </a:r>
            <a:r>
              <a:rPr lang="ru-RU" altLang="ru-RU" sz="2000" dirty="0">
                <a:latin typeface="+mn-lt"/>
              </a:rPr>
              <a:t>- пора; 3 - конденсированный хроматин; 4 – диффузный хроматин; </a:t>
            </a:r>
            <a:endParaRPr lang="en-US" altLang="ru-RU" sz="2000" dirty="0" smtClean="0">
              <a:latin typeface="+mn-lt"/>
            </a:endParaRPr>
          </a:p>
          <a:p>
            <a:pPr algn="ctr" eaLnBrk="1" hangingPunct="1"/>
            <a:r>
              <a:rPr lang="ru-RU" altLang="ru-RU" sz="2000" dirty="0" smtClean="0">
                <a:latin typeface="+mn-lt"/>
              </a:rPr>
              <a:t>5 </a:t>
            </a:r>
            <a:r>
              <a:rPr lang="ru-RU" altLang="ru-RU" sz="2000" dirty="0">
                <a:latin typeface="+mn-lt"/>
              </a:rPr>
              <a:t>- ядрышко; 6 - наружная мембрана ядерной оболочки; 7 - внутренняя    мембрана    ядерной    оболочки;    8 - </a:t>
            </a:r>
            <a:r>
              <a:rPr lang="ru-RU" altLang="ru-RU" sz="2000" dirty="0" err="1">
                <a:latin typeface="+mn-lt"/>
              </a:rPr>
              <a:t>перинуклеарное</a:t>
            </a:r>
            <a:r>
              <a:rPr lang="ru-RU" altLang="ru-RU" sz="2000" dirty="0">
                <a:latin typeface="+mn-lt"/>
              </a:rPr>
              <a:t>    пространство; </a:t>
            </a:r>
            <a:endParaRPr lang="en-US" altLang="ru-RU" sz="2000" dirty="0" smtClean="0">
              <a:latin typeface="+mn-lt"/>
            </a:endParaRPr>
          </a:p>
          <a:p>
            <a:pPr algn="ctr" eaLnBrk="1" hangingPunct="1"/>
            <a:r>
              <a:rPr lang="ru-RU" altLang="ru-RU" sz="2000" dirty="0" smtClean="0">
                <a:latin typeface="+mn-lt"/>
              </a:rPr>
              <a:t>9 </a:t>
            </a:r>
            <a:r>
              <a:rPr lang="ru-RU" altLang="ru-RU" sz="2000" dirty="0">
                <a:latin typeface="+mn-lt"/>
              </a:rPr>
              <a:t>- рибосомы; 10 - плотная пластинка; 11 – </a:t>
            </a:r>
            <a:r>
              <a:rPr lang="ru-RU" altLang="ru-RU" sz="2000" dirty="0" err="1">
                <a:latin typeface="+mn-lt"/>
              </a:rPr>
              <a:t>гр.ЭПС</a:t>
            </a:r>
            <a:r>
              <a:rPr lang="ru-RU" altLang="ru-RU" sz="2000" dirty="0">
                <a:latin typeface="+mn-lt"/>
              </a:rPr>
              <a:t>.</a:t>
            </a:r>
          </a:p>
        </p:txBody>
      </p:sp>
    </p:spTree>
    <p:extLst>
      <p:ext uri="{BB962C8B-B14F-4D97-AF65-F5344CB8AC3E}">
        <p14:creationId xmlns:p14="http://schemas.microsoft.com/office/powerpoint/2010/main" xmlns="" val="103072618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59632" y="188640"/>
            <a:ext cx="5904656" cy="5296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0293" name="TextBox 4"/>
          <p:cNvSpPr txBox="1">
            <a:spLocks noChangeArrowheads="1"/>
          </p:cNvSpPr>
          <p:nvPr/>
        </p:nvSpPr>
        <p:spPr bwMode="auto">
          <a:xfrm>
            <a:off x="262396" y="5511140"/>
            <a:ext cx="8820472"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2000" dirty="0">
                <a:latin typeface="+mn-lt"/>
              </a:rPr>
              <a:t>Схема строения ядра </a:t>
            </a:r>
            <a:r>
              <a:rPr lang="ru-RU" altLang="ru-RU" sz="2000" dirty="0" err="1">
                <a:latin typeface="+mn-lt"/>
              </a:rPr>
              <a:t>эукариотной</a:t>
            </a:r>
            <a:r>
              <a:rPr lang="ru-RU" altLang="ru-RU" sz="2000" dirty="0">
                <a:latin typeface="+mn-lt"/>
              </a:rPr>
              <a:t> клетки:</a:t>
            </a:r>
          </a:p>
          <a:p>
            <a:pPr algn="ctr" eaLnBrk="1" hangingPunct="1"/>
            <a:r>
              <a:rPr lang="ru-RU" altLang="ru-RU" sz="2000" dirty="0">
                <a:latin typeface="+mn-lt"/>
              </a:rPr>
              <a:t>1 - наружная ядерная мембрана; 2 - внутренняя ядерная мембрана; </a:t>
            </a:r>
            <a:endParaRPr lang="en-US" altLang="ru-RU" sz="2000" dirty="0" smtClean="0">
              <a:latin typeface="+mn-lt"/>
            </a:endParaRPr>
          </a:p>
          <a:p>
            <a:pPr algn="ctr" eaLnBrk="1" hangingPunct="1"/>
            <a:r>
              <a:rPr lang="ru-RU" altLang="ru-RU" sz="2000" dirty="0" smtClean="0">
                <a:latin typeface="+mn-lt"/>
              </a:rPr>
              <a:t>3 </a:t>
            </a:r>
            <a:r>
              <a:rPr lang="ru-RU" altLang="ru-RU" sz="2000" dirty="0">
                <a:latin typeface="+mn-lt"/>
              </a:rPr>
              <a:t>- ядерная пора; 4 - </a:t>
            </a:r>
            <a:r>
              <a:rPr lang="ru-RU" altLang="ru-RU" sz="2000" dirty="0" err="1">
                <a:latin typeface="+mn-lt"/>
              </a:rPr>
              <a:t>гетерохроматин</a:t>
            </a:r>
            <a:r>
              <a:rPr lang="ru-RU" altLang="ru-RU" sz="2000" dirty="0">
                <a:latin typeface="+mn-lt"/>
              </a:rPr>
              <a:t>; 5 - ядрышко; 6 - </a:t>
            </a:r>
            <a:r>
              <a:rPr lang="ru-RU" altLang="ru-RU" sz="2000" dirty="0" err="1">
                <a:latin typeface="+mn-lt"/>
              </a:rPr>
              <a:t>ламина</a:t>
            </a:r>
            <a:r>
              <a:rPr lang="ru-RU" altLang="ru-RU" sz="2000" dirty="0">
                <a:latin typeface="+mn-lt"/>
              </a:rPr>
              <a:t>; </a:t>
            </a:r>
            <a:endParaRPr lang="ru-RU" altLang="ru-RU" sz="2000" dirty="0" smtClean="0">
              <a:latin typeface="+mn-lt"/>
            </a:endParaRPr>
          </a:p>
          <a:p>
            <a:pPr algn="ctr" eaLnBrk="1" hangingPunct="1"/>
            <a:r>
              <a:rPr lang="ru-RU" altLang="ru-RU" sz="2000" dirty="0" smtClean="0">
                <a:latin typeface="+mn-lt"/>
              </a:rPr>
              <a:t>7 </a:t>
            </a:r>
            <a:r>
              <a:rPr lang="ru-RU" altLang="ru-RU" sz="2000" dirty="0">
                <a:latin typeface="+mn-lt"/>
              </a:rPr>
              <a:t>- промежуточные </a:t>
            </a:r>
            <a:r>
              <a:rPr lang="ru-RU" altLang="ru-RU" sz="2000" dirty="0" err="1">
                <a:latin typeface="+mn-lt"/>
              </a:rPr>
              <a:t>филаменты</a:t>
            </a:r>
            <a:r>
              <a:rPr lang="ru-RU" altLang="ru-RU" sz="2000" dirty="0">
                <a:latin typeface="+mn-lt"/>
              </a:rPr>
              <a:t>; </a:t>
            </a:r>
            <a:r>
              <a:rPr lang="ru-RU" altLang="ru-RU" sz="2000" dirty="0" smtClean="0">
                <a:latin typeface="+mn-lt"/>
              </a:rPr>
              <a:t>8</a:t>
            </a:r>
            <a:r>
              <a:rPr lang="en-US" altLang="ru-RU" sz="2000" dirty="0" smtClean="0">
                <a:latin typeface="+mn-lt"/>
              </a:rPr>
              <a:t> </a:t>
            </a:r>
            <a:r>
              <a:rPr lang="ru-RU" altLang="ru-RU" sz="2000" dirty="0">
                <a:latin typeface="+mn-lt"/>
              </a:rPr>
              <a:t>- ЭПС; 9 - микротрубочка; </a:t>
            </a:r>
            <a:r>
              <a:rPr lang="ru-RU" altLang="ru-RU" sz="2000" dirty="0" smtClean="0">
                <a:latin typeface="+mn-lt"/>
              </a:rPr>
              <a:t>10 – центриоли</a:t>
            </a:r>
            <a:r>
              <a:rPr lang="ru-RU" altLang="ru-RU" sz="2000" dirty="0">
                <a:latin typeface="+mn-lt"/>
              </a:rPr>
              <a:t>.</a:t>
            </a:r>
            <a:endParaRPr lang="ru-RU" dirty="0"/>
          </a:p>
        </p:txBody>
      </p:sp>
    </p:spTree>
    <p:extLst>
      <p:ext uri="{BB962C8B-B14F-4D97-AF65-F5344CB8AC3E}">
        <p14:creationId xmlns:p14="http://schemas.microsoft.com/office/powerpoint/2010/main" xmlns="" val="324653988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Box 2"/>
          <p:cNvSpPr txBox="1">
            <a:spLocks noChangeArrowheads="1"/>
          </p:cNvSpPr>
          <p:nvPr/>
        </p:nvSpPr>
        <p:spPr bwMode="auto">
          <a:xfrm>
            <a:off x="179388" y="188913"/>
            <a:ext cx="8785225" cy="232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В состав ядра входят </a:t>
            </a:r>
            <a:r>
              <a:rPr lang="ru-RU" sz="2000" b="1" i="1" dirty="0">
                <a:latin typeface="+mn-lt"/>
              </a:rPr>
              <a:t>поверхностный аппарат, кариоплазма, ядерный матрикс</a:t>
            </a:r>
            <a:r>
              <a:rPr lang="ru-RU" sz="2000" dirty="0">
                <a:latin typeface="+mn-lt"/>
              </a:rPr>
              <a:t> и </a:t>
            </a:r>
            <a:r>
              <a:rPr lang="ru-RU" sz="2000" b="1" i="1" dirty="0">
                <a:latin typeface="+mn-lt"/>
              </a:rPr>
              <a:t>генетический материал</a:t>
            </a:r>
            <a:r>
              <a:rPr lang="ru-RU" sz="2000" dirty="0">
                <a:latin typeface="+mn-lt"/>
              </a:rPr>
              <a:t>, представленный в неделящихся клетках </a:t>
            </a:r>
            <a:r>
              <a:rPr lang="ru-RU" sz="2000" b="1" i="1" dirty="0" err="1">
                <a:latin typeface="+mn-lt"/>
              </a:rPr>
              <a:t>эухроматином</a:t>
            </a:r>
            <a:r>
              <a:rPr lang="ru-RU" sz="2000" dirty="0">
                <a:latin typeface="+mn-lt"/>
              </a:rPr>
              <a:t> и </a:t>
            </a:r>
            <a:r>
              <a:rPr lang="ru-RU" sz="2000" b="1" i="1" dirty="0" err="1">
                <a:latin typeface="+mn-lt"/>
              </a:rPr>
              <a:t>гетерохроматином</a:t>
            </a:r>
            <a:r>
              <a:rPr lang="ru-RU" sz="2000" dirty="0">
                <a:latin typeface="+mn-lt"/>
              </a:rPr>
              <a:t>.</a:t>
            </a:r>
          </a:p>
          <a:p>
            <a:pPr algn="just" eaLnBrk="1" hangingPunct="1">
              <a:spcBef>
                <a:spcPts val="600"/>
              </a:spcBef>
            </a:pPr>
            <a:r>
              <a:rPr lang="ru-RU" sz="2000" dirty="0">
                <a:latin typeface="+mn-lt"/>
              </a:rPr>
              <a:t>В свою очередь, поверхностный аппарат ядра включает ядерную оболочку, ядерный поровый комплекс и периферическую плотную пластинку, или </a:t>
            </a:r>
            <a:r>
              <a:rPr lang="ru-RU" sz="2000" b="1" i="1" dirty="0" err="1">
                <a:latin typeface="+mn-lt"/>
              </a:rPr>
              <a:t>ламину</a:t>
            </a:r>
            <a:r>
              <a:rPr lang="ru-RU" sz="2000" dirty="0">
                <a:latin typeface="+mn-lt"/>
              </a:rPr>
              <a:t>.</a:t>
            </a:r>
          </a:p>
          <a:p>
            <a:pPr algn="just" eaLnBrk="1" hangingPunct="1"/>
            <a:endParaRPr lang="ru-RU" sz="2000" dirty="0"/>
          </a:p>
        </p:txBody>
      </p:sp>
      <p:pic>
        <p:nvPicPr>
          <p:cNvPr id="141316" name="Picture 4" descr="ядро"/>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403648" y="1916832"/>
            <a:ext cx="5544616" cy="50422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77426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242608" y="1052736"/>
            <a:ext cx="8785225" cy="50937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just" eaLnBrk="1" hangingPunct="1">
              <a:spcBef>
                <a:spcPts val="600"/>
              </a:spcBef>
              <a:buFontTx/>
              <a:buAutoNum type="arabicPeriod"/>
            </a:pPr>
            <a:r>
              <a:rPr lang="ru-RU" sz="2000" dirty="0">
                <a:latin typeface="+mn-lt"/>
              </a:rPr>
              <a:t>Клетка – элементарная единица живого: вне клетки нет жизни.</a:t>
            </a:r>
          </a:p>
          <a:p>
            <a:pPr algn="just" eaLnBrk="1" hangingPunct="1">
              <a:spcBef>
                <a:spcPts val="600"/>
              </a:spcBef>
              <a:buFontTx/>
              <a:buAutoNum type="arabicPeriod"/>
            </a:pPr>
            <a:r>
              <a:rPr lang="ru-RU" sz="2000" dirty="0">
                <a:latin typeface="+mn-lt"/>
              </a:rPr>
              <a:t>Клетка – единая, целостная система, состоящая из множества закономерно связанных друг с другом элементов – органелл или органоидов.</a:t>
            </a:r>
          </a:p>
          <a:p>
            <a:pPr algn="just" eaLnBrk="1" hangingPunct="1">
              <a:spcBef>
                <a:spcPts val="600"/>
              </a:spcBef>
              <a:buFontTx/>
              <a:buAutoNum type="arabicPeriod"/>
            </a:pPr>
            <a:r>
              <a:rPr lang="ru-RU" sz="2000" dirty="0">
                <a:latin typeface="+mn-lt"/>
              </a:rPr>
              <a:t>Клетки сходны  (</a:t>
            </a:r>
            <a:r>
              <a:rPr lang="ru-RU" sz="2000" dirty="0" err="1">
                <a:latin typeface="+mn-lt"/>
              </a:rPr>
              <a:t>гомологичны</a:t>
            </a:r>
            <a:r>
              <a:rPr lang="ru-RU" sz="2000" dirty="0">
                <a:latin typeface="+mn-lt"/>
              </a:rPr>
              <a:t>) по строению и по основным свойствам.</a:t>
            </a:r>
          </a:p>
          <a:p>
            <a:pPr algn="just" eaLnBrk="1" hangingPunct="1">
              <a:spcBef>
                <a:spcPts val="600"/>
              </a:spcBef>
              <a:buFontTx/>
              <a:buAutoNum type="arabicPeriod"/>
            </a:pPr>
            <a:r>
              <a:rPr lang="ru-RU" sz="2000" dirty="0">
                <a:latin typeface="+mn-lt"/>
              </a:rPr>
              <a:t>Клетка происходит от клетки. Клетки увеличиваются в числе путем деления исходной клетки после удвоения ее генетического материала (ДНК).</a:t>
            </a:r>
          </a:p>
          <a:p>
            <a:pPr algn="just" eaLnBrk="1" hangingPunct="1">
              <a:spcBef>
                <a:spcPts val="600"/>
              </a:spcBef>
              <a:buFontTx/>
              <a:buAutoNum type="arabicPeriod"/>
            </a:pPr>
            <a:r>
              <a:rPr lang="ru-RU" sz="2000" dirty="0">
                <a:latin typeface="+mn-lt"/>
              </a:rPr>
              <a:t>Многоклеточный организм представляет собой сложный ансамбль из множества клеток, объединенных в системы тканей и органов, связанных друг с другом с помощью гуморальных и нервных факторов.</a:t>
            </a:r>
          </a:p>
          <a:p>
            <a:pPr algn="just" eaLnBrk="1" hangingPunct="1">
              <a:spcBef>
                <a:spcPts val="600"/>
              </a:spcBef>
              <a:buFontTx/>
              <a:buAutoNum type="arabicPeriod"/>
            </a:pPr>
            <a:r>
              <a:rPr lang="ru-RU" sz="2000" dirty="0">
                <a:latin typeface="+mn-lt"/>
              </a:rPr>
              <a:t>Клетки многоклеточных организмов </a:t>
            </a:r>
            <a:r>
              <a:rPr lang="ru-RU" sz="2000" b="1" i="1" dirty="0" err="1">
                <a:latin typeface="+mn-lt"/>
              </a:rPr>
              <a:t>тотипотентны</a:t>
            </a:r>
            <a:r>
              <a:rPr lang="ru-RU" sz="2000" dirty="0">
                <a:latin typeface="+mn-lt"/>
              </a:rPr>
              <a:t>, т.е. обладают генетическими потенциями всех клеток данного организма, равнозначны по генетической информации, но отличаются друг от друга разной экспрессией </a:t>
            </a:r>
            <a:r>
              <a:rPr lang="ru-RU" sz="2000" dirty="0" smtClean="0">
                <a:latin typeface="+mn-lt"/>
              </a:rPr>
              <a:t>(функционированием) </a:t>
            </a:r>
            <a:r>
              <a:rPr lang="ru-RU" sz="2000" dirty="0">
                <a:latin typeface="+mn-lt"/>
              </a:rPr>
              <a:t>различных генов, что приводит к их морфологическому и функциональному разнообразию – дифференцировке.</a:t>
            </a:r>
          </a:p>
        </p:txBody>
      </p:sp>
      <p:sp>
        <p:nvSpPr>
          <p:cNvPr id="4102" name="WordArt 7"/>
          <p:cNvSpPr>
            <a:spLocks noChangeArrowheads="1" noChangeShapeType="1" noTextEdit="1"/>
          </p:cNvSpPr>
          <p:nvPr/>
        </p:nvSpPr>
        <p:spPr bwMode="auto">
          <a:xfrm>
            <a:off x="163170" y="332656"/>
            <a:ext cx="8857108" cy="432048"/>
          </a:xfrm>
          <a:prstGeom prst="rect">
            <a:avLst/>
          </a:prstGeom>
        </p:spPr>
        <p:txBody>
          <a:bodyPr wrap="none" fromWordArt="1">
            <a:prstTxWarp prst="textPlain">
              <a:avLst>
                <a:gd name="adj" fmla="val 50000"/>
              </a:avLst>
            </a:prstTxWarp>
          </a:bodyPr>
          <a:lstStyle/>
          <a:p>
            <a:pPr algn="ctr"/>
            <a:r>
              <a:rPr lang="ru-RU" sz="3600" kern="10" dirty="0" smtClean="0">
                <a:ln w="19050">
                  <a:solidFill>
                    <a:srgbClr val="99CCFF"/>
                  </a:solidFill>
                  <a:round/>
                  <a:headEnd/>
                  <a:tailEnd/>
                </a:ln>
                <a:solidFill>
                  <a:schemeClr val="accent5">
                    <a:lumMod val="50000"/>
                  </a:schemeClr>
                </a:solidFill>
                <a:effectLst>
                  <a:outerShdw dist="35921" dir="2700000" algn="ctr" rotWithShape="0">
                    <a:srgbClr val="990000"/>
                  </a:outerShdw>
                </a:effectLst>
                <a:latin typeface="Impact"/>
              </a:rPr>
              <a:t>Современная трактовка  клеточной </a:t>
            </a:r>
            <a:r>
              <a:rPr lang="ru-RU" sz="3600" kern="10" dirty="0">
                <a:ln w="19050">
                  <a:solidFill>
                    <a:srgbClr val="99CCFF"/>
                  </a:solidFill>
                  <a:round/>
                  <a:headEnd/>
                  <a:tailEnd/>
                </a:ln>
                <a:solidFill>
                  <a:schemeClr val="accent5">
                    <a:lumMod val="50000"/>
                  </a:schemeClr>
                </a:solidFill>
                <a:effectLst>
                  <a:outerShdw dist="35921" dir="2700000" algn="ctr" rotWithShape="0">
                    <a:srgbClr val="990000"/>
                  </a:outerShdw>
                </a:effectLst>
                <a:latin typeface="Impact"/>
              </a:rPr>
              <a:t>теории</a:t>
            </a:r>
          </a:p>
        </p:txBody>
      </p:sp>
    </p:spTree>
    <p:extLst>
      <p:ext uri="{BB962C8B-B14F-4D97-AF65-F5344CB8AC3E}">
        <p14:creationId xmlns:p14="http://schemas.microsoft.com/office/powerpoint/2010/main" xmlns="" val="4173880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611188" y="188913"/>
            <a:ext cx="7956550" cy="396875"/>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t>Поверхностный аппарат грибной клетки</a:t>
            </a:r>
            <a:endParaRPr lang="ru-RU" sz="3200" b="1" dirty="0"/>
          </a:p>
        </p:txBody>
      </p:sp>
      <p:sp>
        <p:nvSpPr>
          <p:cNvPr id="4" name="Text Box 5"/>
          <p:cNvSpPr txBox="1">
            <a:spLocks noChangeArrowheads="1"/>
          </p:cNvSpPr>
          <p:nvPr/>
        </p:nvSpPr>
        <p:spPr bwMode="auto">
          <a:xfrm>
            <a:off x="179388" y="548680"/>
            <a:ext cx="8785225"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smtClean="0">
                <a:latin typeface="+mn-lt"/>
              </a:rPr>
              <a:t>Клетки </a:t>
            </a:r>
            <a:r>
              <a:rPr lang="ru-RU" sz="2000" dirty="0">
                <a:latin typeface="+mn-lt"/>
              </a:rPr>
              <a:t>грибов тоже имеют клеточную оболочку, у многих грибов в её состав входит хитин. </a:t>
            </a:r>
          </a:p>
        </p:txBody>
      </p:sp>
      <p:pic>
        <p:nvPicPr>
          <p:cNvPr id="6" name="Picture 3" descr="грибная клетка"/>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b="20418"/>
          <a:stretch>
            <a:fillRect/>
          </a:stretch>
        </p:blipFill>
        <p:spPr bwMode="auto">
          <a:xfrm>
            <a:off x="179388" y="4221088"/>
            <a:ext cx="4219105" cy="237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27075" y="3833664"/>
            <a:ext cx="3100602" cy="3024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Рисунок 7"/>
          <p:cNvPicPr>
            <a:picLocks noChangeAspect="1"/>
          </p:cNvPicPr>
          <p:nvPr/>
        </p:nvPicPr>
        <p:blipFill rotWithShape="1">
          <a:blip r:embed="rId4">
            <a:extLst>
              <a:ext uri="{28A0092B-C50C-407E-A947-70E740481C1C}">
                <a14:useLocalDpi xmlns:a14="http://schemas.microsoft.com/office/drawing/2010/main" xmlns="" val="0"/>
              </a:ext>
            </a:extLst>
          </a:blip>
          <a:srcRect t="13673" b="12816"/>
          <a:stretch/>
        </p:blipFill>
        <p:spPr>
          <a:xfrm>
            <a:off x="611188" y="1196752"/>
            <a:ext cx="6858793" cy="2724466"/>
          </a:xfrm>
          <a:prstGeom prst="rect">
            <a:avLst/>
          </a:prstGeom>
        </p:spPr>
      </p:pic>
    </p:spTree>
    <p:extLst>
      <p:ext uri="{BB962C8B-B14F-4D97-AF65-F5344CB8AC3E}">
        <p14:creationId xmlns:p14="http://schemas.microsoft.com/office/powerpoint/2010/main" xmlns="" val="3821845186"/>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5" name="Picture 2" descr="ядро"/>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853134" y="0"/>
            <a:ext cx="4211786" cy="4181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1317" name="Text Box 3"/>
          <p:cNvSpPr txBox="1">
            <a:spLocks noChangeArrowheads="1"/>
          </p:cNvSpPr>
          <p:nvPr/>
        </p:nvSpPr>
        <p:spPr bwMode="auto">
          <a:xfrm>
            <a:off x="4939006" y="4182434"/>
            <a:ext cx="4040041"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2000" dirty="0">
                <a:latin typeface="+mn-lt"/>
              </a:rPr>
              <a:t>1 – </a:t>
            </a:r>
            <a:r>
              <a:rPr lang="ru-RU" altLang="ru-RU" sz="2000" dirty="0" err="1">
                <a:latin typeface="+mn-lt"/>
              </a:rPr>
              <a:t>гетерохроматин</a:t>
            </a:r>
            <a:r>
              <a:rPr lang="ru-RU" altLang="ru-RU" sz="2000" dirty="0">
                <a:latin typeface="+mn-lt"/>
              </a:rPr>
              <a:t>; 2 – ядрышко; </a:t>
            </a:r>
            <a:endParaRPr lang="ru-RU" altLang="ru-RU" sz="2000" dirty="0" smtClean="0">
              <a:latin typeface="+mn-lt"/>
            </a:endParaRPr>
          </a:p>
          <a:p>
            <a:pPr algn="ctr" eaLnBrk="1" hangingPunct="1"/>
            <a:r>
              <a:rPr lang="ru-RU" altLang="ru-RU" sz="2000" dirty="0" smtClean="0">
                <a:latin typeface="+mn-lt"/>
              </a:rPr>
              <a:t>3 </a:t>
            </a:r>
            <a:r>
              <a:rPr lang="ru-RU" altLang="ru-RU" sz="2000" dirty="0">
                <a:latin typeface="+mn-lt"/>
              </a:rPr>
              <a:t>– </a:t>
            </a:r>
            <a:r>
              <a:rPr lang="ru-RU" altLang="ru-RU" sz="2000" dirty="0" err="1">
                <a:latin typeface="+mn-lt"/>
              </a:rPr>
              <a:t>нуклеоплазма</a:t>
            </a:r>
            <a:r>
              <a:rPr lang="ru-RU" altLang="ru-RU" sz="2000" dirty="0">
                <a:latin typeface="+mn-lt"/>
              </a:rPr>
              <a:t>; </a:t>
            </a:r>
            <a:endParaRPr lang="ru-RU" altLang="ru-RU" sz="2000" dirty="0" smtClean="0">
              <a:latin typeface="+mn-lt"/>
            </a:endParaRPr>
          </a:p>
          <a:p>
            <a:pPr algn="ctr" eaLnBrk="1" hangingPunct="1"/>
            <a:r>
              <a:rPr lang="ru-RU" altLang="ru-RU" sz="2000" dirty="0" smtClean="0">
                <a:latin typeface="+mn-lt"/>
              </a:rPr>
              <a:t>4 </a:t>
            </a:r>
            <a:r>
              <a:rPr lang="ru-RU" altLang="ru-RU" sz="2000" dirty="0">
                <a:latin typeface="+mn-lt"/>
              </a:rPr>
              <a:t>– </a:t>
            </a:r>
            <a:r>
              <a:rPr lang="ru-RU" altLang="ru-RU" sz="2000" dirty="0" err="1">
                <a:latin typeface="+mn-lt"/>
              </a:rPr>
              <a:t>перинуклеарное</a:t>
            </a:r>
            <a:r>
              <a:rPr lang="ru-RU" altLang="ru-RU" sz="2000" dirty="0">
                <a:latin typeface="+mn-lt"/>
              </a:rPr>
              <a:t> пространство; 5 -  внутренняя мембрана ядерной оболочки; 6 – ядерная пора;  </a:t>
            </a:r>
            <a:endParaRPr lang="ru-RU" altLang="ru-RU" sz="2000" dirty="0" smtClean="0">
              <a:latin typeface="+mn-lt"/>
            </a:endParaRPr>
          </a:p>
          <a:p>
            <a:pPr algn="ctr" eaLnBrk="1" hangingPunct="1"/>
            <a:r>
              <a:rPr lang="ru-RU" altLang="ru-RU" sz="2000" dirty="0" smtClean="0">
                <a:latin typeface="+mn-lt"/>
              </a:rPr>
              <a:t>7 </a:t>
            </a:r>
            <a:r>
              <a:rPr lang="ru-RU" altLang="ru-RU" sz="2000" dirty="0">
                <a:latin typeface="+mn-lt"/>
              </a:rPr>
              <a:t>– </a:t>
            </a:r>
            <a:r>
              <a:rPr lang="ru-RU" altLang="ru-RU" sz="2000" dirty="0" err="1">
                <a:latin typeface="+mn-lt"/>
              </a:rPr>
              <a:t>интерхроматиновые</a:t>
            </a:r>
            <a:r>
              <a:rPr lang="ru-RU" altLang="ru-RU" sz="2000" dirty="0">
                <a:latin typeface="+mn-lt"/>
              </a:rPr>
              <a:t> гранулы; </a:t>
            </a:r>
            <a:endParaRPr lang="ru-RU" altLang="ru-RU" sz="2000" dirty="0" smtClean="0">
              <a:latin typeface="+mn-lt"/>
            </a:endParaRPr>
          </a:p>
          <a:p>
            <a:pPr algn="ctr" eaLnBrk="1" hangingPunct="1"/>
            <a:r>
              <a:rPr lang="ru-RU" altLang="ru-RU" sz="2000" dirty="0" smtClean="0">
                <a:latin typeface="+mn-lt"/>
              </a:rPr>
              <a:t>8 </a:t>
            </a:r>
            <a:r>
              <a:rPr lang="ru-RU" altLang="ru-RU" sz="2000" dirty="0">
                <a:latin typeface="+mn-lt"/>
              </a:rPr>
              <a:t>- перихроматиновые гранулы; </a:t>
            </a:r>
            <a:endParaRPr lang="ru-RU" altLang="ru-RU" sz="2000" dirty="0" smtClean="0">
              <a:latin typeface="+mn-lt"/>
            </a:endParaRPr>
          </a:p>
          <a:p>
            <a:pPr algn="ctr" eaLnBrk="1" hangingPunct="1"/>
            <a:r>
              <a:rPr lang="ru-RU" altLang="ru-RU" sz="2000" dirty="0" smtClean="0">
                <a:latin typeface="+mn-lt"/>
              </a:rPr>
              <a:t>9 </a:t>
            </a:r>
            <a:r>
              <a:rPr lang="ru-RU" altLang="ru-RU" sz="2000" dirty="0">
                <a:latin typeface="+mn-lt"/>
              </a:rPr>
              <a:t>– </a:t>
            </a:r>
            <a:r>
              <a:rPr lang="ru-RU" altLang="ru-RU" sz="2000" dirty="0" err="1">
                <a:latin typeface="+mn-lt"/>
              </a:rPr>
              <a:t>эухроматин</a:t>
            </a:r>
            <a:r>
              <a:rPr lang="ru-RU" altLang="ru-RU" sz="2000" dirty="0">
                <a:latin typeface="+mn-lt"/>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7148" y="299517"/>
            <a:ext cx="4505993" cy="44305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3"/>
          <p:cNvSpPr txBox="1">
            <a:spLocks noChangeArrowheads="1"/>
          </p:cNvSpPr>
          <p:nvPr/>
        </p:nvSpPr>
        <p:spPr bwMode="auto">
          <a:xfrm>
            <a:off x="107504" y="4797152"/>
            <a:ext cx="453650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altLang="ru-RU" dirty="0">
                <a:latin typeface="+mn-lt"/>
              </a:rPr>
              <a:t>Электронная микрофотография </a:t>
            </a:r>
            <a:r>
              <a:rPr lang="ru-RU" altLang="ru-RU" dirty="0" err="1">
                <a:latin typeface="+mn-lt"/>
              </a:rPr>
              <a:t>интерфазного</a:t>
            </a:r>
            <a:r>
              <a:rPr lang="ru-RU" altLang="ru-RU" dirty="0">
                <a:latin typeface="+mn-lt"/>
              </a:rPr>
              <a:t> ядра клетки печени крысы.</a:t>
            </a:r>
          </a:p>
        </p:txBody>
      </p:sp>
    </p:spTree>
    <p:extLst>
      <p:ext uri="{BB962C8B-B14F-4D97-AF65-F5344CB8AC3E}">
        <p14:creationId xmlns:p14="http://schemas.microsoft.com/office/powerpoint/2010/main" xmlns="" val="295992356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051050" y="188913"/>
            <a:ext cx="4619625" cy="455612"/>
          </a:xfrm>
        </p:spPr>
        <p:txBody>
          <a:bodyPr>
            <a:normAutofit fontScale="90000"/>
          </a:bodyPr>
          <a:lstStyle/>
          <a:p>
            <a:pPr eaLnBrk="1" hangingPunct="1">
              <a:defRPr/>
            </a:pPr>
            <a:r>
              <a:rPr lang="ru-RU" sz="3200" b="1" dirty="0" smtClean="0">
                <a:effectLst>
                  <a:outerShdw blurRad="38100" dist="38100" dir="2700000" algn="tl">
                    <a:srgbClr val="C0C0C0"/>
                  </a:outerShdw>
                </a:effectLst>
              </a:rPr>
              <a:t>Ядерная оболочка</a:t>
            </a:r>
          </a:p>
        </p:txBody>
      </p:sp>
      <p:sp>
        <p:nvSpPr>
          <p:cNvPr id="144387" name="Text Box 3"/>
          <p:cNvSpPr txBox="1">
            <a:spLocks noChangeArrowheads="1"/>
          </p:cNvSpPr>
          <p:nvPr/>
        </p:nvSpPr>
        <p:spPr bwMode="auto">
          <a:xfrm>
            <a:off x="107950" y="692150"/>
            <a:ext cx="9036050" cy="278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b="1" i="1" dirty="0">
                <a:latin typeface="+mn-lt"/>
              </a:rPr>
              <a:t>Ядерная оболочка</a:t>
            </a:r>
            <a:r>
              <a:rPr lang="ru-RU" sz="2000" dirty="0">
                <a:latin typeface="+mn-lt"/>
              </a:rPr>
              <a:t>, или </a:t>
            </a:r>
            <a:r>
              <a:rPr lang="ru-RU" sz="2000" b="1" i="1" dirty="0" err="1">
                <a:latin typeface="+mn-lt"/>
              </a:rPr>
              <a:t>кариолемма</a:t>
            </a:r>
            <a:r>
              <a:rPr lang="ru-RU" sz="2000" dirty="0">
                <a:latin typeface="+mn-lt"/>
              </a:rPr>
              <a:t>, состоит из двух мембран, разделенных </a:t>
            </a:r>
            <a:r>
              <a:rPr lang="ru-RU" sz="2000" b="1" i="1" dirty="0" err="1">
                <a:latin typeface="+mn-lt"/>
              </a:rPr>
              <a:t>перинуклеарным</a:t>
            </a:r>
            <a:r>
              <a:rPr lang="ru-RU" sz="2000" b="1" i="1" dirty="0">
                <a:latin typeface="+mn-lt"/>
              </a:rPr>
              <a:t> пространством </a:t>
            </a:r>
            <a:r>
              <a:rPr lang="ru-RU" sz="2000" dirty="0">
                <a:latin typeface="+mn-lt"/>
              </a:rPr>
              <a:t>размером 20-40 </a:t>
            </a:r>
            <a:r>
              <a:rPr lang="ru-RU" sz="2000" dirty="0" err="1">
                <a:latin typeface="+mn-lt"/>
              </a:rPr>
              <a:t>нм</a:t>
            </a:r>
            <a:r>
              <a:rPr lang="ru-RU" sz="2000" dirty="0">
                <a:latin typeface="+mn-lt"/>
              </a:rPr>
              <a:t>. Внешняя (наружная) ядерная мембрана связана с мембранами гр. ЭПС и усеяна рибосомами, участвующими в синтезе белков. </a:t>
            </a:r>
          </a:p>
          <a:p>
            <a:pPr algn="just" eaLnBrk="1" hangingPunct="1">
              <a:spcBef>
                <a:spcPts val="600"/>
              </a:spcBef>
            </a:pPr>
            <a:r>
              <a:rPr lang="ru-RU" sz="2000" dirty="0" err="1">
                <a:latin typeface="+mn-lt"/>
              </a:rPr>
              <a:t>Перинуклеарное</a:t>
            </a:r>
            <a:r>
              <a:rPr lang="ru-RU" sz="2000" dirty="0">
                <a:latin typeface="+mn-lt"/>
              </a:rPr>
              <a:t> пространство сообщается с полостью гр. ЭПС.</a:t>
            </a:r>
          </a:p>
          <a:p>
            <a:pPr algn="just" eaLnBrk="1" hangingPunct="1">
              <a:spcBef>
                <a:spcPts val="600"/>
              </a:spcBef>
            </a:pPr>
            <a:r>
              <a:rPr lang="ru-RU" sz="2000" dirty="0">
                <a:latin typeface="+mn-lt"/>
              </a:rPr>
              <a:t>В мембранах ядерной оболочки имеется большое количество различных ферментов, что свидетельствует о ее активной метаболической функции. </a:t>
            </a:r>
          </a:p>
          <a:p>
            <a:pPr algn="just" eaLnBrk="1" hangingPunct="1">
              <a:spcBef>
                <a:spcPts val="600"/>
              </a:spcBef>
            </a:pPr>
            <a:r>
              <a:rPr lang="ru-RU" sz="2000" dirty="0"/>
              <a:t> </a:t>
            </a:r>
          </a:p>
        </p:txBody>
      </p:sp>
      <p:pic>
        <p:nvPicPr>
          <p:cNvPr id="144388" name="Picture 10" descr="ядерная оболочка"/>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533" y="3079439"/>
            <a:ext cx="5281613" cy="371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4389" name="Text Box 11"/>
          <p:cNvSpPr txBox="1">
            <a:spLocks noChangeArrowheads="1"/>
          </p:cNvSpPr>
          <p:nvPr/>
        </p:nvSpPr>
        <p:spPr bwMode="auto">
          <a:xfrm>
            <a:off x="5589681" y="3090069"/>
            <a:ext cx="3446815" cy="333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90000"/>
              </a:lnSpc>
            </a:pPr>
            <a:r>
              <a:rPr lang="ru-RU" altLang="ru-RU" dirty="0">
                <a:latin typeface="+mn-lt"/>
              </a:rPr>
              <a:t>Электронные микрофотографии: слева — обычный способ приготовления препарата, справа     метод замораживания и скалывания</a:t>
            </a:r>
            <a:r>
              <a:rPr lang="ru-RU" altLang="ru-RU" i="1" dirty="0">
                <a:latin typeface="+mn-lt"/>
              </a:rPr>
              <a:t>.</a:t>
            </a:r>
          </a:p>
          <a:p>
            <a:pPr eaLnBrk="1" hangingPunct="1">
              <a:lnSpc>
                <a:spcPct val="90000"/>
              </a:lnSpc>
            </a:pPr>
            <a:r>
              <a:rPr lang="ru-RU" altLang="ru-RU" dirty="0">
                <a:latin typeface="+mn-lt"/>
              </a:rPr>
              <a:t>1 — внешняя ядерная мембрана. </a:t>
            </a:r>
            <a:endParaRPr lang="en-US" altLang="ru-RU" dirty="0">
              <a:latin typeface="+mn-lt"/>
            </a:endParaRPr>
          </a:p>
          <a:p>
            <a:pPr eaLnBrk="1" hangingPunct="1">
              <a:lnSpc>
                <a:spcPct val="90000"/>
              </a:lnSpc>
            </a:pPr>
            <a:r>
              <a:rPr lang="ru-RU" altLang="ru-RU" dirty="0">
                <a:latin typeface="+mn-lt"/>
              </a:rPr>
              <a:t>2 — внутренняя ядерная мембрана. К ней в строго определенных местах крепятся концы всех хромосом (7). </a:t>
            </a:r>
            <a:endParaRPr lang="en-US" altLang="ru-RU" dirty="0">
              <a:latin typeface="+mn-lt"/>
            </a:endParaRPr>
          </a:p>
          <a:p>
            <a:pPr eaLnBrk="1" hangingPunct="1">
              <a:lnSpc>
                <a:spcPct val="90000"/>
              </a:lnSpc>
            </a:pPr>
            <a:r>
              <a:rPr lang="ru-RU" altLang="ru-RU" dirty="0">
                <a:latin typeface="+mn-lt"/>
              </a:rPr>
              <a:t>3 — </a:t>
            </a:r>
            <a:r>
              <a:rPr lang="ru-RU" altLang="ru-RU" dirty="0" err="1">
                <a:latin typeface="+mn-lt"/>
              </a:rPr>
              <a:t>перинуклеарное</a:t>
            </a:r>
            <a:r>
              <a:rPr lang="ru-RU" altLang="ru-RU" dirty="0">
                <a:latin typeface="+mn-lt"/>
              </a:rPr>
              <a:t> пространство.</a:t>
            </a:r>
            <a:endParaRPr lang="en-US" altLang="ru-RU" dirty="0">
              <a:latin typeface="+mn-lt"/>
            </a:endParaRPr>
          </a:p>
          <a:p>
            <a:pPr eaLnBrk="1" hangingPunct="1">
              <a:lnSpc>
                <a:spcPct val="90000"/>
              </a:lnSpc>
            </a:pPr>
            <a:r>
              <a:rPr lang="ru-RU" altLang="ru-RU" dirty="0">
                <a:latin typeface="+mn-lt"/>
              </a:rPr>
              <a:t>4 — ядерные поры. </a:t>
            </a:r>
          </a:p>
        </p:txBody>
      </p:sp>
    </p:spTree>
    <p:extLst>
      <p:ext uri="{BB962C8B-B14F-4D97-AF65-F5344CB8AC3E}">
        <p14:creationId xmlns:p14="http://schemas.microsoft.com/office/powerpoint/2010/main" xmlns="" val="272040472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ядро 1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79388" y="-32303"/>
            <a:ext cx="5306243" cy="49734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364" name="Text Box 4"/>
          <p:cNvSpPr txBox="1">
            <a:spLocks noChangeArrowheads="1"/>
          </p:cNvSpPr>
          <p:nvPr/>
        </p:nvSpPr>
        <p:spPr bwMode="auto">
          <a:xfrm>
            <a:off x="107504" y="5061317"/>
            <a:ext cx="5832647"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2000" dirty="0">
                <a:latin typeface="+mn-lt"/>
              </a:rPr>
              <a:t>Участок периферии ядра. 1 – внешняя мембрана ядерной оболочки; </a:t>
            </a:r>
            <a:r>
              <a:rPr lang="ru-RU" altLang="ru-RU" sz="2000" dirty="0" smtClean="0">
                <a:latin typeface="+mn-lt"/>
              </a:rPr>
              <a:t>2 </a:t>
            </a:r>
            <a:r>
              <a:rPr lang="ru-RU" altLang="ru-RU" sz="2000" dirty="0">
                <a:latin typeface="+mn-lt"/>
              </a:rPr>
              <a:t>– </a:t>
            </a:r>
            <a:r>
              <a:rPr lang="ru-RU" altLang="ru-RU" sz="2000" dirty="0" err="1">
                <a:latin typeface="+mn-lt"/>
              </a:rPr>
              <a:t>перинуклеарное</a:t>
            </a:r>
            <a:r>
              <a:rPr lang="ru-RU" altLang="ru-RU" sz="2000" dirty="0">
                <a:latin typeface="+mn-lt"/>
              </a:rPr>
              <a:t> пространство; </a:t>
            </a:r>
            <a:r>
              <a:rPr lang="ru-RU" altLang="ru-RU" sz="2000" dirty="0" smtClean="0">
                <a:latin typeface="+mn-lt"/>
              </a:rPr>
              <a:t>3 </a:t>
            </a:r>
            <a:r>
              <a:rPr lang="ru-RU" altLang="ru-RU" sz="2000" dirty="0">
                <a:latin typeface="+mn-lt"/>
              </a:rPr>
              <a:t>– внутренняя мембрана ядерной оболочки; 4 – ядерные поры; 5 – </a:t>
            </a:r>
            <a:r>
              <a:rPr lang="ru-RU" altLang="ru-RU" sz="2000" dirty="0" err="1">
                <a:latin typeface="+mn-lt"/>
              </a:rPr>
              <a:t>ламины</a:t>
            </a:r>
            <a:r>
              <a:rPr lang="ru-RU" altLang="ru-RU" sz="2000" dirty="0">
                <a:latin typeface="+mn-lt"/>
              </a:rPr>
              <a:t>; 6 – хроматин; 7 – мембраны цитоплазмы.</a:t>
            </a:r>
          </a:p>
        </p:txBody>
      </p:sp>
      <p:pic>
        <p:nvPicPr>
          <p:cNvPr id="5" name="Picture 10" descr="ядерная оболочка"/>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r="50000"/>
          <a:stretch/>
        </p:blipFill>
        <p:spPr bwMode="auto">
          <a:xfrm>
            <a:off x="5796136" y="44624"/>
            <a:ext cx="3240360" cy="4560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11"/>
          <p:cNvSpPr txBox="1">
            <a:spLocks noChangeArrowheads="1"/>
          </p:cNvSpPr>
          <p:nvPr/>
        </p:nvSpPr>
        <p:spPr bwMode="auto">
          <a:xfrm>
            <a:off x="5940151" y="4725144"/>
            <a:ext cx="3096345" cy="208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90000"/>
              </a:lnSpc>
            </a:pPr>
            <a:r>
              <a:rPr lang="ru-RU" altLang="ru-RU" sz="1600" dirty="0" smtClean="0">
                <a:latin typeface="+mn-lt"/>
              </a:rPr>
              <a:t>Электронная микрофотография: </a:t>
            </a:r>
          </a:p>
          <a:p>
            <a:pPr eaLnBrk="1" hangingPunct="1">
              <a:lnSpc>
                <a:spcPct val="90000"/>
              </a:lnSpc>
            </a:pPr>
            <a:r>
              <a:rPr lang="ru-RU" altLang="ru-RU" sz="1600" dirty="0" smtClean="0">
                <a:latin typeface="+mn-lt"/>
              </a:rPr>
              <a:t>1 </a:t>
            </a:r>
            <a:r>
              <a:rPr lang="ru-RU" altLang="ru-RU" sz="1600" dirty="0">
                <a:latin typeface="+mn-lt"/>
              </a:rPr>
              <a:t>— внешняя ядерная мембрана. </a:t>
            </a:r>
            <a:endParaRPr lang="en-US" altLang="ru-RU" sz="1600" dirty="0">
              <a:latin typeface="+mn-lt"/>
            </a:endParaRPr>
          </a:p>
          <a:p>
            <a:pPr eaLnBrk="1" hangingPunct="1">
              <a:lnSpc>
                <a:spcPct val="90000"/>
              </a:lnSpc>
            </a:pPr>
            <a:r>
              <a:rPr lang="ru-RU" altLang="ru-RU" sz="1600" dirty="0">
                <a:latin typeface="+mn-lt"/>
              </a:rPr>
              <a:t>2 — внутренняя ядерная мембрана. К ней в строго определенных местах крепятся концы всех хромосом (7). </a:t>
            </a:r>
            <a:endParaRPr lang="en-US" altLang="ru-RU" sz="1600" dirty="0">
              <a:latin typeface="+mn-lt"/>
            </a:endParaRPr>
          </a:p>
          <a:p>
            <a:pPr eaLnBrk="1" hangingPunct="1">
              <a:lnSpc>
                <a:spcPct val="90000"/>
              </a:lnSpc>
            </a:pPr>
            <a:r>
              <a:rPr lang="ru-RU" altLang="ru-RU" sz="1600" dirty="0">
                <a:latin typeface="+mn-lt"/>
              </a:rPr>
              <a:t>3 — </a:t>
            </a:r>
            <a:r>
              <a:rPr lang="ru-RU" altLang="ru-RU" sz="1600" dirty="0" err="1">
                <a:latin typeface="+mn-lt"/>
              </a:rPr>
              <a:t>перинуклеарное</a:t>
            </a:r>
            <a:r>
              <a:rPr lang="ru-RU" altLang="ru-RU" sz="1600" dirty="0">
                <a:latin typeface="+mn-lt"/>
              </a:rPr>
              <a:t> пространство.</a:t>
            </a:r>
            <a:endParaRPr lang="en-US" altLang="ru-RU" sz="1600" dirty="0">
              <a:latin typeface="+mn-lt"/>
            </a:endParaRPr>
          </a:p>
          <a:p>
            <a:pPr eaLnBrk="1" hangingPunct="1">
              <a:lnSpc>
                <a:spcPct val="90000"/>
              </a:lnSpc>
            </a:pPr>
            <a:r>
              <a:rPr lang="ru-RU" altLang="ru-RU" sz="1600" dirty="0">
                <a:latin typeface="+mn-lt"/>
              </a:rPr>
              <a:t>4 — ядерные поры. </a:t>
            </a:r>
          </a:p>
        </p:txBody>
      </p:sp>
    </p:spTree>
    <p:extLst>
      <p:ext uri="{BB962C8B-B14F-4D97-AF65-F5344CB8AC3E}">
        <p14:creationId xmlns:p14="http://schemas.microsoft.com/office/powerpoint/2010/main" xmlns="" val="228002739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140200" y="1916113"/>
            <a:ext cx="4281488" cy="3313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145411" name="TextBox 1"/>
          <p:cNvSpPr txBox="1">
            <a:spLocks noChangeArrowheads="1"/>
          </p:cNvSpPr>
          <p:nvPr/>
        </p:nvSpPr>
        <p:spPr bwMode="auto">
          <a:xfrm>
            <a:off x="179388" y="260350"/>
            <a:ext cx="8785225" cy="237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По всей поверхности ядерной мембраны расположены </a:t>
            </a:r>
            <a:r>
              <a:rPr lang="ru-RU" sz="2000" b="1" i="1" dirty="0">
                <a:latin typeface="+mn-lt"/>
              </a:rPr>
              <a:t>ядерные поры</a:t>
            </a:r>
            <a:r>
              <a:rPr lang="ru-RU" sz="2000" dirty="0">
                <a:latin typeface="+mn-lt"/>
              </a:rPr>
              <a:t>, число которых может достигать 2000-4000. </a:t>
            </a:r>
          </a:p>
          <a:p>
            <a:pPr algn="just" eaLnBrk="1" hangingPunct="1">
              <a:spcBef>
                <a:spcPts val="600"/>
              </a:spcBef>
            </a:pPr>
            <a:r>
              <a:rPr lang="ru-RU" sz="2000" dirty="0">
                <a:latin typeface="+mn-lt"/>
              </a:rPr>
              <a:t>В области краев поры наружная и внутренняя мембраны сливаются с образованием округлого отверстия диаметром 120 </a:t>
            </a:r>
            <a:r>
              <a:rPr lang="ru-RU" sz="2000" dirty="0" err="1">
                <a:latin typeface="+mn-lt"/>
              </a:rPr>
              <a:t>нм</a:t>
            </a:r>
            <a:r>
              <a:rPr lang="ru-RU" sz="2000" dirty="0">
                <a:latin typeface="+mn-lt"/>
              </a:rPr>
              <a:t>. </a:t>
            </a:r>
          </a:p>
          <a:p>
            <a:pPr algn="just" eaLnBrk="1" hangingPunct="1">
              <a:spcBef>
                <a:spcPts val="600"/>
              </a:spcBef>
            </a:pPr>
            <a:r>
              <a:rPr lang="ru-RU" sz="2000" dirty="0">
                <a:latin typeface="+mn-lt"/>
              </a:rPr>
              <a:t>В порах располагаются сложные белковые структуры, называемые </a:t>
            </a:r>
            <a:r>
              <a:rPr lang="ru-RU" sz="2000" b="1" i="1" dirty="0">
                <a:latin typeface="+mn-lt"/>
              </a:rPr>
              <a:t>ядерными поровыми комплексами</a:t>
            </a:r>
            <a:r>
              <a:rPr lang="ru-RU" sz="2000" dirty="0">
                <a:latin typeface="+mn-lt"/>
              </a:rPr>
              <a:t>.</a:t>
            </a:r>
          </a:p>
          <a:p>
            <a:pPr eaLnBrk="1" hangingPunct="1"/>
            <a:endParaRPr lang="ru-RU" dirty="0"/>
          </a:p>
        </p:txBody>
      </p:sp>
      <p:sp>
        <p:nvSpPr>
          <p:cNvPr id="145412" name="Text Box 7"/>
          <p:cNvSpPr txBox="1">
            <a:spLocks noChangeArrowheads="1"/>
          </p:cNvSpPr>
          <p:nvPr/>
        </p:nvSpPr>
        <p:spPr bwMode="auto">
          <a:xfrm>
            <a:off x="323850" y="5661025"/>
            <a:ext cx="3059113"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1600" dirty="0">
                <a:latin typeface="+mn-lt"/>
              </a:rPr>
              <a:t>Микрофотография сканирующей микроскопии поверхности ядерной оболочки. </a:t>
            </a:r>
          </a:p>
        </p:txBody>
      </p:sp>
      <p:pic>
        <p:nvPicPr>
          <p:cNvPr id="145413" name="Picture 8" descr="ядро скан"/>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9388" y="2420938"/>
            <a:ext cx="3522662" cy="316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5414" name="Text Box 5"/>
          <p:cNvSpPr txBox="1">
            <a:spLocks noChangeArrowheads="1"/>
          </p:cNvSpPr>
          <p:nvPr/>
        </p:nvSpPr>
        <p:spPr bwMode="auto">
          <a:xfrm>
            <a:off x="3851275" y="4868863"/>
            <a:ext cx="5113338" cy="184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64403" rIns="90000" bIns="45000"/>
          <a:lstStyle>
            <a:lvl1pPr defTabSz="449263" eaLnBrk="0" hangingPunct="0">
              <a:tabLst>
                <a:tab pos="723900" algn="l"/>
                <a:tab pos="1447800" algn="l"/>
                <a:tab pos="2171700" algn="l"/>
                <a:tab pos="2895600" algn="l"/>
                <a:tab pos="3619500" algn="l"/>
                <a:tab pos="4343400" algn="l"/>
              </a:tabLst>
              <a:defRPr>
                <a:solidFill>
                  <a:schemeClr val="tx1"/>
                </a:solidFill>
                <a:latin typeface="Arial" charset="0"/>
                <a:cs typeface="Arial" charset="0"/>
              </a:defRPr>
            </a:lvl1pPr>
            <a:lvl2pPr marL="742950" indent="-285750" defTabSz="449263" eaLnBrk="0" hangingPunct="0">
              <a:tabLst>
                <a:tab pos="723900" algn="l"/>
                <a:tab pos="1447800" algn="l"/>
                <a:tab pos="2171700" algn="l"/>
                <a:tab pos="2895600" algn="l"/>
                <a:tab pos="3619500" algn="l"/>
                <a:tab pos="4343400" algn="l"/>
              </a:tabLst>
              <a:defRPr>
                <a:solidFill>
                  <a:schemeClr val="tx1"/>
                </a:solidFill>
                <a:latin typeface="Arial" charset="0"/>
                <a:cs typeface="Arial" charset="0"/>
              </a:defRPr>
            </a:lvl2pPr>
            <a:lvl3pPr marL="1143000" indent="-228600" defTabSz="449263" eaLnBrk="0" hangingPunct="0">
              <a:tabLst>
                <a:tab pos="723900" algn="l"/>
                <a:tab pos="1447800" algn="l"/>
                <a:tab pos="2171700" algn="l"/>
                <a:tab pos="2895600" algn="l"/>
                <a:tab pos="3619500" algn="l"/>
                <a:tab pos="4343400" algn="l"/>
              </a:tabLst>
              <a:defRPr>
                <a:solidFill>
                  <a:schemeClr val="tx1"/>
                </a:solidFill>
                <a:latin typeface="Arial" charset="0"/>
                <a:cs typeface="Arial" charset="0"/>
              </a:defRPr>
            </a:lvl3pPr>
            <a:lvl4pPr marL="1600200" indent="-228600" defTabSz="449263" eaLnBrk="0" hangingPunct="0">
              <a:tabLst>
                <a:tab pos="723900" algn="l"/>
                <a:tab pos="1447800" algn="l"/>
                <a:tab pos="2171700" algn="l"/>
                <a:tab pos="2895600" algn="l"/>
                <a:tab pos="3619500" algn="l"/>
                <a:tab pos="4343400" algn="l"/>
              </a:tabLst>
              <a:defRPr>
                <a:solidFill>
                  <a:schemeClr val="tx1"/>
                </a:solidFill>
                <a:latin typeface="Arial" charset="0"/>
                <a:cs typeface="Arial" charset="0"/>
              </a:defRPr>
            </a:lvl4pPr>
            <a:lvl5pPr marL="2057400" indent="-228600" defTabSz="449263" eaLnBrk="0" hangingPunct="0">
              <a:tabLst>
                <a:tab pos="723900" algn="l"/>
                <a:tab pos="1447800" algn="l"/>
                <a:tab pos="2171700" algn="l"/>
                <a:tab pos="2895600" algn="l"/>
                <a:tab pos="3619500" algn="l"/>
                <a:tab pos="4343400"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723900" algn="l"/>
                <a:tab pos="1447800" algn="l"/>
                <a:tab pos="2171700" algn="l"/>
                <a:tab pos="2895600" algn="l"/>
                <a:tab pos="3619500" algn="l"/>
                <a:tab pos="4343400"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723900" algn="l"/>
                <a:tab pos="1447800" algn="l"/>
                <a:tab pos="2171700" algn="l"/>
                <a:tab pos="2895600" algn="l"/>
                <a:tab pos="3619500" algn="l"/>
                <a:tab pos="4343400"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723900" algn="l"/>
                <a:tab pos="1447800" algn="l"/>
                <a:tab pos="2171700" algn="l"/>
                <a:tab pos="2895600" algn="l"/>
                <a:tab pos="3619500" algn="l"/>
                <a:tab pos="4343400"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723900" algn="l"/>
                <a:tab pos="1447800" algn="l"/>
                <a:tab pos="2171700" algn="l"/>
                <a:tab pos="2895600" algn="l"/>
                <a:tab pos="3619500" algn="l"/>
                <a:tab pos="4343400" algn="l"/>
              </a:tabLst>
              <a:defRPr>
                <a:solidFill>
                  <a:schemeClr val="tx1"/>
                </a:solidFill>
                <a:latin typeface="Arial" charset="0"/>
                <a:cs typeface="Arial" charset="0"/>
              </a:defRPr>
            </a:lvl9pPr>
          </a:lstStyle>
          <a:p>
            <a:pPr algn="ctr" eaLnBrk="1">
              <a:lnSpc>
                <a:spcPct val="93000"/>
              </a:lnSpc>
              <a:buClr>
                <a:srgbClr val="000000"/>
              </a:buClr>
              <a:buFont typeface="Times New Roman" pitchFamily="18" charset="0"/>
              <a:buNone/>
            </a:pPr>
            <a:r>
              <a:rPr lang="ru-RU" altLang="ru-RU" dirty="0">
                <a:solidFill>
                  <a:srgbClr val="000000"/>
                </a:solidFill>
                <a:latin typeface="+mn-lt"/>
              </a:rPr>
              <a:t>1 - </a:t>
            </a:r>
            <a:r>
              <a:rPr lang="ru-RU" altLang="ru-RU" dirty="0" err="1">
                <a:solidFill>
                  <a:srgbClr val="000000"/>
                </a:solidFill>
                <a:latin typeface="+mn-lt"/>
              </a:rPr>
              <a:t>перинуклеарное</a:t>
            </a:r>
            <a:r>
              <a:rPr lang="ru-RU" altLang="ru-RU" dirty="0">
                <a:solidFill>
                  <a:srgbClr val="000000"/>
                </a:solidFill>
                <a:latin typeface="+mn-lt"/>
              </a:rPr>
              <a:t> пространство; </a:t>
            </a:r>
          </a:p>
          <a:p>
            <a:pPr algn="ctr" eaLnBrk="1">
              <a:lnSpc>
                <a:spcPct val="93000"/>
              </a:lnSpc>
              <a:buClr>
                <a:srgbClr val="000000"/>
              </a:buClr>
              <a:buFont typeface="Times New Roman" pitchFamily="18" charset="0"/>
              <a:buNone/>
            </a:pPr>
            <a:r>
              <a:rPr lang="ru-RU" altLang="ru-RU" dirty="0">
                <a:solidFill>
                  <a:srgbClr val="000000"/>
                </a:solidFill>
                <a:latin typeface="+mn-lt"/>
              </a:rPr>
              <a:t>2 - внутренняя ядерная мембрана; </a:t>
            </a:r>
            <a:endParaRPr lang="en-US" altLang="ru-RU" dirty="0">
              <a:solidFill>
                <a:srgbClr val="000000"/>
              </a:solidFill>
              <a:latin typeface="+mn-lt"/>
            </a:endParaRPr>
          </a:p>
          <a:p>
            <a:pPr algn="ctr" eaLnBrk="1">
              <a:lnSpc>
                <a:spcPct val="93000"/>
              </a:lnSpc>
              <a:buClr>
                <a:srgbClr val="000000"/>
              </a:buClr>
              <a:buFont typeface="Times New Roman" pitchFamily="18" charset="0"/>
              <a:buNone/>
            </a:pPr>
            <a:r>
              <a:rPr lang="ru-RU" altLang="ru-RU" dirty="0">
                <a:solidFill>
                  <a:srgbClr val="000000"/>
                </a:solidFill>
                <a:latin typeface="+mn-lt"/>
              </a:rPr>
              <a:t>3 - наружная ядерная мембрана; </a:t>
            </a:r>
            <a:endParaRPr lang="en-US" altLang="ru-RU" dirty="0">
              <a:solidFill>
                <a:srgbClr val="000000"/>
              </a:solidFill>
              <a:latin typeface="+mn-lt"/>
            </a:endParaRPr>
          </a:p>
          <a:p>
            <a:pPr algn="ctr" eaLnBrk="1">
              <a:lnSpc>
                <a:spcPct val="93000"/>
              </a:lnSpc>
              <a:buClr>
                <a:srgbClr val="000000"/>
              </a:buClr>
              <a:buFont typeface="Times New Roman" pitchFamily="18" charset="0"/>
              <a:buNone/>
            </a:pPr>
            <a:r>
              <a:rPr lang="ru-RU" altLang="ru-RU" dirty="0">
                <a:solidFill>
                  <a:srgbClr val="000000"/>
                </a:solidFill>
                <a:latin typeface="+mn-lt"/>
              </a:rPr>
              <a:t>4 - периферические гранулы; 5 - центральная гранула; 6 - фибриллы, отходящие от гранул; </a:t>
            </a:r>
            <a:endParaRPr lang="en-US" altLang="ru-RU" dirty="0">
              <a:solidFill>
                <a:srgbClr val="000000"/>
              </a:solidFill>
              <a:latin typeface="+mn-lt"/>
            </a:endParaRPr>
          </a:p>
          <a:p>
            <a:pPr algn="ctr" eaLnBrk="1">
              <a:lnSpc>
                <a:spcPct val="93000"/>
              </a:lnSpc>
              <a:buClr>
                <a:srgbClr val="000000"/>
              </a:buClr>
              <a:buFont typeface="Times New Roman" pitchFamily="18" charset="0"/>
              <a:buNone/>
            </a:pPr>
            <a:r>
              <a:rPr lang="ru-RU" altLang="ru-RU" dirty="0">
                <a:solidFill>
                  <a:srgbClr val="000000"/>
                </a:solidFill>
                <a:latin typeface="+mn-lt"/>
              </a:rPr>
              <a:t>7 - диафрагма поры, 8 - фибриллы хроматина.</a:t>
            </a:r>
          </a:p>
        </p:txBody>
      </p:sp>
    </p:spTree>
    <p:extLst>
      <p:ext uri="{BB962C8B-B14F-4D97-AF65-F5344CB8AC3E}">
        <p14:creationId xmlns:p14="http://schemas.microsoft.com/office/powerpoint/2010/main" xmlns="" val="146508313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Box 6"/>
          <p:cNvSpPr txBox="1">
            <a:spLocks noChangeArrowheads="1"/>
          </p:cNvSpPr>
          <p:nvPr/>
        </p:nvSpPr>
        <p:spPr bwMode="auto">
          <a:xfrm>
            <a:off x="192208" y="332656"/>
            <a:ext cx="8785225" cy="2015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Ядерный поровый комплекс представляет собой </a:t>
            </a:r>
            <a:r>
              <a:rPr lang="ru-RU" sz="2000" dirty="0" err="1">
                <a:latin typeface="+mn-lt"/>
              </a:rPr>
              <a:t>супрамолекулярную</a:t>
            </a:r>
            <a:r>
              <a:rPr lang="ru-RU" sz="2000" dirty="0">
                <a:latin typeface="+mn-lt"/>
              </a:rPr>
              <a:t> структуру, включающую около 1000 белков-</a:t>
            </a:r>
            <a:r>
              <a:rPr lang="ru-RU" sz="2000" dirty="0" err="1">
                <a:latin typeface="+mn-lt"/>
              </a:rPr>
              <a:t>нуклеопоринов</a:t>
            </a:r>
            <a:r>
              <a:rPr lang="ru-RU" sz="2000" dirty="0">
                <a:latin typeface="+mn-lt"/>
              </a:rPr>
              <a:t>, масса которой в 30 раз больше массы рибосомы.</a:t>
            </a:r>
          </a:p>
          <a:p>
            <a:pPr algn="just" eaLnBrk="1" hangingPunct="1">
              <a:spcBef>
                <a:spcPts val="600"/>
              </a:spcBef>
            </a:pPr>
            <a:r>
              <a:rPr lang="ru-RU" sz="2000" dirty="0">
                <a:latin typeface="+mn-lt"/>
              </a:rPr>
              <a:t>Согласно одной из моделей, комплекс состоит из цитоплазматического и </a:t>
            </a:r>
            <a:r>
              <a:rPr lang="ru-RU" sz="2000" dirty="0" err="1">
                <a:latin typeface="+mn-lt"/>
              </a:rPr>
              <a:t>нуклеоплазматического</a:t>
            </a:r>
            <a:r>
              <a:rPr lang="ru-RU" sz="2000" dirty="0">
                <a:latin typeface="+mn-lt"/>
              </a:rPr>
              <a:t> колец диаметром около 120 </a:t>
            </a:r>
            <a:r>
              <a:rPr lang="ru-RU" sz="2000" dirty="0" err="1">
                <a:latin typeface="+mn-lt"/>
              </a:rPr>
              <a:t>нм</a:t>
            </a:r>
            <a:r>
              <a:rPr lang="ru-RU" sz="2000" dirty="0">
                <a:latin typeface="+mn-lt"/>
              </a:rPr>
              <a:t>, цитоплазматических фибрилл, центральной части и ядерной «корзины».</a:t>
            </a:r>
            <a:endParaRPr lang="ru-RU" dirty="0">
              <a:latin typeface="+mn-lt"/>
            </a:endParaRPr>
          </a:p>
        </p:txBody>
      </p:sp>
      <p:pic>
        <p:nvPicPr>
          <p:cNvPr id="14643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20000">
            <a:off x="260187" y="2408972"/>
            <a:ext cx="4112750" cy="39675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6436" name="TextBox 8"/>
          <p:cNvSpPr txBox="1">
            <a:spLocks noChangeArrowheads="1"/>
          </p:cNvSpPr>
          <p:nvPr/>
        </p:nvSpPr>
        <p:spPr bwMode="auto">
          <a:xfrm>
            <a:off x="4500563" y="3163888"/>
            <a:ext cx="4464050" cy="314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dirty="0">
                <a:latin typeface="+mn-lt"/>
              </a:rPr>
              <a:t>Схема строения ядерного </a:t>
            </a:r>
            <a:r>
              <a:rPr lang="ru-RU" dirty="0" smtClean="0">
                <a:latin typeface="+mn-lt"/>
              </a:rPr>
              <a:t>порового </a:t>
            </a:r>
            <a:r>
              <a:rPr lang="ru-RU" dirty="0">
                <a:latin typeface="+mn-lt"/>
              </a:rPr>
              <a:t>комплекса:</a:t>
            </a:r>
          </a:p>
          <a:p>
            <a:pPr eaLnBrk="1" hangingPunct="1"/>
            <a:r>
              <a:rPr lang="ru-RU" dirty="0">
                <a:latin typeface="+mn-lt"/>
              </a:rPr>
              <a:t>1 - цитоплазматическое кольцо; </a:t>
            </a:r>
          </a:p>
          <a:p>
            <a:pPr eaLnBrk="1" hangingPunct="1"/>
            <a:r>
              <a:rPr lang="ru-RU" dirty="0">
                <a:latin typeface="+mn-lt"/>
              </a:rPr>
              <a:t>2 - </a:t>
            </a:r>
            <a:r>
              <a:rPr lang="ru-RU" dirty="0" err="1">
                <a:latin typeface="+mn-lt"/>
              </a:rPr>
              <a:t>нуклеоплазматическое</a:t>
            </a:r>
            <a:r>
              <a:rPr lang="ru-RU" dirty="0">
                <a:latin typeface="+mn-lt"/>
              </a:rPr>
              <a:t> кольцо; </a:t>
            </a:r>
          </a:p>
          <a:p>
            <a:pPr eaLnBrk="1" hangingPunct="1"/>
            <a:r>
              <a:rPr lang="ru-RU" dirty="0">
                <a:latin typeface="+mn-lt"/>
              </a:rPr>
              <a:t>3 - </a:t>
            </a:r>
            <a:r>
              <a:rPr lang="ru-RU" dirty="0" err="1">
                <a:latin typeface="+mn-lt"/>
              </a:rPr>
              <a:t>спицеобразная</a:t>
            </a:r>
            <a:r>
              <a:rPr lang="ru-RU" dirty="0">
                <a:latin typeface="+mn-lt"/>
              </a:rPr>
              <a:t> структура; </a:t>
            </a:r>
          </a:p>
          <a:p>
            <a:pPr eaLnBrk="1" hangingPunct="1"/>
            <a:r>
              <a:rPr lang="ru-RU" dirty="0">
                <a:latin typeface="+mn-lt"/>
              </a:rPr>
              <a:t>4 - цитоплазматическая фибрилла; </a:t>
            </a:r>
          </a:p>
          <a:p>
            <a:pPr eaLnBrk="1" hangingPunct="1"/>
            <a:r>
              <a:rPr lang="ru-RU" dirty="0">
                <a:latin typeface="+mn-lt"/>
              </a:rPr>
              <a:t>5 - транспортер; 6 - внутренние </a:t>
            </a:r>
            <a:r>
              <a:rPr lang="ru-RU" dirty="0" err="1">
                <a:latin typeface="+mn-lt"/>
              </a:rPr>
              <a:t>филаменты</a:t>
            </a:r>
            <a:r>
              <a:rPr lang="ru-RU" dirty="0">
                <a:latin typeface="+mn-lt"/>
              </a:rPr>
              <a:t>; 7 - </a:t>
            </a:r>
            <a:r>
              <a:rPr lang="ru-RU" dirty="0" err="1">
                <a:latin typeface="+mn-lt"/>
              </a:rPr>
              <a:t>нуклеоплазматическая</a:t>
            </a:r>
            <a:r>
              <a:rPr lang="ru-RU" dirty="0">
                <a:latin typeface="+mn-lt"/>
              </a:rPr>
              <a:t> фибрилла; 8 - наружная ядерная мембрана, 9 - внутренняя ядерная мембрана; 10 — </a:t>
            </a:r>
            <a:r>
              <a:rPr lang="ru-RU" dirty="0" err="1">
                <a:latin typeface="+mn-lt"/>
              </a:rPr>
              <a:t>ламина</a:t>
            </a:r>
            <a:r>
              <a:rPr lang="ru-RU" dirty="0">
                <a:latin typeface="+mn-lt"/>
              </a:rPr>
              <a:t>.</a:t>
            </a:r>
          </a:p>
        </p:txBody>
      </p:sp>
    </p:spTree>
    <p:extLst>
      <p:ext uri="{BB962C8B-B14F-4D97-AF65-F5344CB8AC3E}">
        <p14:creationId xmlns:p14="http://schemas.microsoft.com/office/powerpoint/2010/main" xmlns="" val="93478514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Box 6"/>
          <p:cNvSpPr txBox="1">
            <a:spLocks noChangeArrowheads="1"/>
          </p:cNvSpPr>
          <p:nvPr/>
        </p:nvSpPr>
        <p:spPr bwMode="auto">
          <a:xfrm>
            <a:off x="127386" y="159087"/>
            <a:ext cx="8856663" cy="2015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Центральная часть содержит 8 спиц, расположенных между </a:t>
            </a:r>
            <a:r>
              <a:rPr lang="ru-RU" sz="2000" dirty="0" err="1">
                <a:latin typeface="+mn-lt"/>
              </a:rPr>
              <a:t>нуклеоплазматическим</a:t>
            </a:r>
            <a:r>
              <a:rPr lang="ru-RU" sz="2000" dirty="0">
                <a:latin typeface="+mn-lt"/>
              </a:rPr>
              <a:t> и ядерными цитоплазматическими кольцами. Эта </a:t>
            </a:r>
            <a:r>
              <a:rPr lang="ru-RU" sz="2000" dirty="0" err="1">
                <a:latin typeface="+mn-lt"/>
              </a:rPr>
              <a:t>спицевая</a:t>
            </a:r>
            <a:r>
              <a:rPr lang="ru-RU" sz="2000" dirty="0">
                <a:latin typeface="+mn-lt"/>
              </a:rPr>
              <a:t> структура окружает белковый транспортер, имеющий центральный канал, внутренний диаметр которого может изменяться от 9 до 26 </a:t>
            </a:r>
            <a:r>
              <a:rPr lang="ru-RU" sz="2000" dirty="0" err="1">
                <a:latin typeface="+mn-lt"/>
              </a:rPr>
              <a:t>нм</a:t>
            </a:r>
            <a:r>
              <a:rPr lang="ru-RU" sz="2000" dirty="0">
                <a:latin typeface="+mn-lt"/>
              </a:rPr>
              <a:t>. </a:t>
            </a:r>
            <a:endParaRPr lang="ru-RU" sz="2000" dirty="0" smtClean="0">
              <a:latin typeface="+mn-lt"/>
            </a:endParaRPr>
          </a:p>
          <a:p>
            <a:pPr algn="just" eaLnBrk="1" hangingPunct="1">
              <a:spcBef>
                <a:spcPts val="600"/>
              </a:spcBef>
            </a:pPr>
            <a:r>
              <a:rPr lang="ru-RU" sz="2000" dirty="0" smtClean="0">
                <a:latin typeface="+mn-lt"/>
              </a:rPr>
              <a:t>Через </a:t>
            </a:r>
            <a:r>
              <a:rPr lang="ru-RU" sz="2000" dirty="0">
                <a:latin typeface="+mn-lt"/>
              </a:rPr>
              <a:t>этот канал осуществляется транспорт веществ из цитоплазмы в ядро и обратно. </a:t>
            </a:r>
            <a:endParaRPr lang="ru-RU" sz="2000" dirty="0" smtClean="0">
              <a:latin typeface="+mn-lt"/>
            </a:endParaRPr>
          </a:p>
        </p:txBody>
      </p:sp>
      <p:pic>
        <p:nvPicPr>
          <p:cNvPr id="147459"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20000">
            <a:off x="521274" y="2218946"/>
            <a:ext cx="3251043" cy="31358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7460" name="Picture 2" descr="яд поры"/>
          <p:cNvPicPr>
            <a:picLocks noChangeAspect="1" noChangeArrowheads="1"/>
          </p:cNvPicPr>
          <p:nvPr/>
        </p:nvPicPr>
        <p:blipFill>
          <a:blip r:embed="rId3" cstate="print">
            <a:clrChange>
              <a:clrFrom>
                <a:srgbClr val="FFFFFF"/>
              </a:clrFrom>
              <a:clrTo>
                <a:srgbClr val="FFFFFF">
                  <a:alpha val="0"/>
                </a:srgbClr>
              </a:clrTo>
            </a:clrChange>
            <a:lum contrast="36000"/>
            <a:extLst>
              <a:ext uri="{28A0092B-C50C-407E-A947-70E740481C1C}">
                <a14:useLocalDpi xmlns:a14="http://schemas.microsoft.com/office/drawing/2010/main" xmlns="" val="0"/>
              </a:ext>
            </a:extLst>
          </a:blip>
          <a:srcRect/>
          <a:stretch>
            <a:fillRect/>
          </a:stretch>
        </p:blipFill>
        <p:spPr bwMode="auto">
          <a:xfrm>
            <a:off x="3995936" y="2175023"/>
            <a:ext cx="3672408" cy="3357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7461" name="TextBox 4"/>
          <p:cNvSpPr txBox="1">
            <a:spLocks noChangeArrowheads="1"/>
          </p:cNvSpPr>
          <p:nvPr/>
        </p:nvSpPr>
        <p:spPr bwMode="auto">
          <a:xfrm>
            <a:off x="539552" y="5805264"/>
            <a:ext cx="828092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dirty="0">
                <a:latin typeface="+mn-lt"/>
              </a:rPr>
              <a:t>Схема строения ядерной </a:t>
            </a:r>
            <a:r>
              <a:rPr lang="ru-RU" altLang="ru-RU" dirty="0" smtClean="0">
                <a:latin typeface="+mn-lt"/>
              </a:rPr>
              <a:t>поры: 1 </a:t>
            </a:r>
            <a:r>
              <a:rPr lang="ru-RU" altLang="ru-RU" dirty="0">
                <a:latin typeface="+mn-lt"/>
              </a:rPr>
              <a:t>– кольцо; 2 – спицы</a:t>
            </a:r>
            <a:r>
              <a:rPr lang="ru-RU" altLang="ru-RU" dirty="0" smtClean="0">
                <a:latin typeface="+mn-lt"/>
              </a:rPr>
              <a:t>; 3 </a:t>
            </a:r>
            <a:r>
              <a:rPr lang="ru-RU" altLang="ru-RU" dirty="0">
                <a:latin typeface="+mn-lt"/>
              </a:rPr>
              <a:t>– центральная </a:t>
            </a:r>
            <a:r>
              <a:rPr lang="ru-RU" altLang="ru-RU" dirty="0" smtClean="0">
                <a:latin typeface="+mn-lt"/>
              </a:rPr>
              <a:t>гранула (транспортер); 4 </a:t>
            </a:r>
            <a:r>
              <a:rPr lang="ru-RU" altLang="ru-RU" dirty="0">
                <a:latin typeface="+mn-lt"/>
              </a:rPr>
              <a:t>– хроматин; 5 - рибосомы</a:t>
            </a:r>
            <a:endParaRPr lang="ru-RU" dirty="0">
              <a:latin typeface="+mn-lt"/>
            </a:endParaRPr>
          </a:p>
        </p:txBody>
      </p:sp>
    </p:spTree>
    <p:extLst>
      <p:ext uri="{BB962C8B-B14F-4D97-AF65-F5344CB8AC3E}">
        <p14:creationId xmlns:p14="http://schemas.microsoft.com/office/powerpoint/2010/main" xmlns="" val="342158908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Box 6"/>
          <p:cNvSpPr txBox="1">
            <a:spLocks noChangeArrowheads="1"/>
          </p:cNvSpPr>
          <p:nvPr/>
        </p:nvSpPr>
        <p:spPr bwMode="auto">
          <a:xfrm>
            <a:off x="127386" y="159087"/>
            <a:ext cx="8856663" cy="2015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smtClean="0">
                <a:latin typeface="+mn-lt"/>
              </a:rPr>
              <a:t>На </a:t>
            </a:r>
            <a:r>
              <a:rPr lang="ru-RU" sz="2000" dirty="0">
                <a:latin typeface="+mn-lt"/>
              </a:rPr>
              <a:t>цитоплазматическом кольце расположены, как бусы на нитке, 8 гранул, содержащих короткие фибриллы длиной примерно 50 </a:t>
            </a:r>
            <a:r>
              <a:rPr lang="ru-RU" sz="2000" dirty="0" err="1">
                <a:latin typeface="+mn-lt"/>
              </a:rPr>
              <a:t>нм</a:t>
            </a:r>
            <a:r>
              <a:rPr lang="ru-RU" sz="2000" dirty="0">
                <a:latin typeface="+mn-lt"/>
              </a:rPr>
              <a:t>, направленные в сторону </a:t>
            </a:r>
            <a:r>
              <a:rPr lang="ru-RU" sz="2000" dirty="0" err="1">
                <a:latin typeface="+mn-lt"/>
              </a:rPr>
              <a:t>гиалоплазмы</a:t>
            </a:r>
            <a:r>
              <a:rPr lang="ru-RU" sz="2000" dirty="0">
                <a:latin typeface="+mn-lt"/>
              </a:rPr>
              <a:t>. </a:t>
            </a:r>
            <a:endParaRPr lang="ru-RU" sz="2000" dirty="0" smtClean="0">
              <a:latin typeface="+mn-lt"/>
            </a:endParaRPr>
          </a:p>
          <a:p>
            <a:pPr algn="just" eaLnBrk="1" hangingPunct="1">
              <a:spcBef>
                <a:spcPts val="600"/>
              </a:spcBef>
            </a:pPr>
            <a:r>
              <a:rPr lang="ru-RU" sz="2000" dirty="0" smtClean="0">
                <a:latin typeface="+mn-lt"/>
              </a:rPr>
              <a:t>От </a:t>
            </a:r>
            <a:r>
              <a:rPr lang="ru-RU" sz="2000" dirty="0" err="1">
                <a:latin typeface="+mn-lt"/>
              </a:rPr>
              <a:t>нуклеоплазматического</a:t>
            </a:r>
            <a:r>
              <a:rPr lang="ru-RU" sz="2000" dirty="0">
                <a:latin typeface="+mn-lt"/>
              </a:rPr>
              <a:t> кольца также отходят в сторону </a:t>
            </a:r>
            <a:r>
              <a:rPr lang="ru-RU" sz="2000" dirty="0" err="1">
                <a:latin typeface="+mn-lt"/>
              </a:rPr>
              <a:t>нуклеоплазмы</a:t>
            </a:r>
            <a:r>
              <a:rPr lang="ru-RU" sz="2000" dirty="0">
                <a:latin typeface="+mn-lt"/>
              </a:rPr>
              <a:t> 8 фибрилл длиной около 100 </a:t>
            </a:r>
            <a:r>
              <a:rPr lang="ru-RU" sz="2000" dirty="0" err="1">
                <a:latin typeface="+mn-lt"/>
              </a:rPr>
              <a:t>нм</a:t>
            </a:r>
            <a:r>
              <a:rPr lang="ru-RU" sz="2000" dirty="0">
                <a:latin typeface="+mn-lt"/>
              </a:rPr>
              <a:t>, образуя структуру, похожую на баскетбольную корзину.</a:t>
            </a:r>
            <a:endParaRPr lang="ru-RU" dirty="0">
              <a:latin typeface="+mn-lt"/>
            </a:endParaRPr>
          </a:p>
        </p:txBody>
      </p:sp>
      <p:pic>
        <p:nvPicPr>
          <p:cNvPr id="147459"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20000">
            <a:off x="389026" y="2167088"/>
            <a:ext cx="3447621" cy="3325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7460" name="Picture 2" descr="яд поры"/>
          <p:cNvPicPr>
            <a:picLocks noChangeAspect="1" noChangeArrowheads="1"/>
          </p:cNvPicPr>
          <p:nvPr/>
        </p:nvPicPr>
        <p:blipFill>
          <a:blip r:embed="rId3" cstate="print">
            <a:clrChange>
              <a:clrFrom>
                <a:srgbClr val="FFFFFF"/>
              </a:clrFrom>
              <a:clrTo>
                <a:srgbClr val="FFFFFF">
                  <a:alpha val="0"/>
                </a:srgbClr>
              </a:clrTo>
            </a:clrChange>
            <a:lum contrast="36000"/>
            <a:extLst>
              <a:ext uri="{28A0092B-C50C-407E-A947-70E740481C1C}">
                <a14:useLocalDpi xmlns:a14="http://schemas.microsoft.com/office/drawing/2010/main" xmlns="" val="0"/>
              </a:ext>
            </a:extLst>
          </a:blip>
          <a:srcRect/>
          <a:stretch>
            <a:fillRect/>
          </a:stretch>
        </p:blipFill>
        <p:spPr bwMode="auto">
          <a:xfrm>
            <a:off x="4555717" y="2420888"/>
            <a:ext cx="3456384" cy="3160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7461" name="TextBox 4"/>
          <p:cNvSpPr txBox="1">
            <a:spLocks noChangeArrowheads="1"/>
          </p:cNvSpPr>
          <p:nvPr/>
        </p:nvSpPr>
        <p:spPr bwMode="auto">
          <a:xfrm>
            <a:off x="323528" y="5805264"/>
            <a:ext cx="874846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dirty="0">
                <a:latin typeface="+mn-lt"/>
              </a:rPr>
              <a:t>Схема строения ядерной поры.1 – кольцо; 2 – спицы; </a:t>
            </a:r>
            <a:r>
              <a:rPr lang="ru-RU" altLang="ru-RU" dirty="0" smtClean="0">
                <a:latin typeface="+mn-lt"/>
              </a:rPr>
              <a:t> 3 </a:t>
            </a:r>
            <a:r>
              <a:rPr lang="ru-RU" altLang="ru-RU" dirty="0">
                <a:latin typeface="+mn-lt"/>
              </a:rPr>
              <a:t>– центральная гранула; </a:t>
            </a:r>
          </a:p>
          <a:p>
            <a:pPr algn="ctr" eaLnBrk="1" hangingPunct="1"/>
            <a:r>
              <a:rPr lang="ru-RU" altLang="ru-RU" dirty="0">
                <a:latin typeface="+mn-lt"/>
              </a:rPr>
              <a:t>4 – хроматин; 5 - рибосомы</a:t>
            </a:r>
            <a:endParaRPr lang="ru-RU" dirty="0">
              <a:latin typeface="+mn-lt"/>
            </a:endParaRPr>
          </a:p>
        </p:txBody>
      </p:sp>
    </p:spTree>
    <p:extLst>
      <p:ext uri="{BB962C8B-B14F-4D97-AF65-F5344CB8AC3E}">
        <p14:creationId xmlns:p14="http://schemas.microsoft.com/office/powerpoint/2010/main" xmlns="" val="165059144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Box 1"/>
          <p:cNvSpPr txBox="1">
            <a:spLocks noChangeArrowheads="1"/>
          </p:cNvSpPr>
          <p:nvPr/>
        </p:nvSpPr>
        <p:spPr bwMode="auto">
          <a:xfrm>
            <a:off x="179512" y="260648"/>
            <a:ext cx="8677275" cy="6017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Через ядерные поры из цитоплазмы в ядро транспортируются молекулы гистонов, белковые факторы транскрипции, ДНК-, РНК-полимеразы и другие ферменты, участвующие в синтезе ДНК и РНК. </a:t>
            </a:r>
            <a:endParaRPr lang="ru-RU" sz="2000" dirty="0" smtClean="0">
              <a:latin typeface="+mn-lt"/>
            </a:endParaRPr>
          </a:p>
          <a:p>
            <a:pPr algn="just" eaLnBrk="1" hangingPunct="1">
              <a:spcBef>
                <a:spcPts val="600"/>
              </a:spcBef>
            </a:pPr>
            <a:r>
              <a:rPr lang="ru-RU" sz="2000" dirty="0" smtClean="0">
                <a:latin typeface="+mn-lt"/>
              </a:rPr>
              <a:t>Из </a:t>
            </a:r>
            <a:r>
              <a:rPr lang="ru-RU" sz="2000" dirty="0">
                <a:latin typeface="+mn-lt"/>
              </a:rPr>
              <a:t>ядра в цитоплазму экспортируются различные виды РНК, а также малые и большие субъединицы рибосом.</a:t>
            </a:r>
          </a:p>
          <a:p>
            <a:pPr algn="just" eaLnBrk="1" hangingPunct="1">
              <a:spcBef>
                <a:spcPts val="600"/>
              </a:spcBef>
            </a:pPr>
            <a:r>
              <a:rPr lang="ru-RU" sz="2000" dirty="0">
                <a:latin typeface="+mn-lt"/>
              </a:rPr>
              <a:t>Ионы и малые нейтральные белки проникают через ядерный поровый комплекс посредством диффузии. </a:t>
            </a:r>
            <a:endParaRPr lang="ru-RU" sz="2000" dirty="0" smtClean="0">
              <a:latin typeface="+mn-lt"/>
            </a:endParaRPr>
          </a:p>
          <a:p>
            <a:pPr algn="just" eaLnBrk="1" hangingPunct="1">
              <a:spcBef>
                <a:spcPts val="600"/>
              </a:spcBef>
            </a:pPr>
            <a:r>
              <a:rPr lang="ru-RU" sz="2000" dirty="0" smtClean="0">
                <a:latin typeface="+mn-lt"/>
              </a:rPr>
              <a:t>Большие </a:t>
            </a:r>
            <a:r>
              <a:rPr lang="ru-RU" sz="2000" dirty="0">
                <a:latin typeface="+mn-lt"/>
              </a:rPr>
              <a:t>молекулы белков (ДНК- и РНК-полимеразы и др.) переносятся через центральный канал ядерной поры только в составе транспортных комплексов и с затратой энергии. </a:t>
            </a:r>
          </a:p>
          <a:p>
            <a:pPr algn="just" eaLnBrk="1" hangingPunct="1">
              <a:spcBef>
                <a:spcPts val="600"/>
              </a:spcBef>
            </a:pPr>
            <a:r>
              <a:rPr lang="ru-RU" sz="2000" dirty="0">
                <a:latin typeface="+mn-lt"/>
              </a:rPr>
              <a:t>Как правило, белки, транспортируемые из </a:t>
            </a:r>
            <a:r>
              <a:rPr lang="ru-RU" sz="2000" dirty="0" err="1">
                <a:latin typeface="+mn-lt"/>
              </a:rPr>
              <a:t>гиалоплазмы</a:t>
            </a:r>
            <a:r>
              <a:rPr lang="ru-RU" sz="2000" dirty="0">
                <a:latin typeface="+mn-lt"/>
              </a:rPr>
              <a:t> в ядро, имеют сигнальные участки с определенной аминокислотой последовательностью, называемые </a:t>
            </a:r>
            <a:r>
              <a:rPr lang="ru-RU" sz="2000" b="1" i="1" dirty="0">
                <a:latin typeface="+mn-lt"/>
              </a:rPr>
              <a:t>сигналами ядерной локализации </a:t>
            </a:r>
            <a:r>
              <a:rPr lang="ru-RU" sz="2000" dirty="0">
                <a:latin typeface="+mn-lt"/>
              </a:rPr>
              <a:t>(</a:t>
            </a:r>
            <a:r>
              <a:rPr lang="en-US" sz="2000" dirty="0">
                <a:latin typeface="+mn-lt"/>
              </a:rPr>
              <a:t>NLS</a:t>
            </a:r>
            <a:r>
              <a:rPr lang="ru-RU" sz="2000" dirty="0">
                <a:latin typeface="+mn-lt"/>
              </a:rPr>
              <a:t>).</a:t>
            </a:r>
          </a:p>
          <a:p>
            <a:pPr algn="just" eaLnBrk="1" hangingPunct="1">
              <a:spcBef>
                <a:spcPts val="600"/>
              </a:spcBef>
            </a:pPr>
            <a:r>
              <a:rPr lang="ru-RU" sz="2000" dirty="0">
                <a:latin typeface="+mn-lt"/>
              </a:rPr>
              <a:t>Наиболее хорошо изучен транспорт из цитоплазмы в ядро белковых молекул, осуществляемый с участием </a:t>
            </a:r>
            <a:r>
              <a:rPr lang="ru-RU" sz="2000" b="1" i="1" dirty="0">
                <a:latin typeface="+mn-lt"/>
              </a:rPr>
              <a:t>белков-</a:t>
            </a:r>
            <a:r>
              <a:rPr lang="ru-RU" sz="2000" b="1" i="1" dirty="0" err="1">
                <a:latin typeface="+mn-lt"/>
              </a:rPr>
              <a:t>импортинов</a:t>
            </a:r>
            <a:r>
              <a:rPr lang="ru-RU" sz="2000" dirty="0">
                <a:latin typeface="+mn-lt"/>
              </a:rPr>
              <a:t>, распознающих переносимые молекулы белков по характерным для них сигнальным последовательностям, и белка </a:t>
            </a:r>
            <a:r>
              <a:rPr lang="en-US" sz="2000" dirty="0">
                <a:latin typeface="+mn-lt"/>
              </a:rPr>
              <a:t>Ran</a:t>
            </a:r>
            <a:r>
              <a:rPr lang="ru-RU" sz="2000" dirty="0">
                <a:latin typeface="+mn-lt"/>
              </a:rPr>
              <a:t>, связывающего </a:t>
            </a:r>
            <a:r>
              <a:rPr lang="ru-RU" sz="2000" b="1" i="1" dirty="0" err="1">
                <a:latin typeface="+mn-lt"/>
              </a:rPr>
              <a:t>гуанозинтрифосфат</a:t>
            </a:r>
            <a:r>
              <a:rPr lang="ru-RU" sz="2000" dirty="0">
                <a:latin typeface="+mn-lt"/>
              </a:rPr>
              <a:t> (ГТФ) и </a:t>
            </a:r>
            <a:r>
              <a:rPr lang="ru-RU" sz="2000" b="1" i="1" dirty="0" err="1">
                <a:latin typeface="+mn-lt"/>
              </a:rPr>
              <a:t>гуанозиндифосфат</a:t>
            </a:r>
            <a:r>
              <a:rPr lang="ru-RU" sz="2000" b="1" i="1" dirty="0">
                <a:latin typeface="+mn-lt"/>
              </a:rPr>
              <a:t> </a:t>
            </a:r>
            <a:r>
              <a:rPr lang="ru-RU" sz="2000" dirty="0">
                <a:latin typeface="+mn-lt"/>
              </a:rPr>
              <a:t>(ГДФ).</a:t>
            </a:r>
          </a:p>
        </p:txBody>
      </p:sp>
    </p:spTree>
    <p:extLst>
      <p:ext uri="{BB962C8B-B14F-4D97-AF65-F5344CB8AC3E}">
        <p14:creationId xmlns:p14="http://schemas.microsoft.com/office/powerpoint/2010/main" xmlns="" val="409240773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Box 1"/>
          <p:cNvSpPr txBox="1">
            <a:spLocks noChangeArrowheads="1"/>
          </p:cNvSpPr>
          <p:nvPr/>
        </p:nvSpPr>
        <p:spPr bwMode="auto">
          <a:xfrm>
            <a:off x="107950" y="88615"/>
            <a:ext cx="8928546"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Механизм транспорта связан с градиентом концентраций комплексов </a:t>
            </a:r>
            <a:r>
              <a:rPr lang="en-US" sz="2000" dirty="0">
                <a:latin typeface="+mn-lt"/>
              </a:rPr>
              <a:t>Ran</a:t>
            </a:r>
            <a:r>
              <a:rPr lang="ru-RU" sz="2000" dirty="0">
                <a:latin typeface="+mn-lt"/>
              </a:rPr>
              <a:t>ГДФ и </a:t>
            </a:r>
            <a:r>
              <a:rPr lang="en-US" sz="2000" dirty="0">
                <a:latin typeface="+mn-lt"/>
              </a:rPr>
              <a:t>Ran</a:t>
            </a:r>
            <a:r>
              <a:rPr lang="ru-RU" sz="2000" dirty="0">
                <a:latin typeface="+mn-lt"/>
              </a:rPr>
              <a:t>ТФ, возникающим по обе стороны ядерной мембраны: комплекс </a:t>
            </a:r>
            <a:r>
              <a:rPr lang="en-US" sz="2000" dirty="0">
                <a:latin typeface="+mn-lt"/>
              </a:rPr>
              <a:t>Ran</a:t>
            </a:r>
            <a:r>
              <a:rPr lang="ru-RU" sz="2000" dirty="0">
                <a:latin typeface="+mn-lt"/>
              </a:rPr>
              <a:t>ГТФ находится преимущественно в ядре, а комплекс </a:t>
            </a:r>
            <a:r>
              <a:rPr lang="en-US" sz="2000" dirty="0">
                <a:latin typeface="+mn-lt"/>
              </a:rPr>
              <a:t>Ran</a:t>
            </a:r>
            <a:r>
              <a:rPr lang="ru-RU" sz="2000" dirty="0">
                <a:latin typeface="+mn-lt"/>
              </a:rPr>
              <a:t>ГДФ — в цитоплазме. </a:t>
            </a:r>
          </a:p>
        </p:txBody>
      </p:sp>
      <p:pic>
        <p:nvPicPr>
          <p:cNvPr id="14950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8625" y="1268760"/>
            <a:ext cx="4241481" cy="5452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9508" name="TextBox 3"/>
          <p:cNvSpPr txBox="1">
            <a:spLocks noChangeArrowheads="1"/>
          </p:cNvSpPr>
          <p:nvPr/>
        </p:nvSpPr>
        <p:spPr bwMode="auto">
          <a:xfrm>
            <a:off x="4860032" y="5589588"/>
            <a:ext cx="4104581" cy="922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dirty="0">
                <a:latin typeface="+mn-lt"/>
              </a:rPr>
              <a:t>Схема импорта белков из </a:t>
            </a:r>
            <a:r>
              <a:rPr lang="ru-RU" dirty="0" err="1">
                <a:latin typeface="+mn-lt"/>
              </a:rPr>
              <a:t>гиалоплазмы</a:t>
            </a:r>
            <a:r>
              <a:rPr lang="ru-RU" dirty="0">
                <a:latin typeface="+mn-lt"/>
              </a:rPr>
              <a:t> в ядро.</a:t>
            </a:r>
          </a:p>
          <a:p>
            <a:pPr eaLnBrk="1" hangingPunct="1"/>
            <a:endParaRPr lang="ru-RU" dirty="0"/>
          </a:p>
        </p:txBody>
      </p:sp>
      <p:sp>
        <p:nvSpPr>
          <p:cNvPr id="5" name="TextBox 1"/>
          <p:cNvSpPr txBox="1">
            <a:spLocks noChangeArrowheads="1"/>
          </p:cNvSpPr>
          <p:nvPr/>
        </p:nvSpPr>
        <p:spPr bwMode="auto">
          <a:xfrm>
            <a:off x="4860032" y="1268760"/>
            <a:ext cx="4104579" cy="3170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smtClean="0">
                <a:latin typeface="+mn-lt"/>
              </a:rPr>
              <a:t>Это </a:t>
            </a:r>
            <a:r>
              <a:rPr lang="ru-RU" sz="2000" dirty="0">
                <a:latin typeface="+mn-lt"/>
              </a:rPr>
              <a:t>обусловлено тем, что ферменты, вызывающие замещение связанного с белком </a:t>
            </a:r>
            <a:r>
              <a:rPr lang="en-US" sz="2000" dirty="0">
                <a:latin typeface="+mn-lt"/>
              </a:rPr>
              <a:t>Ran</a:t>
            </a:r>
            <a:r>
              <a:rPr lang="ru-RU" sz="2000" dirty="0">
                <a:latin typeface="+mn-lt"/>
              </a:rPr>
              <a:t>ГДФ на ГТФ, локализуются на внутренней стороне ядерной мембраны, тогда как ферменты, </a:t>
            </a:r>
            <a:r>
              <a:rPr lang="ru-RU" sz="2000" dirty="0" err="1">
                <a:latin typeface="+mn-lt"/>
              </a:rPr>
              <a:t>гидролизующие</a:t>
            </a:r>
            <a:r>
              <a:rPr lang="ru-RU" sz="2000" dirty="0">
                <a:latin typeface="+mn-lt"/>
              </a:rPr>
              <a:t> </a:t>
            </a:r>
            <a:r>
              <a:rPr lang="en-US" sz="2000" dirty="0">
                <a:latin typeface="+mn-lt"/>
              </a:rPr>
              <a:t>Ran</a:t>
            </a:r>
            <a:r>
              <a:rPr lang="ru-RU" sz="2000" dirty="0">
                <a:latin typeface="+mn-lt"/>
              </a:rPr>
              <a:t>ГТФ до </a:t>
            </a:r>
            <a:r>
              <a:rPr lang="en-US" sz="2000" dirty="0">
                <a:latin typeface="+mn-lt"/>
              </a:rPr>
              <a:t>Ran</a:t>
            </a:r>
            <a:r>
              <a:rPr lang="ru-RU" sz="2000" dirty="0">
                <a:latin typeface="+mn-lt"/>
              </a:rPr>
              <a:t>ГДФ, располагаются на цитоплазматической стороне мембраны.</a:t>
            </a:r>
          </a:p>
        </p:txBody>
      </p:sp>
    </p:spTree>
    <p:extLst>
      <p:ext uri="{BB962C8B-B14F-4D97-AF65-F5344CB8AC3E}">
        <p14:creationId xmlns:p14="http://schemas.microsoft.com/office/powerpoint/2010/main" xmlns="" val="254306719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7504" y="260648"/>
            <a:ext cx="5112568" cy="6573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0532" name="TextBox 3"/>
          <p:cNvSpPr txBox="1">
            <a:spLocks noChangeArrowheads="1"/>
          </p:cNvSpPr>
          <p:nvPr/>
        </p:nvSpPr>
        <p:spPr bwMode="auto">
          <a:xfrm>
            <a:off x="5292080" y="836712"/>
            <a:ext cx="3737482" cy="46782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2000" dirty="0">
                <a:latin typeface="+mn-lt"/>
              </a:rPr>
              <a:t>1 - импортируемый белок, несущий сигнал ядерной локализации; </a:t>
            </a:r>
            <a:endParaRPr lang="ru-RU" sz="2000" dirty="0" smtClean="0">
              <a:latin typeface="+mn-lt"/>
            </a:endParaRPr>
          </a:p>
          <a:p>
            <a:pPr eaLnBrk="1" hangingPunct="1"/>
            <a:r>
              <a:rPr lang="ru-RU" sz="2000" dirty="0" smtClean="0">
                <a:latin typeface="+mn-lt"/>
              </a:rPr>
              <a:t>2 </a:t>
            </a:r>
            <a:r>
              <a:rPr lang="ru-RU" sz="2000" dirty="0">
                <a:latin typeface="+mn-lt"/>
              </a:rPr>
              <a:t>- </a:t>
            </a:r>
            <a:r>
              <a:rPr lang="en-US" sz="2000" dirty="0">
                <a:latin typeface="+mn-lt"/>
              </a:rPr>
              <a:t>Ran</a:t>
            </a:r>
            <a:r>
              <a:rPr lang="ru-RU" sz="2000" dirty="0">
                <a:latin typeface="+mn-lt"/>
              </a:rPr>
              <a:t>ГДФ, 3 - </a:t>
            </a:r>
            <a:r>
              <a:rPr lang="ru-RU" sz="2000" dirty="0" err="1">
                <a:latin typeface="+mn-lt"/>
              </a:rPr>
              <a:t>импортин</a:t>
            </a:r>
            <a:r>
              <a:rPr lang="ru-RU" sz="2000" dirty="0">
                <a:latin typeface="+mn-lt"/>
              </a:rPr>
              <a:t>; </a:t>
            </a:r>
            <a:endParaRPr lang="ru-RU" sz="2000" dirty="0" smtClean="0">
              <a:latin typeface="+mn-lt"/>
            </a:endParaRPr>
          </a:p>
          <a:p>
            <a:pPr eaLnBrk="1" hangingPunct="1"/>
            <a:r>
              <a:rPr lang="ru-RU" sz="2000" dirty="0" smtClean="0">
                <a:latin typeface="+mn-lt"/>
              </a:rPr>
              <a:t>4 </a:t>
            </a:r>
            <a:r>
              <a:rPr lang="ru-RU" sz="2000" dirty="0">
                <a:latin typeface="+mn-lt"/>
              </a:rPr>
              <a:t>- ГТФ; </a:t>
            </a:r>
            <a:endParaRPr lang="ru-RU" sz="2000" dirty="0" smtClean="0">
              <a:latin typeface="+mn-lt"/>
            </a:endParaRPr>
          </a:p>
          <a:p>
            <a:pPr eaLnBrk="1" hangingPunct="1"/>
            <a:r>
              <a:rPr lang="ru-RU" sz="2000" dirty="0" smtClean="0">
                <a:latin typeface="+mn-lt"/>
              </a:rPr>
              <a:t>5 </a:t>
            </a:r>
            <a:r>
              <a:rPr lang="ru-RU" sz="2000" dirty="0">
                <a:latin typeface="+mn-lt"/>
              </a:rPr>
              <a:t>- фермент, замещающий связанный с белком </a:t>
            </a:r>
            <a:r>
              <a:rPr lang="en-US" sz="2000" dirty="0">
                <a:latin typeface="+mn-lt"/>
              </a:rPr>
              <a:t>Ran</a:t>
            </a:r>
            <a:r>
              <a:rPr lang="ru-RU" sz="2000" dirty="0">
                <a:latin typeface="+mn-lt"/>
              </a:rPr>
              <a:t>ГДФ на ГТФ; </a:t>
            </a:r>
            <a:endParaRPr lang="ru-RU" sz="2000" dirty="0" smtClean="0">
              <a:latin typeface="+mn-lt"/>
            </a:endParaRPr>
          </a:p>
          <a:p>
            <a:pPr eaLnBrk="1" hangingPunct="1"/>
            <a:r>
              <a:rPr lang="ru-RU" sz="2000" dirty="0" smtClean="0">
                <a:latin typeface="+mn-lt"/>
              </a:rPr>
              <a:t>6 </a:t>
            </a:r>
            <a:r>
              <a:rPr lang="ru-RU" sz="2000" dirty="0">
                <a:latin typeface="+mn-lt"/>
              </a:rPr>
              <a:t>- ГДФ; </a:t>
            </a:r>
            <a:endParaRPr lang="ru-RU" sz="2000" dirty="0" smtClean="0">
              <a:latin typeface="+mn-lt"/>
            </a:endParaRPr>
          </a:p>
          <a:p>
            <a:pPr eaLnBrk="1" hangingPunct="1"/>
            <a:r>
              <a:rPr lang="ru-RU" sz="2000" dirty="0" smtClean="0">
                <a:latin typeface="+mn-lt"/>
              </a:rPr>
              <a:t>7 </a:t>
            </a:r>
            <a:r>
              <a:rPr lang="ru-RU" sz="2000" dirty="0">
                <a:latin typeface="+mn-lt"/>
              </a:rPr>
              <a:t>- </a:t>
            </a:r>
            <a:r>
              <a:rPr lang="en-US" sz="2000" dirty="0">
                <a:latin typeface="+mn-lt"/>
              </a:rPr>
              <a:t>Ran</a:t>
            </a:r>
            <a:r>
              <a:rPr lang="ru-RU" sz="2000" dirty="0">
                <a:latin typeface="+mn-lt"/>
              </a:rPr>
              <a:t>ГТФ; </a:t>
            </a:r>
            <a:endParaRPr lang="ru-RU" sz="2000" dirty="0" smtClean="0">
              <a:latin typeface="+mn-lt"/>
            </a:endParaRPr>
          </a:p>
          <a:p>
            <a:pPr eaLnBrk="1" hangingPunct="1"/>
            <a:r>
              <a:rPr lang="ru-RU" sz="2000" dirty="0" smtClean="0">
                <a:latin typeface="+mn-lt"/>
              </a:rPr>
              <a:t>8</a:t>
            </a:r>
            <a:r>
              <a:rPr lang="en-US" sz="2000" dirty="0" smtClean="0">
                <a:latin typeface="+mn-lt"/>
              </a:rPr>
              <a:t> </a:t>
            </a:r>
            <a:r>
              <a:rPr lang="ru-RU" sz="2000" dirty="0">
                <a:latin typeface="+mn-lt"/>
              </a:rPr>
              <a:t>- фермент, </a:t>
            </a:r>
            <a:r>
              <a:rPr lang="ru-RU" sz="2000" dirty="0" err="1">
                <a:latin typeface="+mn-lt"/>
              </a:rPr>
              <a:t>гидролизующий</a:t>
            </a:r>
            <a:r>
              <a:rPr lang="ru-RU" sz="2000" dirty="0">
                <a:latin typeface="+mn-lt"/>
              </a:rPr>
              <a:t> ГТФ, связанный с белком </a:t>
            </a:r>
            <a:r>
              <a:rPr lang="en-US" sz="2000" dirty="0">
                <a:latin typeface="+mn-lt"/>
              </a:rPr>
              <a:t>Ran</a:t>
            </a:r>
            <a:r>
              <a:rPr lang="ru-RU" sz="2000" dirty="0">
                <a:latin typeface="+mn-lt"/>
              </a:rPr>
              <a:t>, до ГДФ; </a:t>
            </a:r>
            <a:endParaRPr lang="ru-RU" sz="2000" dirty="0" smtClean="0">
              <a:latin typeface="+mn-lt"/>
            </a:endParaRPr>
          </a:p>
          <a:p>
            <a:pPr eaLnBrk="1" hangingPunct="1"/>
            <a:r>
              <a:rPr lang="ru-RU" sz="2000" dirty="0" smtClean="0">
                <a:latin typeface="+mn-lt"/>
              </a:rPr>
              <a:t>9 </a:t>
            </a:r>
            <a:r>
              <a:rPr lang="ru-RU" sz="2000" dirty="0">
                <a:latin typeface="+mn-lt"/>
              </a:rPr>
              <a:t>– </a:t>
            </a:r>
            <a:r>
              <a:rPr lang="ru-RU" sz="2000" dirty="0" smtClean="0">
                <a:latin typeface="+mn-lt"/>
              </a:rPr>
              <a:t>неорганический </a:t>
            </a:r>
            <a:r>
              <a:rPr lang="ru-RU" sz="2000" dirty="0">
                <a:latin typeface="+mn-lt"/>
              </a:rPr>
              <a:t>фосфат.</a:t>
            </a:r>
          </a:p>
          <a:p>
            <a:pPr eaLnBrk="1" hangingPunct="1"/>
            <a:endParaRPr lang="ru-RU" dirty="0"/>
          </a:p>
        </p:txBody>
      </p:sp>
    </p:spTree>
    <p:extLst>
      <p:ext uri="{BB962C8B-B14F-4D97-AF65-F5344CB8AC3E}">
        <p14:creationId xmlns:p14="http://schemas.microsoft.com/office/powerpoint/2010/main" xmlns="" val="12869472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Grp="1" noChangeArrowheads="1"/>
          </p:cNvSpPr>
          <p:nvPr>
            <p:ph type="title"/>
          </p:nvPr>
        </p:nvSpPr>
        <p:spPr>
          <a:xfrm>
            <a:off x="611188" y="188913"/>
            <a:ext cx="7956550" cy="396875"/>
          </a:xfrm>
        </p:spPr>
        <p:txBody>
          <a:bodyPr>
            <a:normAutofit fontScale="90000"/>
          </a:bodyPr>
          <a:lstStyle/>
          <a:p>
            <a:pPr eaLnBrk="1" hangingPunct="1"/>
            <a:r>
              <a:rPr lang="ru-RU" sz="3200" b="1" dirty="0" smtClean="0"/>
              <a:t>Поверхностный аппарат животной  клетки</a:t>
            </a:r>
          </a:p>
        </p:txBody>
      </p:sp>
      <p:sp>
        <p:nvSpPr>
          <p:cNvPr id="30725" name="Text Box 5"/>
          <p:cNvSpPr txBox="1">
            <a:spLocks noChangeArrowheads="1"/>
          </p:cNvSpPr>
          <p:nvPr/>
        </p:nvSpPr>
        <p:spPr bwMode="auto">
          <a:xfrm>
            <a:off x="179388" y="692150"/>
            <a:ext cx="878522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2000" dirty="0" smtClean="0">
                <a:latin typeface="+mn-lt"/>
              </a:rPr>
              <a:t>Клетки </a:t>
            </a:r>
            <a:r>
              <a:rPr lang="ru-RU" sz="2000" dirty="0">
                <a:latin typeface="+mn-lt"/>
              </a:rPr>
              <a:t>животных клеточной стенки не имеют.</a:t>
            </a:r>
          </a:p>
        </p:txBody>
      </p:sp>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363" y="764704"/>
            <a:ext cx="9144000" cy="5949315"/>
          </a:xfrm>
          <a:prstGeom prst="rect">
            <a:avLst/>
          </a:prstGeom>
        </p:spPr>
      </p:pic>
    </p:spTree>
    <p:extLst>
      <p:ext uri="{BB962C8B-B14F-4D97-AF65-F5344CB8AC3E}">
        <p14:creationId xmlns:p14="http://schemas.microsoft.com/office/powerpoint/2010/main" xmlns="" val="134633365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95935" y="164762"/>
            <a:ext cx="5148065" cy="6324808"/>
          </a:xfrm>
          <a:prstGeom prst="rect">
            <a:avLst/>
          </a:prstGeom>
          <a:noFill/>
        </p:spPr>
        <p:txBody>
          <a:bodyPr wrap="square">
            <a:spAutoFit/>
          </a:bodyPr>
          <a:lstStyle/>
          <a:p>
            <a:pPr>
              <a:defRPr/>
            </a:pPr>
            <a:r>
              <a:rPr lang="ru-RU" sz="2000" dirty="0"/>
              <a:t>Импорт белков через ядерную пору включает пять последовательных этапов:</a:t>
            </a:r>
          </a:p>
          <a:p>
            <a:pPr marL="342900" indent="-342900" algn="just">
              <a:spcBef>
                <a:spcPts val="600"/>
              </a:spcBef>
              <a:buFont typeface="+mj-lt"/>
              <a:buAutoNum type="arabicPeriod"/>
              <a:defRPr/>
            </a:pPr>
            <a:r>
              <a:rPr lang="ru-RU" sz="2000" dirty="0"/>
              <a:t>Распознавание транспортируемого белка, имеющего сигнал ядерной локализации, комплексом </a:t>
            </a:r>
            <a:r>
              <a:rPr lang="ru-RU" sz="2000" dirty="0" err="1"/>
              <a:t>белок-импортин</a:t>
            </a:r>
            <a:r>
              <a:rPr lang="ru-RU" sz="2000" dirty="0"/>
              <a:t> — </a:t>
            </a:r>
            <a:r>
              <a:rPr lang="en-US" sz="2000" dirty="0"/>
              <a:t>Ran</a:t>
            </a:r>
            <a:r>
              <a:rPr lang="ru-RU" sz="2000" dirty="0"/>
              <a:t>ГД Ф.</a:t>
            </a:r>
          </a:p>
          <a:p>
            <a:pPr marL="342900" indent="-342900" algn="just">
              <a:spcBef>
                <a:spcPts val="600"/>
              </a:spcBef>
              <a:buFont typeface="+mj-lt"/>
              <a:buAutoNum type="arabicPeriod"/>
              <a:defRPr/>
            </a:pPr>
            <a:r>
              <a:rPr lang="ru-RU" sz="2000" dirty="0"/>
              <a:t>Связывание образующегося комплекса с белками цитоплазматических </a:t>
            </a:r>
            <a:r>
              <a:rPr lang="ru-RU" sz="2000" dirty="0" err="1"/>
              <a:t>филаментов</a:t>
            </a:r>
            <a:r>
              <a:rPr lang="ru-RU" sz="2000" dirty="0"/>
              <a:t> порового комплекса.</a:t>
            </a:r>
          </a:p>
          <a:p>
            <a:pPr marL="342900" indent="-342900" algn="just">
              <a:spcBef>
                <a:spcPts val="600"/>
              </a:spcBef>
              <a:buFont typeface="+mj-lt"/>
              <a:buAutoNum type="arabicPeriod"/>
              <a:defRPr/>
            </a:pPr>
            <a:r>
              <a:rPr lang="ru-RU" sz="2000" dirty="0"/>
              <a:t>Перенос белкового комплекса, включающего транспортируемый </a:t>
            </a:r>
            <a:r>
              <a:rPr lang="ru-RU" sz="2000" dirty="0" err="1"/>
              <a:t>белок-импортин</a:t>
            </a:r>
            <a:r>
              <a:rPr lang="ru-RU" sz="2000" dirty="0"/>
              <a:t>—</a:t>
            </a:r>
            <a:r>
              <a:rPr lang="en-US" sz="2000" dirty="0"/>
              <a:t>Ran</a:t>
            </a:r>
            <a:r>
              <a:rPr lang="ru-RU" sz="2000" dirty="0"/>
              <a:t>ГДФ, через центральный канал порового комплекса.</a:t>
            </a:r>
          </a:p>
          <a:p>
            <a:pPr marL="342900" indent="-342900" algn="just">
              <a:spcBef>
                <a:spcPts val="600"/>
              </a:spcBef>
              <a:buFont typeface="+mj-lt"/>
              <a:buAutoNum type="arabicPeriod"/>
              <a:defRPr/>
            </a:pPr>
            <a:r>
              <a:rPr lang="ru-RU" sz="2000" dirty="0"/>
              <a:t>Ферментативное замещение связанного с белком </a:t>
            </a:r>
            <a:r>
              <a:rPr lang="en-US" sz="2000" dirty="0"/>
              <a:t>Ran </a:t>
            </a:r>
            <a:r>
              <a:rPr lang="ru-RU" sz="2000" dirty="0"/>
              <a:t>ГДФ на ГТФ и освобождение транспортируемого белка из комплекса.</a:t>
            </a:r>
          </a:p>
          <a:p>
            <a:pPr marL="342900" indent="-342900" algn="just">
              <a:spcBef>
                <a:spcPts val="600"/>
              </a:spcBef>
              <a:buFont typeface="+mj-lt"/>
              <a:buAutoNum type="arabicPeriod"/>
              <a:defRPr/>
            </a:pPr>
            <a:r>
              <a:rPr lang="ru-RU" sz="2000" dirty="0"/>
              <a:t>Перенос комплекса </a:t>
            </a:r>
            <a:r>
              <a:rPr lang="ru-RU" sz="2000" dirty="0" err="1"/>
              <a:t>импортин</a:t>
            </a:r>
            <a:r>
              <a:rPr lang="en-US" sz="2000" dirty="0"/>
              <a:t> Ran</a:t>
            </a:r>
            <a:r>
              <a:rPr lang="ru-RU" sz="2000" dirty="0"/>
              <a:t>ГТФ через ядерный поровый комплекс с последующим ферментативным гидролизом ГТФ до ГДФ</a:t>
            </a:r>
            <a:r>
              <a:rPr lang="ru-RU" sz="2000" dirty="0" smtClean="0"/>
              <a:t>.</a:t>
            </a:r>
            <a:endParaRPr lang="ru-RU" sz="2000" dirty="0"/>
          </a:p>
        </p:txBody>
      </p:sp>
      <p:pic>
        <p:nvPicPr>
          <p:cNvPr id="150531"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7950" y="159562"/>
            <a:ext cx="3774834" cy="48536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0532" name="TextBox 3"/>
          <p:cNvSpPr txBox="1">
            <a:spLocks noChangeArrowheads="1"/>
          </p:cNvSpPr>
          <p:nvPr/>
        </p:nvSpPr>
        <p:spPr bwMode="auto">
          <a:xfrm>
            <a:off x="120768" y="5157192"/>
            <a:ext cx="3887985"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1600" dirty="0">
                <a:latin typeface="+mn-lt"/>
              </a:rPr>
              <a:t>1 - импортируемый </a:t>
            </a:r>
            <a:r>
              <a:rPr lang="ru-RU" sz="1600" dirty="0" smtClean="0">
                <a:latin typeface="+mn-lt"/>
              </a:rPr>
              <a:t>белок; </a:t>
            </a:r>
            <a:r>
              <a:rPr lang="ru-RU" sz="1600" dirty="0">
                <a:latin typeface="+mn-lt"/>
              </a:rPr>
              <a:t>2 - </a:t>
            </a:r>
            <a:r>
              <a:rPr lang="en-US" sz="1600" dirty="0">
                <a:latin typeface="+mn-lt"/>
              </a:rPr>
              <a:t>Ran</a:t>
            </a:r>
            <a:r>
              <a:rPr lang="ru-RU" sz="1600" dirty="0">
                <a:latin typeface="+mn-lt"/>
              </a:rPr>
              <a:t>ГДФ, </a:t>
            </a:r>
            <a:endParaRPr lang="ru-RU" sz="1600" dirty="0" smtClean="0">
              <a:latin typeface="+mn-lt"/>
            </a:endParaRPr>
          </a:p>
          <a:p>
            <a:pPr eaLnBrk="1" hangingPunct="1"/>
            <a:r>
              <a:rPr lang="ru-RU" sz="1600" dirty="0" smtClean="0">
                <a:latin typeface="+mn-lt"/>
              </a:rPr>
              <a:t>3 </a:t>
            </a:r>
            <a:r>
              <a:rPr lang="ru-RU" sz="1600" dirty="0">
                <a:latin typeface="+mn-lt"/>
              </a:rPr>
              <a:t>- </a:t>
            </a:r>
            <a:r>
              <a:rPr lang="ru-RU" sz="1600" dirty="0" err="1">
                <a:latin typeface="+mn-lt"/>
              </a:rPr>
              <a:t>импортин</a:t>
            </a:r>
            <a:r>
              <a:rPr lang="ru-RU" sz="1600" dirty="0">
                <a:latin typeface="+mn-lt"/>
              </a:rPr>
              <a:t>; 4 - ГТФ; 5 - фермент, замещающий связанный с белком </a:t>
            </a:r>
            <a:r>
              <a:rPr lang="en-US" sz="1600" dirty="0">
                <a:latin typeface="+mn-lt"/>
              </a:rPr>
              <a:t>Ran</a:t>
            </a:r>
            <a:r>
              <a:rPr lang="ru-RU" sz="1600" dirty="0">
                <a:latin typeface="+mn-lt"/>
              </a:rPr>
              <a:t>ГДФ на ГТФ; 6 - ГДФ; 7 - </a:t>
            </a:r>
            <a:r>
              <a:rPr lang="en-US" sz="1600" dirty="0">
                <a:latin typeface="+mn-lt"/>
              </a:rPr>
              <a:t>Ran</a:t>
            </a:r>
            <a:r>
              <a:rPr lang="ru-RU" sz="1600" dirty="0">
                <a:latin typeface="+mn-lt"/>
              </a:rPr>
              <a:t>ГТФ; 8</a:t>
            </a:r>
            <a:r>
              <a:rPr lang="en-US" sz="1600" dirty="0">
                <a:latin typeface="+mn-lt"/>
              </a:rPr>
              <a:t> </a:t>
            </a:r>
            <a:r>
              <a:rPr lang="ru-RU" sz="1600" dirty="0">
                <a:latin typeface="+mn-lt"/>
              </a:rPr>
              <a:t>- фермент, </a:t>
            </a:r>
            <a:r>
              <a:rPr lang="ru-RU" sz="1600" dirty="0" err="1" smtClean="0">
                <a:latin typeface="+mn-lt"/>
              </a:rPr>
              <a:t>гидролизующий</a:t>
            </a:r>
            <a:r>
              <a:rPr lang="ru-RU" sz="1600" dirty="0" smtClean="0">
                <a:latin typeface="+mn-lt"/>
              </a:rPr>
              <a:t> </a:t>
            </a:r>
            <a:r>
              <a:rPr lang="ru-RU" sz="1600" dirty="0">
                <a:latin typeface="+mn-lt"/>
              </a:rPr>
              <a:t>ГТФ, связанный с белком </a:t>
            </a:r>
            <a:r>
              <a:rPr lang="en-US" sz="1600" dirty="0">
                <a:latin typeface="+mn-lt"/>
              </a:rPr>
              <a:t>Ran</a:t>
            </a:r>
            <a:r>
              <a:rPr lang="ru-RU" sz="1600" dirty="0">
                <a:latin typeface="+mn-lt"/>
              </a:rPr>
              <a:t>, до ГДФ; 9 – </a:t>
            </a:r>
            <a:r>
              <a:rPr lang="ru-RU" sz="1600" dirty="0" smtClean="0">
                <a:latin typeface="+mn-lt"/>
              </a:rPr>
              <a:t>неорганический </a:t>
            </a:r>
            <a:r>
              <a:rPr lang="ru-RU" sz="1600" dirty="0">
                <a:latin typeface="+mn-lt"/>
              </a:rPr>
              <a:t>фосфат</a:t>
            </a:r>
            <a:r>
              <a:rPr lang="ru-RU" sz="1600" dirty="0" smtClean="0">
                <a:latin typeface="+mn-lt"/>
              </a:rPr>
              <a:t>.</a:t>
            </a:r>
            <a:endParaRPr lang="ru-RU" dirty="0"/>
          </a:p>
        </p:txBody>
      </p:sp>
    </p:spTree>
    <p:extLst>
      <p:ext uri="{BB962C8B-B14F-4D97-AF65-F5344CB8AC3E}">
        <p14:creationId xmlns:p14="http://schemas.microsoft.com/office/powerpoint/2010/main" xmlns="" val="415603418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Box 1"/>
          <p:cNvSpPr txBox="1">
            <a:spLocks noChangeArrowheads="1"/>
          </p:cNvSpPr>
          <p:nvPr/>
        </p:nvSpPr>
        <p:spPr bwMode="auto">
          <a:xfrm>
            <a:off x="107951" y="115888"/>
            <a:ext cx="4536058" cy="5863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b="1" i="1" dirty="0">
                <a:latin typeface="+mn-lt"/>
              </a:rPr>
              <a:t>Периферическая плотная пластинка</a:t>
            </a:r>
            <a:r>
              <a:rPr lang="ru-RU" sz="2000" dirty="0">
                <a:latin typeface="+mn-lt"/>
              </a:rPr>
              <a:t>, или </a:t>
            </a:r>
            <a:r>
              <a:rPr lang="ru-RU" sz="2000" b="1" i="1" dirty="0">
                <a:latin typeface="+mn-lt"/>
              </a:rPr>
              <a:t>ядерная </a:t>
            </a:r>
            <a:r>
              <a:rPr lang="ru-RU" sz="2000" b="1" i="1" dirty="0" err="1">
                <a:latin typeface="+mn-lt"/>
              </a:rPr>
              <a:t>ламина</a:t>
            </a:r>
            <a:r>
              <a:rPr lang="ru-RU" sz="2000" dirty="0">
                <a:latin typeface="+mn-lt"/>
              </a:rPr>
              <a:t>, связана с внутренней поверхностью внутренней ядерной мембраны с помощью специальных белков на всем ее протяжении, исключая области пор. </a:t>
            </a:r>
            <a:endParaRPr lang="ru-RU" sz="2000" dirty="0" smtClean="0">
              <a:latin typeface="+mn-lt"/>
            </a:endParaRPr>
          </a:p>
          <a:p>
            <a:pPr algn="just" eaLnBrk="1" hangingPunct="1">
              <a:spcBef>
                <a:spcPts val="600"/>
              </a:spcBef>
            </a:pPr>
            <a:r>
              <a:rPr lang="ru-RU" sz="2000" dirty="0" err="1" smtClean="0">
                <a:latin typeface="+mn-lt"/>
              </a:rPr>
              <a:t>Ламина</a:t>
            </a:r>
            <a:r>
              <a:rPr lang="ru-RU" sz="2000" dirty="0" smtClean="0">
                <a:latin typeface="+mn-lt"/>
              </a:rPr>
              <a:t> </a:t>
            </a:r>
            <a:r>
              <a:rPr lang="ru-RU" sz="2000" dirty="0">
                <a:latin typeface="+mn-lt"/>
              </a:rPr>
              <a:t>состоит из белков </a:t>
            </a:r>
            <a:r>
              <a:rPr lang="ru-RU" sz="2000" dirty="0" err="1">
                <a:latin typeface="+mn-lt"/>
              </a:rPr>
              <a:t>ламинов</a:t>
            </a:r>
            <a:r>
              <a:rPr lang="ru-RU" sz="2000" dirty="0">
                <a:latin typeface="+mn-lt"/>
              </a:rPr>
              <a:t> и служит основным элементом </a:t>
            </a:r>
            <a:r>
              <a:rPr lang="ru-RU" sz="2000" dirty="0" err="1">
                <a:latin typeface="+mn-lt"/>
              </a:rPr>
              <a:t>кариоскелета</a:t>
            </a:r>
            <a:r>
              <a:rPr lang="ru-RU" sz="2000" dirty="0">
                <a:latin typeface="+mn-lt"/>
              </a:rPr>
              <a:t>. </a:t>
            </a:r>
          </a:p>
          <a:p>
            <a:pPr algn="just" eaLnBrk="1" hangingPunct="1">
              <a:spcBef>
                <a:spcPts val="600"/>
              </a:spcBef>
            </a:pPr>
            <a:r>
              <a:rPr lang="ru-RU" sz="2000" dirty="0">
                <a:latin typeface="+mn-lt"/>
              </a:rPr>
              <a:t>Белки </a:t>
            </a:r>
            <a:r>
              <a:rPr lang="ru-RU" sz="2000" dirty="0" err="1">
                <a:latin typeface="+mn-lt"/>
              </a:rPr>
              <a:t>ламины</a:t>
            </a:r>
            <a:r>
              <a:rPr lang="ru-RU" sz="2000" dirty="0">
                <a:latin typeface="+mn-lt"/>
              </a:rPr>
              <a:t> имеют молекулярную массу 60—90 </a:t>
            </a:r>
            <a:r>
              <a:rPr lang="ru-RU" sz="2000" dirty="0" err="1" smtClean="0">
                <a:latin typeface="+mn-lt"/>
              </a:rPr>
              <a:t>кДа</a:t>
            </a:r>
            <a:r>
              <a:rPr lang="ru-RU" sz="2000" dirty="0" smtClean="0">
                <a:latin typeface="+mn-lt"/>
              </a:rPr>
              <a:t> </a:t>
            </a:r>
            <a:r>
              <a:rPr lang="ru-RU" sz="2000" dirty="0">
                <a:latin typeface="+mn-lt"/>
              </a:rPr>
              <a:t>и относятся к промежуточным </a:t>
            </a:r>
            <a:r>
              <a:rPr lang="ru-RU" sz="2000" dirty="0" err="1">
                <a:latin typeface="+mn-lt"/>
              </a:rPr>
              <a:t>филаментам</a:t>
            </a:r>
            <a:r>
              <a:rPr lang="ru-RU" sz="2000" dirty="0">
                <a:latin typeface="+mn-lt"/>
              </a:rPr>
              <a:t> </a:t>
            </a:r>
            <a:r>
              <a:rPr lang="ru-RU" sz="2000" dirty="0" smtClean="0">
                <a:latin typeface="+mn-lt"/>
              </a:rPr>
              <a:t> </a:t>
            </a:r>
            <a:r>
              <a:rPr lang="ru-RU" sz="2000" dirty="0" err="1" smtClean="0">
                <a:latin typeface="+mn-lt"/>
              </a:rPr>
              <a:t>цитоскелета</a:t>
            </a:r>
            <a:r>
              <a:rPr lang="ru-RU" sz="2000" dirty="0">
                <a:latin typeface="+mn-lt"/>
              </a:rPr>
              <a:t>. </a:t>
            </a:r>
          </a:p>
          <a:p>
            <a:pPr algn="just" eaLnBrk="1" hangingPunct="1">
              <a:spcBef>
                <a:spcPts val="600"/>
              </a:spcBef>
            </a:pPr>
            <a:r>
              <a:rPr lang="ru-RU" sz="2000" dirty="0">
                <a:latin typeface="+mn-lt"/>
              </a:rPr>
              <a:t>Первым шагом на пути образования </a:t>
            </a:r>
            <a:r>
              <a:rPr lang="ru-RU" sz="2000" dirty="0" err="1">
                <a:latin typeface="+mn-lt"/>
              </a:rPr>
              <a:t>ламины</a:t>
            </a:r>
            <a:r>
              <a:rPr lang="ru-RU" sz="2000" dirty="0">
                <a:latin typeface="+mn-lt"/>
              </a:rPr>
              <a:t> служит взаимодействие </a:t>
            </a:r>
            <a:r>
              <a:rPr lang="ru-RU" sz="2000" dirty="0" err="1">
                <a:latin typeface="+mn-lt"/>
              </a:rPr>
              <a:t>ламиновых</a:t>
            </a:r>
            <a:r>
              <a:rPr lang="ru-RU" sz="2000" dirty="0">
                <a:latin typeface="+mn-lt"/>
              </a:rPr>
              <a:t> полипептидных мономеров с формированием </a:t>
            </a:r>
            <a:r>
              <a:rPr lang="ru-RU" sz="2000" dirty="0" err="1">
                <a:latin typeface="+mn-lt"/>
              </a:rPr>
              <a:t>ламиновых</a:t>
            </a:r>
            <a:r>
              <a:rPr lang="ru-RU" sz="2000" dirty="0">
                <a:latin typeface="+mn-lt"/>
              </a:rPr>
              <a:t> </a:t>
            </a:r>
            <a:r>
              <a:rPr lang="ru-RU" sz="2000" dirty="0" err="1">
                <a:latin typeface="+mn-lt"/>
              </a:rPr>
              <a:t>димеров</a:t>
            </a:r>
            <a:r>
              <a:rPr lang="ru-RU" sz="2000" dirty="0">
                <a:latin typeface="+mn-lt"/>
              </a:rPr>
              <a:t>. </a:t>
            </a:r>
          </a:p>
        </p:txBody>
      </p:sp>
      <p:pic>
        <p:nvPicPr>
          <p:cNvPr id="15155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54864" y="69131"/>
            <a:ext cx="4572644" cy="6788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1983930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Box 1"/>
          <p:cNvSpPr txBox="1">
            <a:spLocks noChangeArrowheads="1"/>
          </p:cNvSpPr>
          <p:nvPr/>
        </p:nvSpPr>
        <p:spPr bwMode="auto">
          <a:xfrm>
            <a:off x="107950" y="115888"/>
            <a:ext cx="8928100" cy="6093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Центральный участок таких </a:t>
            </a:r>
            <a:r>
              <a:rPr lang="ru-RU" sz="2000" dirty="0" err="1">
                <a:latin typeface="+mn-lt"/>
              </a:rPr>
              <a:t>димеров</a:t>
            </a:r>
            <a:r>
              <a:rPr lang="ru-RU" sz="2000" dirty="0">
                <a:latin typeface="+mn-lt"/>
              </a:rPr>
              <a:t> состоит из двух полипептидных цепей, закрученных одна вокруг другой, а концевые участки их образованы глобулярными структурами. </a:t>
            </a:r>
          </a:p>
          <a:p>
            <a:pPr algn="just" eaLnBrk="1" hangingPunct="1">
              <a:spcBef>
                <a:spcPts val="600"/>
              </a:spcBef>
            </a:pPr>
            <a:r>
              <a:rPr lang="ru-RU" sz="2000" dirty="0" err="1">
                <a:latin typeface="+mn-lt"/>
              </a:rPr>
              <a:t>Димеры</a:t>
            </a:r>
            <a:r>
              <a:rPr lang="ru-RU" sz="2000" dirty="0">
                <a:latin typeface="+mn-lt"/>
              </a:rPr>
              <a:t>, соединяясь друг с другом по принципу «хвост—голова», образуют длинные полимерные нити, которые в результате боковых взаимодействий формируют фибриллы </a:t>
            </a:r>
            <a:r>
              <a:rPr lang="ru-RU" sz="2000" dirty="0" err="1">
                <a:latin typeface="+mn-lt"/>
              </a:rPr>
              <a:t>ламины</a:t>
            </a:r>
            <a:r>
              <a:rPr lang="ru-RU" sz="2000" dirty="0">
                <a:latin typeface="+mn-lt"/>
              </a:rPr>
              <a:t>. </a:t>
            </a:r>
          </a:p>
          <a:p>
            <a:pPr algn="just" eaLnBrk="1" hangingPunct="1">
              <a:spcBef>
                <a:spcPts val="600"/>
              </a:spcBef>
            </a:pPr>
            <a:r>
              <a:rPr lang="ru-RU" sz="2000" dirty="0">
                <a:latin typeface="+mn-lt"/>
              </a:rPr>
              <a:t>К </a:t>
            </a:r>
            <a:r>
              <a:rPr lang="ru-RU" sz="2000" dirty="0" err="1">
                <a:latin typeface="+mn-lt"/>
              </a:rPr>
              <a:t>ламине</a:t>
            </a:r>
            <a:r>
              <a:rPr lang="ru-RU" sz="2000" dirty="0">
                <a:latin typeface="+mn-lt"/>
              </a:rPr>
              <a:t> присоединяются своими </a:t>
            </a:r>
            <a:r>
              <a:rPr lang="ru-RU" sz="2000" dirty="0" err="1">
                <a:latin typeface="+mn-lt"/>
              </a:rPr>
              <a:t>центромерными</a:t>
            </a:r>
            <a:r>
              <a:rPr lang="ru-RU" sz="2000" dirty="0">
                <a:latin typeface="+mn-lt"/>
              </a:rPr>
              <a:t> и </a:t>
            </a:r>
            <a:r>
              <a:rPr lang="ru-RU" sz="2000" dirty="0" err="1">
                <a:latin typeface="+mn-lt"/>
              </a:rPr>
              <a:t>теломерными</a:t>
            </a:r>
            <a:r>
              <a:rPr lang="ru-RU" sz="2000" dirty="0">
                <a:latin typeface="+mn-lt"/>
              </a:rPr>
              <a:t> участками нити хроматина (хромосом), что обеспечивает упорядоченное расположение их в ядре. </a:t>
            </a:r>
          </a:p>
          <a:p>
            <a:pPr algn="just" eaLnBrk="1" hangingPunct="1">
              <a:spcBef>
                <a:spcPts val="600"/>
              </a:spcBef>
            </a:pPr>
            <a:r>
              <a:rPr lang="ru-RU" sz="2000" dirty="0">
                <a:latin typeface="+mn-lt"/>
              </a:rPr>
              <a:t>С </a:t>
            </a:r>
            <a:r>
              <a:rPr lang="ru-RU" sz="2000" dirty="0" err="1">
                <a:latin typeface="+mn-lt"/>
              </a:rPr>
              <a:t>ламиной</a:t>
            </a:r>
            <a:r>
              <a:rPr lang="ru-RU" sz="2000" dirty="0">
                <a:latin typeface="+mn-lt"/>
              </a:rPr>
              <a:t> соединяются также тонкие </a:t>
            </a:r>
            <a:r>
              <a:rPr lang="ru-RU" sz="2000" dirty="0" err="1">
                <a:latin typeface="+mn-lt"/>
              </a:rPr>
              <a:t>ламиновые</a:t>
            </a:r>
            <a:r>
              <a:rPr lang="ru-RU" sz="2000" dirty="0">
                <a:latin typeface="+mn-lt"/>
              </a:rPr>
              <a:t> фибриллы, толщиной 2—3 </a:t>
            </a:r>
            <a:r>
              <a:rPr lang="ru-RU" sz="2000" dirty="0" err="1">
                <a:latin typeface="+mn-lt"/>
              </a:rPr>
              <a:t>нм</a:t>
            </a:r>
            <a:r>
              <a:rPr lang="ru-RU" sz="2000" dirty="0">
                <a:latin typeface="+mn-lt"/>
              </a:rPr>
              <a:t>, которые пронизывают кариоплазму ядра и образуют </a:t>
            </a:r>
            <a:r>
              <a:rPr lang="ru-RU" sz="2000" b="1" i="1" dirty="0">
                <a:latin typeface="+mn-lt"/>
              </a:rPr>
              <a:t>ядерный матрикс</a:t>
            </a:r>
            <a:r>
              <a:rPr lang="ru-RU" sz="2000" dirty="0">
                <a:latin typeface="+mn-lt"/>
              </a:rPr>
              <a:t>. </a:t>
            </a:r>
          </a:p>
          <a:p>
            <a:pPr algn="just" eaLnBrk="1" hangingPunct="1">
              <a:spcBef>
                <a:spcPts val="600"/>
              </a:spcBef>
            </a:pPr>
            <a:r>
              <a:rPr lang="ru-RU" sz="2000" dirty="0" err="1">
                <a:latin typeface="+mn-lt"/>
              </a:rPr>
              <a:t>Ламина</a:t>
            </a:r>
            <a:r>
              <a:rPr lang="ru-RU" sz="2000" dirty="0">
                <a:latin typeface="+mn-lt"/>
              </a:rPr>
              <a:t> — лабильная структура. В профазе митоза под действием ферментов белки </a:t>
            </a:r>
            <a:r>
              <a:rPr lang="ru-RU" sz="2000" dirty="0" err="1">
                <a:latin typeface="+mn-lt"/>
              </a:rPr>
              <a:t>ламины</a:t>
            </a:r>
            <a:r>
              <a:rPr lang="ru-RU" sz="2000" dirty="0">
                <a:latin typeface="+mn-lt"/>
              </a:rPr>
              <a:t> </a:t>
            </a:r>
            <a:r>
              <a:rPr lang="ru-RU" sz="2000" dirty="0" err="1">
                <a:latin typeface="+mn-lt"/>
              </a:rPr>
              <a:t>фосфорилируются</a:t>
            </a:r>
            <a:r>
              <a:rPr lang="ru-RU" sz="2000" dirty="0">
                <a:latin typeface="+mn-lt"/>
              </a:rPr>
              <a:t>, и </a:t>
            </a:r>
            <a:r>
              <a:rPr lang="ru-RU" sz="2000" dirty="0" err="1">
                <a:latin typeface="+mn-lt"/>
              </a:rPr>
              <a:t>ламина</a:t>
            </a:r>
            <a:r>
              <a:rPr lang="ru-RU" sz="2000" dirty="0">
                <a:latin typeface="+mn-lt"/>
              </a:rPr>
              <a:t> разрушается. </a:t>
            </a:r>
          </a:p>
          <a:p>
            <a:pPr algn="just" eaLnBrk="1" hangingPunct="1">
              <a:spcBef>
                <a:spcPts val="600"/>
              </a:spcBef>
            </a:pPr>
            <a:r>
              <a:rPr lang="ru-RU" sz="2000" dirty="0">
                <a:latin typeface="+mn-lt"/>
              </a:rPr>
              <a:t>На завершающем этапе митоза </a:t>
            </a:r>
            <a:r>
              <a:rPr lang="ru-RU" sz="2000" dirty="0" err="1">
                <a:latin typeface="+mn-lt"/>
              </a:rPr>
              <a:t>дефосфорилирование</a:t>
            </a:r>
            <a:r>
              <a:rPr lang="ru-RU" sz="2000" dirty="0">
                <a:latin typeface="+mn-lt"/>
              </a:rPr>
              <a:t> </a:t>
            </a:r>
            <a:r>
              <a:rPr lang="ru-RU" sz="2000" dirty="0" err="1">
                <a:latin typeface="+mn-lt"/>
              </a:rPr>
              <a:t>ламинов</a:t>
            </a:r>
            <a:r>
              <a:rPr lang="ru-RU" sz="2000" dirty="0">
                <a:latin typeface="+mn-lt"/>
              </a:rPr>
              <a:t> </a:t>
            </a:r>
            <a:r>
              <a:rPr lang="ru-RU" sz="2000" dirty="0" err="1">
                <a:latin typeface="+mn-lt"/>
              </a:rPr>
              <a:t>протеинфосфатазами</a:t>
            </a:r>
            <a:r>
              <a:rPr lang="ru-RU" sz="2000" dirty="0">
                <a:latin typeface="+mn-lt"/>
              </a:rPr>
              <a:t> способствует восстановлению исходной структуры </a:t>
            </a:r>
            <a:r>
              <a:rPr lang="ru-RU" sz="2000" dirty="0" err="1">
                <a:latin typeface="+mn-lt"/>
              </a:rPr>
              <a:t>ламины</a:t>
            </a:r>
            <a:r>
              <a:rPr lang="ru-RU" sz="2000" dirty="0">
                <a:latin typeface="+mn-lt"/>
              </a:rPr>
              <a:t>.</a:t>
            </a:r>
          </a:p>
          <a:p>
            <a:pPr algn="just" eaLnBrk="1" hangingPunct="1">
              <a:spcBef>
                <a:spcPts val="600"/>
              </a:spcBef>
            </a:pPr>
            <a:r>
              <a:rPr lang="ru-RU" sz="2000" dirty="0" err="1">
                <a:latin typeface="+mn-lt"/>
              </a:rPr>
              <a:t>Ламина</a:t>
            </a:r>
            <a:r>
              <a:rPr lang="ru-RU" sz="2000" dirty="0">
                <a:latin typeface="+mn-lt"/>
              </a:rPr>
              <a:t> вместе с ядерным матриксом формируют единую систему </a:t>
            </a:r>
            <a:r>
              <a:rPr lang="ru-RU" sz="2000" dirty="0" err="1">
                <a:latin typeface="+mn-lt"/>
              </a:rPr>
              <a:t>кариоскелета</a:t>
            </a:r>
            <a:r>
              <a:rPr lang="ru-RU" sz="2000" dirty="0">
                <a:latin typeface="+mn-lt"/>
              </a:rPr>
              <a:t>. </a:t>
            </a:r>
            <a:endParaRPr lang="ru-RU" sz="2000" dirty="0" smtClean="0">
              <a:latin typeface="+mn-lt"/>
            </a:endParaRPr>
          </a:p>
        </p:txBody>
      </p:sp>
    </p:spTree>
    <p:extLst>
      <p:ext uri="{BB962C8B-B14F-4D97-AF65-F5344CB8AC3E}">
        <p14:creationId xmlns:p14="http://schemas.microsoft.com/office/powerpoint/2010/main" xmlns="" val="149112061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Box 1"/>
          <p:cNvSpPr txBox="1">
            <a:spLocks noChangeArrowheads="1"/>
          </p:cNvSpPr>
          <p:nvPr/>
        </p:nvSpPr>
        <p:spPr bwMode="auto">
          <a:xfrm>
            <a:off x="251520" y="333375"/>
            <a:ext cx="8569325" cy="470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b="1" i="1" dirty="0" err="1">
                <a:latin typeface="+mn-lt"/>
              </a:rPr>
              <a:t>Кариоскелет</a:t>
            </a:r>
            <a:r>
              <a:rPr lang="ru-RU" sz="2000" dirty="0">
                <a:latin typeface="+mn-lt"/>
              </a:rPr>
              <a:t> поддерживает форму ядра и обеспечивает определенное расположение хромосом в пространстве.</a:t>
            </a:r>
            <a:endParaRPr lang="ru-RU" dirty="0">
              <a:latin typeface="+mn-lt"/>
            </a:endParaRPr>
          </a:p>
          <a:p>
            <a:pPr algn="just" eaLnBrk="1" hangingPunct="1">
              <a:spcBef>
                <a:spcPts val="600"/>
              </a:spcBef>
            </a:pPr>
            <a:r>
              <a:rPr lang="ru-RU" sz="2000" dirty="0" smtClean="0">
                <a:latin typeface="+mn-lt"/>
              </a:rPr>
              <a:t>Таким </a:t>
            </a:r>
            <a:r>
              <a:rPr lang="ru-RU" sz="2000" dirty="0">
                <a:latin typeface="+mn-lt"/>
              </a:rPr>
              <a:t>образом, поверхностный аппарат ядра, или </a:t>
            </a:r>
            <a:r>
              <a:rPr lang="ru-RU" sz="2000" b="1" i="1" dirty="0" err="1">
                <a:latin typeface="+mn-lt"/>
              </a:rPr>
              <a:t>кариотека</a:t>
            </a:r>
            <a:r>
              <a:rPr lang="ru-RU" sz="2000" dirty="0">
                <a:latin typeface="+mn-lt"/>
              </a:rPr>
              <a:t>, обеспечивает изоляцию содержимого ядра от </a:t>
            </a:r>
            <a:r>
              <a:rPr lang="ru-RU" sz="2000" dirty="0" err="1">
                <a:latin typeface="+mn-lt"/>
              </a:rPr>
              <a:t>гиалоплазмы</a:t>
            </a:r>
            <a:r>
              <a:rPr lang="ru-RU" sz="2000" dirty="0">
                <a:latin typeface="+mn-lt"/>
              </a:rPr>
              <a:t>, благодаря чему достигается разделение в пространстве и времени процессов транскрипции и трансляции, а также осуществляет регулируемый обмен веществами между ядром и цитоплазмой.</a:t>
            </a:r>
          </a:p>
          <a:p>
            <a:pPr algn="just" eaLnBrk="1" hangingPunct="1">
              <a:spcBef>
                <a:spcPts val="600"/>
              </a:spcBef>
            </a:pPr>
            <a:r>
              <a:rPr lang="ru-RU" sz="2000" dirty="0">
                <a:latin typeface="+mn-lt"/>
              </a:rPr>
              <a:t>Разделение во времени и пространстве транскрипции и трансляции служит основой для протекания сложных процессов созревания РНК и играет большую роль в регуляции экспрессии </a:t>
            </a:r>
            <a:r>
              <a:rPr lang="ru-RU" sz="2000" dirty="0" err="1">
                <a:latin typeface="+mn-lt"/>
              </a:rPr>
              <a:t>эукариотических</a:t>
            </a:r>
            <a:r>
              <a:rPr lang="ru-RU" sz="2000" dirty="0">
                <a:latin typeface="+mn-lt"/>
              </a:rPr>
              <a:t> генов. </a:t>
            </a:r>
          </a:p>
          <a:p>
            <a:pPr algn="just" eaLnBrk="1" hangingPunct="1">
              <a:spcBef>
                <a:spcPts val="600"/>
              </a:spcBef>
            </a:pPr>
            <a:r>
              <a:rPr lang="ru-RU" sz="2000" dirty="0">
                <a:latin typeface="+mn-lt"/>
              </a:rPr>
              <a:t>Кроме того, поверхностный аппарат предохраняет ядерную ДНК от воздействия на нее жестких структур </a:t>
            </a:r>
            <a:r>
              <a:rPr lang="ru-RU" sz="2000" dirty="0" err="1">
                <a:latin typeface="+mn-lt"/>
              </a:rPr>
              <a:t>цитоскелета</a:t>
            </a:r>
            <a:r>
              <a:rPr lang="ru-RU" sz="2000" dirty="0">
                <a:latin typeface="+mn-lt"/>
              </a:rPr>
              <a:t> и разрушительных ферментных систем цитоплазмы.</a:t>
            </a:r>
          </a:p>
          <a:p>
            <a:pPr algn="just" eaLnBrk="1" hangingPunct="1">
              <a:spcBef>
                <a:spcPts val="600"/>
              </a:spcBef>
            </a:pPr>
            <a:endParaRPr lang="ru-RU" sz="2000" dirty="0"/>
          </a:p>
        </p:txBody>
      </p:sp>
    </p:spTree>
    <p:extLst>
      <p:ext uri="{BB962C8B-B14F-4D97-AF65-F5344CB8AC3E}">
        <p14:creationId xmlns:p14="http://schemas.microsoft.com/office/powerpoint/2010/main" xmlns="" val="240214379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Заголовок 1"/>
          <p:cNvSpPr>
            <a:spLocks noGrp="1"/>
          </p:cNvSpPr>
          <p:nvPr>
            <p:ph type="title"/>
          </p:nvPr>
        </p:nvSpPr>
        <p:spPr>
          <a:xfrm>
            <a:off x="468313" y="115888"/>
            <a:ext cx="8229600" cy="346075"/>
          </a:xfrm>
        </p:spPr>
        <p:txBody>
          <a:bodyPr>
            <a:normAutofit fontScale="90000"/>
          </a:bodyPr>
          <a:lstStyle/>
          <a:p>
            <a:pPr eaLnBrk="1" hangingPunct="1"/>
            <a:r>
              <a:rPr lang="ru-RU" sz="3600" b="1" smtClean="0">
                <a:latin typeface="Arial" charset="0"/>
                <a:cs typeface="Arial" charset="0"/>
              </a:rPr>
              <a:t>Кариоплазма</a:t>
            </a:r>
          </a:p>
        </p:txBody>
      </p:sp>
      <p:sp>
        <p:nvSpPr>
          <p:cNvPr id="154627" name="TextBox 2"/>
          <p:cNvSpPr txBox="1">
            <a:spLocks noChangeArrowheads="1"/>
          </p:cNvSpPr>
          <p:nvPr/>
        </p:nvSpPr>
        <p:spPr bwMode="auto">
          <a:xfrm>
            <a:off x="179388" y="476672"/>
            <a:ext cx="8713787" cy="201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Кариоплазма (</a:t>
            </a:r>
            <a:r>
              <a:rPr lang="ru-RU" sz="2000" dirty="0" err="1">
                <a:latin typeface="+mn-lt"/>
              </a:rPr>
              <a:t>нуклеоплазма</a:t>
            </a:r>
            <a:r>
              <a:rPr lang="ru-RU" sz="2000" dirty="0">
                <a:latin typeface="+mn-lt"/>
              </a:rPr>
              <a:t> или ядерный сок), представляет собой желеобразный раствор, в котором находятся разнообразные белки, нуклеотиды и ионы. Химический состав ее в основном сходен с составом </a:t>
            </a:r>
            <a:r>
              <a:rPr lang="ru-RU" sz="2000" dirty="0" err="1">
                <a:latin typeface="+mn-lt"/>
              </a:rPr>
              <a:t>гиалоплазмы</a:t>
            </a:r>
            <a:r>
              <a:rPr lang="ru-RU" sz="2000" dirty="0">
                <a:latin typeface="+mn-lt"/>
              </a:rPr>
              <a:t>, хотя имеются и некоторые отличия. </a:t>
            </a:r>
          </a:p>
          <a:p>
            <a:pPr algn="just" eaLnBrk="1" hangingPunct="1">
              <a:spcBef>
                <a:spcPts val="600"/>
              </a:spcBef>
            </a:pPr>
            <a:r>
              <a:rPr lang="ru-RU" sz="2000" dirty="0">
                <a:latin typeface="+mn-lt"/>
              </a:rPr>
              <a:t>В кариоплазму погружены </a:t>
            </a:r>
            <a:r>
              <a:rPr lang="ru-RU" sz="2000" b="1" i="1" dirty="0">
                <a:latin typeface="+mn-lt"/>
              </a:rPr>
              <a:t>хроматин</a:t>
            </a:r>
            <a:r>
              <a:rPr lang="ru-RU" sz="2000" dirty="0">
                <a:latin typeface="+mn-lt"/>
              </a:rPr>
              <a:t> и </a:t>
            </a:r>
            <a:r>
              <a:rPr lang="ru-RU" sz="2000" b="1" i="1" dirty="0">
                <a:latin typeface="+mn-lt"/>
              </a:rPr>
              <a:t>ядрышко</a:t>
            </a:r>
            <a:r>
              <a:rPr lang="ru-RU" sz="2000" dirty="0">
                <a:latin typeface="+mn-lt"/>
              </a:rPr>
              <a:t>, в ней располагается также </a:t>
            </a:r>
            <a:r>
              <a:rPr lang="ru-RU" sz="2000" b="1" i="1" dirty="0">
                <a:latin typeface="+mn-lt"/>
              </a:rPr>
              <a:t>ядерный матрикс</a:t>
            </a:r>
            <a:r>
              <a:rPr lang="ru-RU" sz="2000" dirty="0">
                <a:latin typeface="+mn-lt"/>
              </a:rPr>
              <a:t>.</a:t>
            </a:r>
          </a:p>
        </p:txBody>
      </p:sp>
      <p:pic>
        <p:nvPicPr>
          <p:cNvPr id="154628" name="Picture 5" descr="ядро"/>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847330" y="2060575"/>
            <a:ext cx="3122045" cy="3456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4629" name="TextBox 4"/>
          <p:cNvSpPr txBox="1">
            <a:spLocks noChangeArrowheads="1"/>
          </p:cNvSpPr>
          <p:nvPr/>
        </p:nvSpPr>
        <p:spPr bwMode="auto">
          <a:xfrm>
            <a:off x="179388" y="2565400"/>
            <a:ext cx="5472112" cy="3939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Генетический материал ядра представляет собой </a:t>
            </a:r>
            <a:r>
              <a:rPr lang="ru-RU" sz="2000" b="1" dirty="0">
                <a:latin typeface="+mn-lt"/>
              </a:rPr>
              <a:t>хроматин</a:t>
            </a:r>
            <a:r>
              <a:rPr lang="ru-RU" sz="2000" dirty="0">
                <a:latin typeface="+mn-lt"/>
              </a:rPr>
              <a:t>.</a:t>
            </a:r>
          </a:p>
          <a:p>
            <a:pPr algn="just" eaLnBrk="1" hangingPunct="1">
              <a:spcBef>
                <a:spcPts val="600"/>
              </a:spcBef>
            </a:pPr>
            <a:r>
              <a:rPr lang="ru-RU" sz="2000" b="1" dirty="0">
                <a:latin typeface="+mn-lt"/>
              </a:rPr>
              <a:t>Хроматин </a:t>
            </a:r>
            <a:r>
              <a:rPr lang="ru-RU" sz="2000" dirty="0">
                <a:latin typeface="+mn-lt"/>
              </a:rPr>
              <a:t>состоит из </a:t>
            </a:r>
            <a:r>
              <a:rPr lang="ru-RU" sz="2000" dirty="0" err="1">
                <a:latin typeface="+mn-lt"/>
              </a:rPr>
              <a:t>дезоксири</a:t>
            </a:r>
            <a:r>
              <a:rPr lang="ru-RU" sz="2000" dirty="0">
                <a:latin typeface="+mn-lt"/>
              </a:rPr>
              <a:t>- </a:t>
            </a:r>
            <a:r>
              <a:rPr lang="ru-RU" sz="2000" dirty="0" err="1">
                <a:latin typeface="+mn-lt"/>
              </a:rPr>
              <a:t>бонуклеопротеинов</a:t>
            </a:r>
            <a:r>
              <a:rPr lang="ru-RU" sz="2000" dirty="0">
                <a:latin typeface="+mn-lt"/>
              </a:rPr>
              <a:t> (комплекса ДНК с белками) и представляет собой совокупность всех хромосом </a:t>
            </a:r>
            <a:r>
              <a:rPr lang="ru-RU" sz="2000" dirty="0" err="1">
                <a:latin typeface="+mn-lt"/>
              </a:rPr>
              <a:t>интерфазного</a:t>
            </a:r>
            <a:r>
              <a:rPr lang="ru-RU" sz="2000" dirty="0">
                <a:latin typeface="+mn-lt"/>
              </a:rPr>
              <a:t> ядра клетки. </a:t>
            </a:r>
          </a:p>
          <a:p>
            <a:pPr algn="just" eaLnBrk="1" hangingPunct="1">
              <a:spcBef>
                <a:spcPts val="600"/>
              </a:spcBef>
            </a:pPr>
            <a:r>
              <a:rPr lang="ru-RU" sz="2000" dirty="0">
                <a:latin typeface="+mn-lt"/>
              </a:rPr>
              <a:t>Белки хроматина по физико-химическим свойствам и биологической активности разделяют на две группы: основные </a:t>
            </a:r>
            <a:r>
              <a:rPr lang="ru-RU" sz="2000" b="1" i="1" dirty="0" err="1">
                <a:latin typeface="+mn-lt"/>
              </a:rPr>
              <a:t>гистоновые</a:t>
            </a:r>
            <a:r>
              <a:rPr lang="ru-RU" sz="2000" dirty="0">
                <a:latin typeface="+mn-lt"/>
              </a:rPr>
              <a:t> белки, на их долю приходится 60—80 % массы всех хромосомных белков, и кислые </a:t>
            </a:r>
            <a:r>
              <a:rPr lang="ru-RU" sz="2000" b="1" i="1" dirty="0" err="1">
                <a:latin typeface="+mn-lt"/>
              </a:rPr>
              <a:t>негистоновые</a:t>
            </a:r>
            <a:r>
              <a:rPr lang="ru-RU" sz="2000" dirty="0">
                <a:latin typeface="+mn-lt"/>
              </a:rPr>
              <a:t> белки</a:t>
            </a:r>
            <a:r>
              <a:rPr lang="ru-RU" sz="2000" dirty="0"/>
              <a:t>.</a:t>
            </a:r>
            <a:endParaRPr lang="ru-RU" dirty="0"/>
          </a:p>
        </p:txBody>
      </p:sp>
      <p:sp>
        <p:nvSpPr>
          <p:cNvPr id="154630" name="Text Box 6"/>
          <p:cNvSpPr txBox="1">
            <a:spLocks noChangeArrowheads="1"/>
          </p:cNvSpPr>
          <p:nvPr/>
        </p:nvSpPr>
        <p:spPr bwMode="auto">
          <a:xfrm>
            <a:off x="5657850" y="5509479"/>
            <a:ext cx="331152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dirty="0">
                <a:latin typeface="+mn-lt"/>
              </a:rPr>
              <a:t>Схема расположения хромосомы в </a:t>
            </a:r>
            <a:r>
              <a:rPr lang="ru-RU" altLang="ru-RU" dirty="0" err="1">
                <a:latin typeface="+mn-lt"/>
              </a:rPr>
              <a:t>интерфазном</a:t>
            </a:r>
            <a:r>
              <a:rPr lang="ru-RU" altLang="ru-RU" dirty="0">
                <a:latin typeface="+mn-lt"/>
              </a:rPr>
              <a:t> ядре</a:t>
            </a:r>
            <a:r>
              <a:rPr lang="ru-RU" altLang="ru-RU" dirty="0" smtClean="0">
                <a:latin typeface="+mn-lt"/>
              </a:rPr>
              <a:t>. Т </a:t>
            </a:r>
            <a:r>
              <a:rPr lang="ru-RU" altLang="ru-RU" dirty="0">
                <a:latin typeface="+mn-lt"/>
              </a:rPr>
              <a:t>– </a:t>
            </a:r>
            <a:r>
              <a:rPr lang="ru-RU" altLang="ru-RU" dirty="0" err="1">
                <a:latin typeface="+mn-lt"/>
              </a:rPr>
              <a:t>теломеры</a:t>
            </a:r>
            <a:r>
              <a:rPr lang="ru-RU" altLang="ru-RU" dirty="0">
                <a:latin typeface="+mn-lt"/>
              </a:rPr>
              <a:t>; </a:t>
            </a:r>
            <a:endParaRPr lang="ru-RU" altLang="ru-RU" dirty="0" smtClean="0">
              <a:latin typeface="+mn-lt"/>
            </a:endParaRPr>
          </a:p>
          <a:p>
            <a:pPr algn="ctr" eaLnBrk="1" hangingPunct="1"/>
            <a:r>
              <a:rPr lang="ru-RU" altLang="ru-RU" dirty="0" smtClean="0">
                <a:latin typeface="+mn-lt"/>
              </a:rPr>
              <a:t>Ц </a:t>
            </a:r>
            <a:r>
              <a:rPr lang="ru-RU" altLang="ru-RU" dirty="0">
                <a:latin typeface="+mn-lt"/>
              </a:rPr>
              <a:t>– </a:t>
            </a:r>
            <a:r>
              <a:rPr lang="ru-RU" altLang="ru-RU" dirty="0" err="1">
                <a:latin typeface="+mn-lt"/>
              </a:rPr>
              <a:t>центромеры</a:t>
            </a:r>
            <a:endParaRPr lang="ru-RU" altLang="ru-RU" dirty="0">
              <a:latin typeface="+mn-lt"/>
            </a:endParaRPr>
          </a:p>
        </p:txBody>
      </p:sp>
    </p:spTree>
    <p:extLst>
      <p:ext uri="{BB962C8B-B14F-4D97-AF65-F5344CB8AC3E}">
        <p14:creationId xmlns:p14="http://schemas.microsoft.com/office/powerpoint/2010/main" xmlns="" val="427430397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Box 2"/>
          <p:cNvSpPr txBox="1">
            <a:spLocks noChangeArrowheads="1"/>
          </p:cNvSpPr>
          <p:nvPr/>
        </p:nvSpPr>
        <p:spPr bwMode="auto">
          <a:xfrm>
            <a:off x="250825" y="404813"/>
            <a:ext cx="8785225" cy="4170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b="1" i="1" dirty="0" err="1">
                <a:latin typeface="+mn-lt"/>
              </a:rPr>
              <a:t>Гистоновые</a:t>
            </a:r>
            <a:r>
              <a:rPr lang="ru-RU" sz="2000" b="1" i="1" dirty="0">
                <a:latin typeface="+mn-lt"/>
              </a:rPr>
              <a:t> белки </a:t>
            </a:r>
            <a:r>
              <a:rPr lang="ru-RU" sz="2000" dirty="0">
                <a:latin typeface="+mn-lt"/>
              </a:rPr>
              <a:t>включают 5 главных видов белков (</a:t>
            </a:r>
            <a:r>
              <a:rPr lang="en-US" sz="2000" dirty="0">
                <a:latin typeface="+mn-lt"/>
              </a:rPr>
              <a:t>H</a:t>
            </a:r>
            <a:r>
              <a:rPr lang="ru-RU" sz="2000" dirty="0">
                <a:latin typeface="+mn-lt"/>
              </a:rPr>
              <a:t>1, Н2А, Н2В, НЗ и Н4), содержащих большое количество положительно заряженных аминокислотных остатков, и характеризуются основными (щелочными) свойствами. </a:t>
            </a:r>
          </a:p>
          <a:p>
            <a:pPr algn="just" eaLnBrk="1" hangingPunct="1">
              <a:spcBef>
                <a:spcPts val="600"/>
              </a:spcBef>
            </a:pPr>
            <a:r>
              <a:rPr lang="ru-RU" sz="2000" dirty="0">
                <a:latin typeface="+mn-lt"/>
              </a:rPr>
              <a:t>Благодаря этому они образуют устойчивые комплексы с молекулами ДНК, фосфатные группы которых несут отрицательный заряд. </a:t>
            </a:r>
            <a:endParaRPr lang="ru-RU" sz="2000" dirty="0" smtClean="0">
              <a:latin typeface="+mn-lt"/>
            </a:endParaRPr>
          </a:p>
          <a:p>
            <a:pPr algn="just" eaLnBrk="1" hangingPunct="1">
              <a:spcBef>
                <a:spcPts val="600"/>
              </a:spcBef>
            </a:pPr>
            <a:r>
              <a:rPr lang="ru-RU" sz="2000" dirty="0" err="1" smtClean="0">
                <a:latin typeface="+mn-lt"/>
              </a:rPr>
              <a:t>Гистоновые</a:t>
            </a:r>
            <a:r>
              <a:rPr lang="ru-RU" sz="2000" dirty="0" smtClean="0">
                <a:latin typeface="+mn-lt"/>
              </a:rPr>
              <a:t> </a:t>
            </a:r>
            <a:r>
              <a:rPr lang="ru-RU" sz="2000" dirty="0">
                <a:latin typeface="+mn-lt"/>
              </a:rPr>
              <a:t>белки обеспечивают пространственную организацию (</a:t>
            </a:r>
            <a:r>
              <a:rPr lang="ru-RU" sz="2000" dirty="0" err="1">
                <a:latin typeface="+mn-lt"/>
              </a:rPr>
              <a:t>компактизацию</a:t>
            </a:r>
            <a:r>
              <a:rPr lang="ru-RU" sz="2000" dirty="0">
                <a:latin typeface="+mn-lt"/>
              </a:rPr>
              <a:t>) хроматина. </a:t>
            </a:r>
          </a:p>
          <a:p>
            <a:pPr algn="just" eaLnBrk="1" hangingPunct="1">
              <a:spcBef>
                <a:spcPts val="600"/>
              </a:spcBef>
            </a:pPr>
            <a:r>
              <a:rPr lang="ru-RU" sz="2000" dirty="0">
                <a:latin typeface="+mn-lt"/>
              </a:rPr>
              <a:t>Они участвуют также в регуляции активности генов. </a:t>
            </a:r>
          </a:p>
          <a:p>
            <a:pPr algn="just" eaLnBrk="1" hangingPunct="1">
              <a:spcBef>
                <a:spcPts val="600"/>
              </a:spcBef>
            </a:pPr>
            <a:r>
              <a:rPr lang="ru-RU" sz="2000" b="1" i="1" dirty="0" err="1">
                <a:latin typeface="+mn-lt"/>
              </a:rPr>
              <a:t>Негистоновые</a:t>
            </a:r>
            <a:r>
              <a:rPr lang="ru-RU" sz="2000" b="1" i="1" dirty="0">
                <a:latin typeface="+mn-lt"/>
              </a:rPr>
              <a:t> белки </a:t>
            </a:r>
            <a:r>
              <a:rPr lang="ru-RU" sz="2000" dirty="0">
                <a:latin typeface="+mn-lt"/>
              </a:rPr>
              <a:t>весьма разнообразны. Их качественный и количественный состав зависят от типа и функционального состояния клетки. </a:t>
            </a:r>
            <a:endParaRPr lang="ru-RU" sz="2000" dirty="0" smtClean="0">
              <a:latin typeface="+mn-lt"/>
            </a:endParaRPr>
          </a:p>
          <a:p>
            <a:pPr algn="just" eaLnBrk="1" hangingPunct="1">
              <a:spcBef>
                <a:spcPts val="600"/>
              </a:spcBef>
            </a:pPr>
            <a:r>
              <a:rPr lang="ru-RU" sz="2000" dirty="0" err="1" smtClean="0">
                <a:latin typeface="+mn-lt"/>
              </a:rPr>
              <a:t>Негистоновые</a:t>
            </a:r>
            <a:r>
              <a:rPr lang="ru-RU" sz="2000" dirty="0" smtClean="0">
                <a:latin typeface="+mn-lt"/>
              </a:rPr>
              <a:t> </a:t>
            </a:r>
            <a:r>
              <a:rPr lang="ru-RU" sz="2000" dirty="0">
                <a:latin typeface="+mn-lt"/>
              </a:rPr>
              <a:t>белки участвуют в репликации и репарации ДНК, синтезе РНК, регуляции активности генов и др.</a:t>
            </a:r>
            <a:endParaRPr lang="ru-RU" dirty="0">
              <a:latin typeface="+mn-lt"/>
            </a:endParaRPr>
          </a:p>
        </p:txBody>
      </p:sp>
    </p:spTree>
    <p:extLst>
      <p:ext uri="{BB962C8B-B14F-4D97-AF65-F5344CB8AC3E}">
        <p14:creationId xmlns:p14="http://schemas.microsoft.com/office/powerpoint/2010/main" xmlns="" val="118176469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p:cNvSpPr txBox="1">
            <a:spLocks noChangeArrowheads="1"/>
          </p:cNvSpPr>
          <p:nvPr/>
        </p:nvSpPr>
        <p:spPr bwMode="auto">
          <a:xfrm>
            <a:off x="107950" y="836613"/>
            <a:ext cx="8712200" cy="5324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indent="3492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Хроматин ядра имеет определенную пространственную организацию, характеризующуюся его </a:t>
            </a:r>
            <a:r>
              <a:rPr lang="ru-RU" sz="2000" b="1" i="1" dirty="0" err="1" smtClean="0">
                <a:latin typeface="+mn-lt"/>
              </a:rPr>
              <a:t>компактизацией</a:t>
            </a:r>
            <a:r>
              <a:rPr lang="ru-RU" sz="2000" dirty="0">
                <a:latin typeface="+mn-lt"/>
              </a:rPr>
              <a:t>, или </a:t>
            </a:r>
            <a:r>
              <a:rPr lang="ru-RU" sz="2000" dirty="0" err="1">
                <a:latin typeface="+mn-lt"/>
              </a:rPr>
              <a:t>спирализацией</a:t>
            </a:r>
            <a:r>
              <a:rPr lang="ru-RU" sz="2000" dirty="0">
                <a:latin typeface="+mn-lt"/>
              </a:rPr>
              <a:t>. </a:t>
            </a:r>
          </a:p>
          <a:p>
            <a:pPr algn="just" eaLnBrk="1" hangingPunct="1">
              <a:spcBef>
                <a:spcPts val="600"/>
              </a:spcBef>
            </a:pPr>
            <a:r>
              <a:rPr lang="ru-RU" sz="2000" dirty="0">
                <a:latin typeface="+mn-lt"/>
              </a:rPr>
              <a:t>Необходимость </a:t>
            </a:r>
            <a:r>
              <a:rPr lang="ru-RU" sz="2000" dirty="0" err="1">
                <a:latin typeface="+mn-lt"/>
              </a:rPr>
              <a:t>компактизации</a:t>
            </a:r>
            <a:r>
              <a:rPr lang="ru-RU" sz="2000" dirty="0">
                <a:latin typeface="+mn-lt"/>
              </a:rPr>
              <a:t> хроматина определяется большой длиной молекул ДНК, которая в клетках человека составляет более 2 м. </a:t>
            </a:r>
          </a:p>
          <a:p>
            <a:pPr algn="just" eaLnBrk="1" hangingPunct="1">
              <a:spcBef>
                <a:spcPts val="600"/>
              </a:spcBef>
            </a:pPr>
            <a:r>
              <a:rPr lang="ru-RU" sz="2000" dirty="0">
                <a:latin typeface="+mn-lt"/>
              </a:rPr>
              <a:t>Например, в вытянутом, то есть </a:t>
            </a:r>
            <a:r>
              <a:rPr lang="ru-RU" sz="2000" b="1" i="1" dirty="0" err="1">
                <a:latin typeface="+mn-lt"/>
              </a:rPr>
              <a:t>деконденсированном</a:t>
            </a:r>
            <a:r>
              <a:rPr lang="ru-RU" sz="2000" b="1" i="1" dirty="0">
                <a:latin typeface="+mn-lt"/>
              </a:rPr>
              <a:t>,</a:t>
            </a:r>
            <a:r>
              <a:rPr lang="ru-RU" sz="2000" dirty="0">
                <a:latin typeface="+mn-lt"/>
              </a:rPr>
              <a:t> или </a:t>
            </a:r>
            <a:r>
              <a:rPr lang="ru-RU" sz="2000" dirty="0" err="1">
                <a:latin typeface="+mn-lt"/>
              </a:rPr>
              <a:t>деспирализованном</a:t>
            </a:r>
            <a:r>
              <a:rPr lang="ru-RU" sz="2000" dirty="0">
                <a:latin typeface="+mn-lt"/>
              </a:rPr>
              <a:t>, состоянии длина молекулы ДНК хромосомы человека может достигать более 6 см, что примерно в тысячу раз превышает диаметр ядра клетки. </a:t>
            </a:r>
            <a:endParaRPr lang="ru-RU" sz="2000" dirty="0" smtClean="0">
              <a:latin typeface="+mn-lt"/>
            </a:endParaRPr>
          </a:p>
          <a:p>
            <a:pPr algn="just" eaLnBrk="1" hangingPunct="1">
              <a:spcBef>
                <a:spcPts val="600"/>
              </a:spcBef>
            </a:pPr>
            <a:r>
              <a:rPr lang="ru-RU" sz="2000" dirty="0" smtClean="0">
                <a:latin typeface="+mn-lt"/>
              </a:rPr>
              <a:t>Все </a:t>
            </a:r>
            <a:r>
              <a:rPr lang="ru-RU" sz="2000" dirty="0">
                <a:latin typeface="+mn-lt"/>
              </a:rPr>
              <a:t>хромосомы человека легко помещаются в ядре благодаря совершенной многоуровневой упаковке молекул ДНК с помощью белков.</a:t>
            </a:r>
          </a:p>
          <a:p>
            <a:pPr algn="just" eaLnBrk="1" hangingPunct="1">
              <a:spcBef>
                <a:spcPts val="600"/>
              </a:spcBef>
            </a:pPr>
            <a:r>
              <a:rPr lang="ru-RU" sz="2000" dirty="0">
                <a:latin typeface="+mn-lt"/>
              </a:rPr>
              <a:t>Выделяют несколько уровней </a:t>
            </a:r>
            <a:r>
              <a:rPr lang="ru-RU" sz="2000" dirty="0" err="1">
                <a:latin typeface="+mn-lt"/>
              </a:rPr>
              <a:t>спирализации</a:t>
            </a:r>
            <a:r>
              <a:rPr lang="ru-RU" sz="2000" dirty="0">
                <a:latin typeface="+mn-lt"/>
              </a:rPr>
              <a:t> хроматина: </a:t>
            </a:r>
          </a:p>
          <a:p>
            <a:pPr lvl="1" algn="just" eaLnBrk="1" hangingPunct="1">
              <a:spcBef>
                <a:spcPts val="600"/>
              </a:spcBef>
              <a:buFont typeface="Wingdings" pitchFamily="2" charset="2"/>
              <a:buChar char="Ø"/>
            </a:pPr>
            <a:r>
              <a:rPr lang="ru-RU" sz="2000" b="1" i="1" dirty="0" err="1">
                <a:latin typeface="+mn-lt"/>
              </a:rPr>
              <a:t>нуклеосомный</a:t>
            </a:r>
            <a:r>
              <a:rPr lang="ru-RU" sz="2000" b="1" i="1" dirty="0">
                <a:latin typeface="+mn-lt"/>
              </a:rPr>
              <a:t>, </a:t>
            </a:r>
          </a:p>
          <a:p>
            <a:pPr lvl="1" algn="just" eaLnBrk="1" hangingPunct="1">
              <a:spcBef>
                <a:spcPts val="600"/>
              </a:spcBef>
              <a:buFont typeface="Wingdings" pitchFamily="2" charset="2"/>
              <a:buChar char="Ø"/>
            </a:pPr>
            <a:r>
              <a:rPr lang="ru-RU" sz="2000" b="1" i="1" dirty="0" err="1">
                <a:latin typeface="+mn-lt"/>
              </a:rPr>
              <a:t>нуклеомерный</a:t>
            </a:r>
            <a:r>
              <a:rPr lang="ru-RU" sz="2000" b="1" i="1" dirty="0">
                <a:latin typeface="+mn-lt"/>
              </a:rPr>
              <a:t>, </a:t>
            </a:r>
          </a:p>
          <a:p>
            <a:pPr lvl="1" algn="just" eaLnBrk="1" hangingPunct="1">
              <a:spcBef>
                <a:spcPts val="600"/>
              </a:spcBef>
              <a:buFont typeface="Wingdings" pitchFamily="2" charset="2"/>
              <a:buChar char="Ø"/>
            </a:pPr>
            <a:r>
              <a:rPr lang="ru-RU" sz="2000" b="1" i="1" dirty="0" err="1">
                <a:latin typeface="+mn-lt"/>
              </a:rPr>
              <a:t>хромомерный</a:t>
            </a:r>
            <a:r>
              <a:rPr lang="ru-RU" sz="2000" b="1" i="1" dirty="0">
                <a:latin typeface="+mn-lt"/>
              </a:rPr>
              <a:t> и </a:t>
            </a:r>
          </a:p>
          <a:p>
            <a:pPr lvl="1" algn="just" eaLnBrk="1" hangingPunct="1">
              <a:spcBef>
                <a:spcPts val="600"/>
              </a:spcBef>
              <a:buFont typeface="Wingdings" pitchFamily="2" charset="2"/>
              <a:buChar char="Ø"/>
            </a:pPr>
            <a:r>
              <a:rPr lang="ru-RU" sz="2000" b="1" i="1" dirty="0" err="1">
                <a:latin typeface="+mn-lt"/>
              </a:rPr>
              <a:t>хромонемный</a:t>
            </a:r>
            <a:r>
              <a:rPr lang="ru-RU" sz="2000" b="1" i="1" dirty="0">
                <a:latin typeface="+mn-lt"/>
              </a:rPr>
              <a:t> </a:t>
            </a:r>
          </a:p>
        </p:txBody>
      </p:sp>
      <p:sp>
        <p:nvSpPr>
          <p:cNvPr id="156675" name="Text Box 3"/>
          <p:cNvSpPr txBox="1">
            <a:spLocks noChangeArrowheads="1"/>
          </p:cNvSpPr>
          <p:nvPr/>
        </p:nvSpPr>
        <p:spPr bwMode="auto">
          <a:xfrm>
            <a:off x="179513" y="188913"/>
            <a:ext cx="8640638"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altLang="ru-RU" sz="3200" b="1" dirty="0">
                <a:latin typeface="Tahoma" pitchFamily="34" charset="0"/>
              </a:rPr>
              <a:t>Хроматин</a:t>
            </a:r>
            <a:r>
              <a:rPr lang="ru-RU" altLang="ru-RU" sz="3200" dirty="0">
                <a:solidFill>
                  <a:schemeClr val="accent2"/>
                </a:solidFill>
                <a:latin typeface="Tahoma" pitchFamily="34" charset="0"/>
              </a:rPr>
              <a:t> </a:t>
            </a:r>
          </a:p>
        </p:txBody>
      </p:sp>
    </p:spTree>
    <p:extLst>
      <p:ext uri="{BB962C8B-B14F-4D97-AF65-F5344CB8AC3E}">
        <p14:creationId xmlns:p14="http://schemas.microsoft.com/office/powerpoint/2010/main" xmlns="" val="292117201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3850" y="0"/>
            <a:ext cx="3476625" cy="655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7699" name="TextBox 3"/>
          <p:cNvSpPr txBox="1">
            <a:spLocks noChangeArrowheads="1"/>
          </p:cNvSpPr>
          <p:nvPr/>
        </p:nvSpPr>
        <p:spPr bwMode="auto">
          <a:xfrm>
            <a:off x="3708400" y="3213100"/>
            <a:ext cx="5291138"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2000" dirty="0">
                <a:latin typeface="+mn-lt"/>
              </a:rPr>
              <a:t>Уровни </a:t>
            </a:r>
            <a:r>
              <a:rPr lang="ru-RU" sz="2000" dirty="0" err="1">
                <a:latin typeface="+mn-lt"/>
              </a:rPr>
              <a:t>спирализации</a:t>
            </a:r>
            <a:r>
              <a:rPr lang="ru-RU" sz="2000" dirty="0">
                <a:latin typeface="+mn-lt"/>
              </a:rPr>
              <a:t> (</a:t>
            </a:r>
            <a:r>
              <a:rPr lang="ru-RU" sz="2000" dirty="0" err="1">
                <a:latin typeface="+mn-lt"/>
              </a:rPr>
              <a:t>компактизации</a:t>
            </a:r>
            <a:r>
              <a:rPr lang="ru-RU" sz="2000" dirty="0">
                <a:latin typeface="+mn-lt"/>
              </a:rPr>
              <a:t>) хроматина:</a:t>
            </a:r>
          </a:p>
          <a:p>
            <a:pPr eaLnBrk="1" hangingPunct="1"/>
            <a:r>
              <a:rPr lang="ru-RU" sz="2000" dirty="0">
                <a:latin typeface="+mn-lt"/>
              </a:rPr>
              <a:t>А — </a:t>
            </a:r>
            <a:r>
              <a:rPr lang="ru-RU" sz="2000" dirty="0" err="1">
                <a:latin typeface="+mn-lt"/>
              </a:rPr>
              <a:t>нуклеосомная</a:t>
            </a:r>
            <a:r>
              <a:rPr lang="ru-RU" sz="2000" dirty="0">
                <a:latin typeface="+mn-lt"/>
              </a:rPr>
              <a:t> нить; </a:t>
            </a:r>
          </a:p>
          <a:p>
            <a:pPr eaLnBrk="1" hangingPunct="1"/>
            <a:r>
              <a:rPr lang="ru-RU" sz="2000" dirty="0">
                <a:latin typeface="+mn-lt"/>
              </a:rPr>
              <a:t>Б — элементарная хроматиновая фибрилла; </a:t>
            </a:r>
          </a:p>
          <a:p>
            <a:pPr eaLnBrk="1" hangingPunct="1"/>
            <a:r>
              <a:rPr lang="ru-RU" sz="2000" dirty="0">
                <a:latin typeface="+mn-lt"/>
              </a:rPr>
              <a:t>В — хромонема; </a:t>
            </a:r>
          </a:p>
          <a:p>
            <a:pPr eaLnBrk="1" hangingPunct="1"/>
            <a:r>
              <a:rPr lang="ru-RU" sz="2000" dirty="0">
                <a:latin typeface="+mn-lt"/>
              </a:rPr>
              <a:t>Г — хроматида; </a:t>
            </a:r>
          </a:p>
          <a:p>
            <a:pPr eaLnBrk="1" hangingPunct="1"/>
            <a:r>
              <a:rPr lang="ru-RU" sz="2000" dirty="0">
                <a:latin typeface="+mn-lt"/>
              </a:rPr>
              <a:t>Д — метафазная хромосома; </a:t>
            </a:r>
          </a:p>
          <a:p>
            <a:pPr eaLnBrk="1" hangingPunct="1"/>
            <a:r>
              <a:rPr lang="ru-RU" sz="2000" dirty="0">
                <a:latin typeface="+mn-lt"/>
              </a:rPr>
              <a:t>1 — гистон Н1; </a:t>
            </a:r>
          </a:p>
          <a:p>
            <a:pPr eaLnBrk="1" hangingPunct="1"/>
            <a:r>
              <a:rPr lang="ru-RU" sz="2000" dirty="0">
                <a:latin typeface="+mn-lt"/>
              </a:rPr>
              <a:t>2 — </a:t>
            </a:r>
            <a:r>
              <a:rPr lang="ru-RU" sz="2000" dirty="0" err="1">
                <a:latin typeface="+mn-lt"/>
              </a:rPr>
              <a:t>гистоновые</a:t>
            </a:r>
            <a:r>
              <a:rPr lang="ru-RU" sz="2000" dirty="0">
                <a:latin typeface="+mn-lt"/>
              </a:rPr>
              <a:t> белки </a:t>
            </a:r>
            <a:r>
              <a:rPr lang="ru-RU" sz="2000" dirty="0" err="1">
                <a:latin typeface="+mn-lt"/>
              </a:rPr>
              <a:t>нуклеосомного</a:t>
            </a:r>
            <a:r>
              <a:rPr lang="ru-RU" sz="2000" dirty="0">
                <a:latin typeface="+mn-lt"/>
              </a:rPr>
              <a:t> кора; </a:t>
            </a:r>
          </a:p>
          <a:p>
            <a:pPr eaLnBrk="1" hangingPunct="1"/>
            <a:r>
              <a:rPr lang="ru-RU" sz="2000" dirty="0">
                <a:latin typeface="+mn-lt"/>
              </a:rPr>
              <a:t>3 — белковый «скелет»; </a:t>
            </a:r>
          </a:p>
          <a:p>
            <a:pPr eaLnBrk="1" hangingPunct="1"/>
            <a:r>
              <a:rPr lang="ru-RU" sz="2000" dirty="0">
                <a:latin typeface="+mn-lt"/>
              </a:rPr>
              <a:t>4 — хроматида</a:t>
            </a:r>
          </a:p>
          <a:p>
            <a:pPr eaLnBrk="1" hangingPunct="1"/>
            <a:endParaRPr lang="ru-RU" sz="2000" dirty="0"/>
          </a:p>
        </p:txBody>
      </p:sp>
      <p:pic>
        <p:nvPicPr>
          <p:cNvPr id="157700"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95738" y="0"/>
            <a:ext cx="2420937" cy="321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8590362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539750" y="0"/>
            <a:ext cx="8229600" cy="1143000"/>
          </a:xfrm>
          <a:prstGeom prst="rect">
            <a:avLst/>
          </a:prstGeom>
          <a:noFill/>
          <a:ln w="9525">
            <a:noFill/>
            <a:miter lim="800000"/>
            <a:headEnd/>
            <a:tailEnd/>
          </a:ln>
          <a:effectLst/>
        </p:spPr>
        <p:txBody>
          <a:bodyPr anchor="ctr"/>
          <a:lstStyle/>
          <a:p>
            <a:pPr algn="ctr">
              <a:defRPr/>
            </a:pPr>
            <a:r>
              <a:rPr lang="ru-RU" sz="3600" b="1">
                <a:effectLst>
                  <a:outerShdw blurRad="38100" dist="38100" dir="2700000" algn="tl">
                    <a:srgbClr val="C0C0C0"/>
                  </a:outerShdw>
                </a:effectLst>
              </a:rPr>
              <a:t>Структура хроматина</a:t>
            </a:r>
          </a:p>
        </p:txBody>
      </p:sp>
      <p:pic>
        <p:nvPicPr>
          <p:cNvPr id="158723" name="Picture 3" descr="ядро 1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3050" y="1052513"/>
            <a:ext cx="8870950" cy="565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4053347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TextBox 3"/>
          <p:cNvSpPr txBox="1">
            <a:spLocks noChangeArrowheads="1"/>
          </p:cNvSpPr>
          <p:nvPr/>
        </p:nvSpPr>
        <p:spPr bwMode="auto">
          <a:xfrm>
            <a:off x="107504" y="115888"/>
            <a:ext cx="8928992"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err="1">
                <a:latin typeface="+mn-lt"/>
              </a:rPr>
              <a:t>Нуклеосомный</a:t>
            </a:r>
            <a:r>
              <a:rPr lang="ru-RU" sz="2000" dirty="0">
                <a:latin typeface="+mn-lt"/>
              </a:rPr>
              <a:t> уровень организации хроматина характеризуется образованием </a:t>
            </a:r>
            <a:r>
              <a:rPr lang="ru-RU" sz="2000" b="1" i="1" dirty="0" err="1">
                <a:latin typeface="+mn-lt"/>
              </a:rPr>
              <a:t>нуклеосом</a:t>
            </a:r>
            <a:r>
              <a:rPr lang="ru-RU" sz="2000" dirty="0">
                <a:latin typeface="+mn-lt"/>
              </a:rPr>
              <a:t>. </a:t>
            </a:r>
            <a:r>
              <a:rPr lang="ru-RU" sz="2000" dirty="0" smtClean="0">
                <a:latin typeface="+mn-lt"/>
              </a:rPr>
              <a:t>Этот уровень </a:t>
            </a:r>
            <a:r>
              <a:rPr lang="ru-RU" sz="2000" dirty="0">
                <a:latin typeface="+mn-lt"/>
              </a:rPr>
              <a:t>организации хроматина обеспечивается четырьмя видами белков гистонов (Н2А, Н2В, НЗ, Н4), образующими дисковидные белковые частицы — коры, состоящие из 8 молекул гистонов (по две молекулы каждого вида гистонов</a:t>
            </a:r>
            <a:r>
              <a:rPr lang="ru-RU" sz="2000" dirty="0" smtClean="0">
                <a:latin typeface="+mn-lt"/>
              </a:rPr>
              <a:t>).</a:t>
            </a:r>
            <a:r>
              <a:rPr lang="ru-RU" sz="2000" dirty="0"/>
              <a:t> </a:t>
            </a:r>
            <a:endParaRPr lang="ru-RU" sz="2000" dirty="0">
              <a:latin typeface="+mn-lt"/>
            </a:endParaRPr>
          </a:p>
        </p:txBody>
      </p:sp>
      <p:pic>
        <p:nvPicPr>
          <p:cNvPr id="5" name="Picture 2" descr="https://upload.wikimedia.org/wikipedia/commons/9/90/Nucleosome_structure_ru.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1560" y="1909187"/>
            <a:ext cx="8061294" cy="480213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774659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46829" y="815724"/>
            <a:ext cx="4897171" cy="324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2" name="TextBox 6"/>
          <p:cNvSpPr txBox="1">
            <a:spLocks noChangeArrowheads="1"/>
          </p:cNvSpPr>
          <p:nvPr/>
        </p:nvSpPr>
        <p:spPr bwMode="auto">
          <a:xfrm>
            <a:off x="4496197" y="4077072"/>
            <a:ext cx="4428332" cy="2631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smtClean="0">
                <a:latin typeface="+mn-lt"/>
              </a:rPr>
              <a:t>Слой </a:t>
            </a:r>
            <a:r>
              <a:rPr lang="ru-RU" sz="2000" dirty="0" err="1">
                <a:latin typeface="+mn-lt"/>
              </a:rPr>
              <a:t>гликокаликса</a:t>
            </a:r>
            <a:r>
              <a:rPr lang="ru-RU" sz="2000" dirty="0">
                <a:latin typeface="+mn-lt"/>
              </a:rPr>
              <a:t> имеет </a:t>
            </a:r>
            <a:r>
              <a:rPr lang="ru-RU" sz="2000" dirty="0" err="1">
                <a:latin typeface="+mn-lt"/>
              </a:rPr>
              <a:t>желеподобную</a:t>
            </a:r>
            <a:r>
              <a:rPr lang="ru-RU" sz="2000" dirty="0">
                <a:latin typeface="+mn-lt"/>
              </a:rPr>
              <a:t> консистенцию, что значительно снижает в указанном слое скорость диффузии различных веществ. </a:t>
            </a:r>
          </a:p>
          <a:p>
            <a:pPr algn="just" eaLnBrk="1" hangingPunct="1">
              <a:spcBef>
                <a:spcPts val="600"/>
              </a:spcBef>
            </a:pPr>
            <a:r>
              <a:rPr lang="ru-RU" sz="2000" dirty="0">
                <a:latin typeface="+mn-lt"/>
              </a:rPr>
              <a:t>Благодаря этому в нем, например, могут «застревать» ферменты и другие белки, выделенные клеткой.</a:t>
            </a:r>
            <a:endParaRPr lang="ru-RU" dirty="0">
              <a:latin typeface="+mn-lt"/>
            </a:endParaRPr>
          </a:p>
        </p:txBody>
      </p:sp>
      <p:pic>
        <p:nvPicPr>
          <p:cNvPr id="5" name="Picture 2" descr="Цитол"/>
          <p:cNvPicPr>
            <a:picLocks noChangeAspect="1" noChangeArrowheads="1"/>
          </p:cNvPicPr>
          <p:nvPr/>
        </p:nvPicPr>
        <p:blipFill>
          <a:blip r:embed="rId3" cstate="print">
            <a:clrChange>
              <a:clrFrom>
                <a:srgbClr val="FFFFFF"/>
              </a:clrFrom>
              <a:clrTo>
                <a:srgbClr val="FFFFFF">
                  <a:alpha val="0"/>
                </a:srgbClr>
              </a:clrTo>
            </a:clrChange>
            <a:lum contrast="48000"/>
            <a:extLst>
              <a:ext uri="{28A0092B-C50C-407E-A947-70E740481C1C}">
                <a14:useLocalDpi xmlns:a14="http://schemas.microsoft.com/office/drawing/2010/main" xmlns="" val="0"/>
              </a:ext>
            </a:extLst>
          </a:blip>
          <a:srcRect b="24445"/>
          <a:stretch>
            <a:fillRect/>
          </a:stretch>
        </p:blipFill>
        <p:spPr bwMode="auto">
          <a:xfrm>
            <a:off x="395536" y="1412776"/>
            <a:ext cx="3610528" cy="2549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3"/>
          <p:cNvSpPr txBox="1">
            <a:spLocks noChangeArrowheads="1"/>
          </p:cNvSpPr>
          <p:nvPr/>
        </p:nvSpPr>
        <p:spPr bwMode="auto">
          <a:xfrm>
            <a:off x="251519" y="4123239"/>
            <a:ext cx="3590755" cy="2585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dirty="0" smtClean="0">
                <a:latin typeface="+mn-lt"/>
                <a:cs typeface="+mn-cs"/>
              </a:rPr>
              <a:t>1 </a:t>
            </a:r>
            <a:r>
              <a:rPr lang="ru-RU" dirty="0">
                <a:latin typeface="+mn-lt"/>
                <a:cs typeface="+mn-cs"/>
              </a:rPr>
              <a:t>- углеводные цепи </a:t>
            </a:r>
            <a:r>
              <a:rPr lang="ru-RU" dirty="0" err="1">
                <a:latin typeface="+mn-lt"/>
                <a:cs typeface="+mn-cs"/>
              </a:rPr>
              <a:t>гликокаликса</a:t>
            </a:r>
            <a:r>
              <a:rPr lang="ru-RU" dirty="0">
                <a:latin typeface="+mn-lt"/>
                <a:cs typeface="+mn-cs"/>
              </a:rPr>
              <a:t>; 2 – гликолипид; </a:t>
            </a:r>
            <a:endParaRPr lang="ru-RU" dirty="0" smtClean="0">
              <a:latin typeface="+mn-lt"/>
              <a:cs typeface="+mn-cs"/>
            </a:endParaRPr>
          </a:p>
          <a:p>
            <a:pPr algn="ctr" eaLnBrk="1" hangingPunct="1"/>
            <a:r>
              <a:rPr lang="ru-RU" dirty="0" smtClean="0">
                <a:latin typeface="+mn-lt"/>
                <a:cs typeface="+mn-cs"/>
              </a:rPr>
              <a:t>3 </a:t>
            </a:r>
            <a:r>
              <a:rPr lang="ru-RU" dirty="0">
                <a:latin typeface="+mn-lt"/>
                <a:cs typeface="+mn-cs"/>
              </a:rPr>
              <a:t>- гликопротеид; </a:t>
            </a:r>
            <a:endParaRPr lang="ru-RU" dirty="0" smtClean="0">
              <a:latin typeface="+mn-lt"/>
              <a:cs typeface="+mn-cs"/>
            </a:endParaRPr>
          </a:p>
          <a:p>
            <a:pPr algn="ctr" eaLnBrk="1" hangingPunct="1"/>
            <a:r>
              <a:rPr lang="ru-RU" dirty="0" smtClean="0">
                <a:latin typeface="+mn-lt"/>
                <a:cs typeface="+mn-cs"/>
              </a:rPr>
              <a:t>4 </a:t>
            </a:r>
            <a:r>
              <a:rPr lang="ru-RU" dirty="0">
                <a:latin typeface="+mn-lt"/>
                <a:cs typeface="+mn-cs"/>
              </a:rPr>
              <a:t>– гидрофобный хвост; </a:t>
            </a:r>
            <a:endParaRPr lang="ru-RU" dirty="0" smtClean="0">
              <a:latin typeface="+mn-lt"/>
              <a:cs typeface="+mn-cs"/>
            </a:endParaRPr>
          </a:p>
          <a:p>
            <a:pPr algn="ctr" eaLnBrk="1" hangingPunct="1"/>
            <a:r>
              <a:rPr lang="ru-RU" dirty="0" smtClean="0">
                <a:latin typeface="+mn-lt"/>
                <a:cs typeface="+mn-cs"/>
              </a:rPr>
              <a:t>5 </a:t>
            </a:r>
            <a:r>
              <a:rPr lang="ru-RU" dirty="0">
                <a:latin typeface="+mn-lt"/>
                <a:cs typeface="+mn-cs"/>
              </a:rPr>
              <a:t>– гидрофильная головка </a:t>
            </a:r>
            <a:endParaRPr lang="ru-RU" dirty="0" smtClean="0">
              <a:latin typeface="+mn-lt"/>
              <a:cs typeface="+mn-cs"/>
            </a:endParaRPr>
          </a:p>
          <a:p>
            <a:pPr algn="ctr" eaLnBrk="1" hangingPunct="1"/>
            <a:r>
              <a:rPr lang="ru-RU" dirty="0" smtClean="0">
                <a:latin typeface="+mn-lt"/>
                <a:cs typeface="+mn-cs"/>
              </a:rPr>
              <a:t>6 </a:t>
            </a:r>
            <a:r>
              <a:rPr lang="ru-RU" dirty="0">
                <a:latin typeface="+mn-lt"/>
                <a:cs typeface="+mn-cs"/>
              </a:rPr>
              <a:t>– белок; 7 - молекула холестерина; </a:t>
            </a:r>
            <a:endParaRPr lang="ru-RU" dirty="0" smtClean="0">
              <a:latin typeface="+mn-lt"/>
              <a:cs typeface="+mn-cs"/>
            </a:endParaRPr>
          </a:p>
          <a:p>
            <a:pPr algn="ctr" eaLnBrk="1" hangingPunct="1"/>
            <a:r>
              <a:rPr lang="ru-RU" dirty="0" smtClean="0">
                <a:latin typeface="+mn-lt"/>
                <a:cs typeface="+mn-cs"/>
              </a:rPr>
              <a:t>8 </a:t>
            </a:r>
            <a:r>
              <a:rPr lang="ru-RU" dirty="0">
                <a:latin typeface="+mn-lt"/>
                <a:cs typeface="+mn-cs"/>
              </a:rPr>
              <a:t>– </a:t>
            </a:r>
            <a:r>
              <a:rPr lang="ru-RU" dirty="0" err="1">
                <a:latin typeface="+mn-lt"/>
                <a:cs typeface="+mn-cs"/>
              </a:rPr>
              <a:t>микрофиламенты</a:t>
            </a:r>
            <a:r>
              <a:rPr lang="ru-RU" dirty="0">
                <a:latin typeface="+mn-lt"/>
                <a:cs typeface="+mn-cs"/>
              </a:rPr>
              <a:t>; </a:t>
            </a:r>
            <a:endParaRPr lang="ru-RU" dirty="0" smtClean="0">
              <a:latin typeface="+mn-lt"/>
              <a:cs typeface="+mn-cs"/>
            </a:endParaRPr>
          </a:p>
          <a:p>
            <a:pPr algn="ctr" eaLnBrk="1" hangingPunct="1"/>
            <a:r>
              <a:rPr lang="ru-RU" dirty="0" smtClean="0">
                <a:latin typeface="+mn-lt"/>
                <a:cs typeface="+mn-cs"/>
              </a:rPr>
              <a:t>9 </a:t>
            </a:r>
            <a:r>
              <a:rPr lang="ru-RU" dirty="0">
                <a:latin typeface="+mn-lt"/>
                <a:cs typeface="+mn-cs"/>
              </a:rPr>
              <a:t>- микротрубочки </a:t>
            </a:r>
          </a:p>
        </p:txBody>
      </p:sp>
      <p:sp>
        <p:nvSpPr>
          <p:cNvPr id="7" name="TextBox 6"/>
          <p:cNvSpPr txBox="1"/>
          <p:nvPr/>
        </p:nvSpPr>
        <p:spPr>
          <a:xfrm>
            <a:off x="827584" y="319590"/>
            <a:ext cx="8136904" cy="461665"/>
          </a:xfrm>
          <a:prstGeom prst="rect">
            <a:avLst/>
          </a:prstGeom>
          <a:noFill/>
        </p:spPr>
        <p:txBody>
          <a:bodyPr wrap="square" rtlCol="0">
            <a:spAutoFit/>
          </a:bodyPr>
          <a:lstStyle/>
          <a:p>
            <a:pPr algn="ctr"/>
            <a:r>
              <a:rPr lang="ru-RU" sz="2400" b="1" dirty="0" smtClean="0"/>
              <a:t>Схема строения поверхностного аппарата животной клетки</a:t>
            </a:r>
            <a:endParaRPr lang="ru-RU" sz="2400" b="1" dirty="0"/>
          </a:p>
        </p:txBody>
      </p:sp>
    </p:spTree>
    <p:extLst>
      <p:ext uri="{BB962C8B-B14F-4D97-AF65-F5344CB8AC3E}">
        <p14:creationId xmlns:p14="http://schemas.microsoft.com/office/powerpoint/2010/main" xmlns="" val="315232609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20072" y="1739409"/>
            <a:ext cx="3923928" cy="5208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9747" name="TextBox 2"/>
          <p:cNvSpPr txBox="1">
            <a:spLocks noChangeArrowheads="1"/>
          </p:cNvSpPr>
          <p:nvPr/>
        </p:nvSpPr>
        <p:spPr bwMode="auto">
          <a:xfrm>
            <a:off x="899592" y="4791485"/>
            <a:ext cx="4176563"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r>
              <a:rPr lang="ru-RU" sz="2000" dirty="0">
                <a:latin typeface="+mn-lt"/>
              </a:rPr>
              <a:t>Схема строения </a:t>
            </a:r>
            <a:r>
              <a:rPr lang="ru-RU" sz="2000" dirty="0" err="1">
                <a:latin typeface="+mn-lt"/>
              </a:rPr>
              <a:t>нуклеосомы</a:t>
            </a:r>
            <a:r>
              <a:rPr lang="ru-RU" sz="2000" dirty="0">
                <a:latin typeface="+mn-lt"/>
              </a:rPr>
              <a:t>:</a:t>
            </a:r>
          </a:p>
          <a:p>
            <a:pPr algn="r" eaLnBrk="1" hangingPunct="1"/>
            <a:r>
              <a:rPr lang="ru-RU" sz="2000" dirty="0">
                <a:latin typeface="+mn-lt"/>
              </a:rPr>
              <a:t>1 - </a:t>
            </a:r>
            <a:r>
              <a:rPr lang="ru-RU" sz="2000" dirty="0" err="1">
                <a:latin typeface="+mn-lt"/>
              </a:rPr>
              <a:t>коровая</a:t>
            </a:r>
            <a:r>
              <a:rPr lang="ru-RU" sz="2000" dirty="0">
                <a:latin typeface="+mn-lt"/>
              </a:rPr>
              <a:t> частица; </a:t>
            </a:r>
            <a:endParaRPr lang="ru-RU" sz="2000" dirty="0" smtClean="0">
              <a:latin typeface="+mn-lt"/>
            </a:endParaRPr>
          </a:p>
          <a:p>
            <a:pPr algn="r" eaLnBrk="1" hangingPunct="1"/>
            <a:r>
              <a:rPr lang="ru-RU" sz="2000" dirty="0" smtClean="0">
                <a:latin typeface="+mn-lt"/>
              </a:rPr>
              <a:t>2 </a:t>
            </a:r>
            <a:r>
              <a:rPr lang="ru-RU" sz="2000" dirty="0">
                <a:latin typeface="+mn-lt"/>
              </a:rPr>
              <a:t>- </a:t>
            </a:r>
            <a:r>
              <a:rPr lang="ru-RU" sz="2000" dirty="0" err="1">
                <a:latin typeface="+mn-lt"/>
              </a:rPr>
              <a:t>гистоновые</a:t>
            </a:r>
            <a:r>
              <a:rPr lang="ru-RU" sz="2000" dirty="0">
                <a:latin typeface="+mn-lt"/>
              </a:rPr>
              <a:t> белки; </a:t>
            </a:r>
            <a:endParaRPr lang="ru-RU" sz="2000" dirty="0" smtClean="0">
              <a:latin typeface="+mn-lt"/>
            </a:endParaRPr>
          </a:p>
          <a:p>
            <a:pPr algn="r" eaLnBrk="1" hangingPunct="1"/>
            <a:r>
              <a:rPr lang="ru-RU" sz="2000" dirty="0" smtClean="0">
                <a:latin typeface="+mn-lt"/>
              </a:rPr>
              <a:t>3 </a:t>
            </a:r>
            <a:r>
              <a:rPr lang="ru-RU" sz="2000" dirty="0">
                <a:latin typeface="+mn-lt"/>
              </a:rPr>
              <a:t>- </a:t>
            </a:r>
            <a:r>
              <a:rPr lang="ru-RU" sz="2000" dirty="0" err="1">
                <a:latin typeface="+mn-lt"/>
              </a:rPr>
              <a:t>гистоновый</a:t>
            </a:r>
            <a:r>
              <a:rPr lang="ru-RU" sz="2000" dirty="0">
                <a:latin typeface="+mn-lt"/>
              </a:rPr>
              <a:t> белок Н1; </a:t>
            </a:r>
            <a:endParaRPr lang="ru-RU" sz="2000" dirty="0" smtClean="0">
              <a:latin typeface="+mn-lt"/>
            </a:endParaRPr>
          </a:p>
          <a:p>
            <a:pPr algn="r" eaLnBrk="1" hangingPunct="1"/>
            <a:r>
              <a:rPr lang="ru-RU" sz="2000" dirty="0" smtClean="0">
                <a:latin typeface="+mn-lt"/>
              </a:rPr>
              <a:t>4 </a:t>
            </a:r>
            <a:r>
              <a:rPr lang="ru-RU" sz="2000" dirty="0">
                <a:latin typeface="+mn-lt"/>
              </a:rPr>
              <a:t>- ДНК, связанная с </a:t>
            </a:r>
            <a:r>
              <a:rPr lang="ru-RU" sz="2000" dirty="0" err="1">
                <a:latin typeface="+mn-lt"/>
              </a:rPr>
              <a:t>кором</a:t>
            </a:r>
            <a:r>
              <a:rPr lang="ru-RU" sz="2000" dirty="0" smtClean="0">
                <a:latin typeface="+mn-lt"/>
              </a:rPr>
              <a:t>;</a:t>
            </a:r>
          </a:p>
          <a:p>
            <a:pPr algn="r" eaLnBrk="1" hangingPunct="1"/>
            <a:r>
              <a:rPr lang="ru-RU" sz="2000" dirty="0" smtClean="0">
                <a:latin typeface="+mn-lt"/>
              </a:rPr>
              <a:t> </a:t>
            </a:r>
            <a:r>
              <a:rPr lang="ru-RU" sz="2000" dirty="0">
                <a:latin typeface="+mn-lt"/>
              </a:rPr>
              <a:t>3 — </a:t>
            </a:r>
            <a:r>
              <a:rPr lang="ru-RU" sz="2000" dirty="0" err="1">
                <a:latin typeface="+mn-lt"/>
              </a:rPr>
              <a:t>линкерная</a:t>
            </a:r>
            <a:r>
              <a:rPr lang="ru-RU" sz="2000" dirty="0">
                <a:latin typeface="+mn-lt"/>
              </a:rPr>
              <a:t> ДНК</a:t>
            </a:r>
          </a:p>
        </p:txBody>
      </p:sp>
      <p:sp>
        <p:nvSpPr>
          <p:cNvPr id="159748" name="TextBox 3"/>
          <p:cNvSpPr txBox="1">
            <a:spLocks noChangeArrowheads="1"/>
          </p:cNvSpPr>
          <p:nvPr/>
        </p:nvSpPr>
        <p:spPr bwMode="auto">
          <a:xfrm>
            <a:off x="107504" y="115888"/>
            <a:ext cx="8928992" cy="1708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smtClean="0">
                <a:latin typeface="+mn-lt"/>
              </a:rPr>
              <a:t>Молекула </a:t>
            </a:r>
            <a:r>
              <a:rPr lang="ru-RU" sz="2000" dirty="0">
                <a:latin typeface="+mn-lt"/>
              </a:rPr>
              <a:t>ДНК, спирально накручиваясь на коры, </a:t>
            </a:r>
            <a:r>
              <a:rPr lang="ru-RU" sz="2000" dirty="0" smtClean="0">
                <a:latin typeface="+mn-lt"/>
              </a:rPr>
              <a:t>образует </a:t>
            </a:r>
            <a:r>
              <a:rPr lang="ru-RU" sz="2000" dirty="0">
                <a:latin typeface="+mn-lt"/>
              </a:rPr>
              <a:t>структуру, напоминающую нить бус. </a:t>
            </a:r>
            <a:endParaRPr lang="ru-RU" sz="2000" dirty="0" smtClean="0">
              <a:latin typeface="+mn-lt"/>
            </a:endParaRPr>
          </a:p>
          <a:p>
            <a:pPr algn="just" eaLnBrk="1" hangingPunct="1"/>
            <a:r>
              <a:rPr lang="ru-RU" sz="2000" dirty="0" smtClean="0">
                <a:latin typeface="+mn-lt"/>
              </a:rPr>
              <a:t>При </a:t>
            </a:r>
            <a:r>
              <a:rPr lang="ru-RU" sz="2000" dirty="0">
                <a:latin typeface="+mn-lt"/>
              </a:rPr>
              <a:t>этом тесно контактирует с каждым </a:t>
            </a:r>
            <a:r>
              <a:rPr lang="en-US" sz="2000" dirty="0" smtClean="0">
                <a:latin typeface="+mn-lt"/>
              </a:rPr>
              <a:t> </a:t>
            </a:r>
            <a:r>
              <a:rPr lang="ru-RU" sz="2000" dirty="0" err="1" smtClean="0">
                <a:latin typeface="+mn-lt"/>
              </a:rPr>
              <a:t>кором</a:t>
            </a:r>
            <a:r>
              <a:rPr lang="ru-RU" sz="2000" dirty="0" smtClean="0">
                <a:latin typeface="+mn-lt"/>
              </a:rPr>
              <a:t> </a:t>
            </a:r>
            <a:r>
              <a:rPr lang="ru-RU" sz="2000" dirty="0">
                <a:latin typeface="+mn-lt"/>
              </a:rPr>
              <a:t>отрезок ДНК длиной 146 пар </a:t>
            </a:r>
            <a:r>
              <a:rPr lang="ru-RU" sz="2000" dirty="0" smtClean="0">
                <a:latin typeface="+mn-lt"/>
              </a:rPr>
              <a:t>нуклеотидов </a:t>
            </a:r>
            <a:r>
              <a:rPr lang="ru-RU" sz="2000" dirty="0">
                <a:latin typeface="+mn-lt"/>
              </a:rPr>
              <a:t>(</a:t>
            </a:r>
            <a:r>
              <a:rPr lang="ru-RU" sz="2000" dirty="0" err="1">
                <a:latin typeface="+mn-lt"/>
              </a:rPr>
              <a:t>коровая</a:t>
            </a:r>
            <a:r>
              <a:rPr lang="ru-RU" sz="2000" dirty="0">
                <a:latin typeface="+mn-lt"/>
              </a:rPr>
              <a:t> ДНК). </a:t>
            </a:r>
          </a:p>
          <a:p>
            <a:pPr algn="just" eaLnBrk="1" hangingPunct="1">
              <a:spcBef>
                <a:spcPts val="600"/>
              </a:spcBef>
            </a:pPr>
            <a:endParaRPr lang="ru-RU" sz="2000" dirty="0">
              <a:latin typeface="+mn-lt"/>
            </a:endParaRPr>
          </a:p>
        </p:txBody>
      </p:sp>
      <p:pic>
        <p:nvPicPr>
          <p:cNvPr id="5" name="Picture 2" descr="https://upload.wikimedia.org/wikipedia/commons/9/90/Nucleosome_structure_ru.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1187624" y="1484784"/>
            <a:ext cx="3168352" cy="31338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1874711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16016" y="2132856"/>
            <a:ext cx="3528392" cy="4683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9747" name="TextBox 2"/>
          <p:cNvSpPr txBox="1">
            <a:spLocks noChangeArrowheads="1"/>
          </p:cNvSpPr>
          <p:nvPr/>
        </p:nvSpPr>
        <p:spPr bwMode="auto">
          <a:xfrm>
            <a:off x="251520" y="4851768"/>
            <a:ext cx="453662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r>
              <a:rPr lang="ru-RU" sz="2000" dirty="0">
                <a:latin typeface="+mn-lt"/>
              </a:rPr>
              <a:t>Схема строения </a:t>
            </a:r>
            <a:r>
              <a:rPr lang="ru-RU" sz="2000" dirty="0" err="1">
                <a:latin typeface="+mn-lt"/>
              </a:rPr>
              <a:t>нуклеосомы</a:t>
            </a:r>
            <a:r>
              <a:rPr lang="ru-RU" sz="2000" dirty="0">
                <a:latin typeface="+mn-lt"/>
              </a:rPr>
              <a:t>:</a:t>
            </a:r>
          </a:p>
          <a:p>
            <a:pPr algn="r" eaLnBrk="1" hangingPunct="1"/>
            <a:r>
              <a:rPr lang="ru-RU" sz="2000" dirty="0">
                <a:latin typeface="+mn-lt"/>
              </a:rPr>
              <a:t>1 - </a:t>
            </a:r>
            <a:r>
              <a:rPr lang="ru-RU" sz="2000" dirty="0" err="1">
                <a:latin typeface="+mn-lt"/>
              </a:rPr>
              <a:t>коровая</a:t>
            </a:r>
            <a:r>
              <a:rPr lang="ru-RU" sz="2000" dirty="0">
                <a:latin typeface="+mn-lt"/>
              </a:rPr>
              <a:t> частица; </a:t>
            </a:r>
            <a:endParaRPr lang="ru-RU" sz="2000" dirty="0" smtClean="0">
              <a:latin typeface="+mn-lt"/>
            </a:endParaRPr>
          </a:p>
          <a:p>
            <a:pPr algn="r" eaLnBrk="1" hangingPunct="1"/>
            <a:r>
              <a:rPr lang="ru-RU" sz="2000" dirty="0" smtClean="0">
                <a:latin typeface="+mn-lt"/>
              </a:rPr>
              <a:t>2 </a:t>
            </a:r>
            <a:r>
              <a:rPr lang="ru-RU" sz="2000" dirty="0">
                <a:latin typeface="+mn-lt"/>
              </a:rPr>
              <a:t>- </a:t>
            </a:r>
            <a:r>
              <a:rPr lang="ru-RU" sz="2000" dirty="0" err="1">
                <a:latin typeface="+mn-lt"/>
              </a:rPr>
              <a:t>гистоновые</a:t>
            </a:r>
            <a:r>
              <a:rPr lang="ru-RU" sz="2000" dirty="0">
                <a:latin typeface="+mn-lt"/>
              </a:rPr>
              <a:t> белки; </a:t>
            </a:r>
            <a:endParaRPr lang="ru-RU" sz="2000" dirty="0" smtClean="0">
              <a:latin typeface="+mn-lt"/>
            </a:endParaRPr>
          </a:p>
          <a:p>
            <a:pPr algn="r" eaLnBrk="1" hangingPunct="1"/>
            <a:r>
              <a:rPr lang="ru-RU" sz="2000" dirty="0" smtClean="0">
                <a:latin typeface="+mn-lt"/>
              </a:rPr>
              <a:t>3 </a:t>
            </a:r>
            <a:r>
              <a:rPr lang="ru-RU" sz="2000" dirty="0">
                <a:latin typeface="+mn-lt"/>
              </a:rPr>
              <a:t>- </a:t>
            </a:r>
            <a:r>
              <a:rPr lang="ru-RU" sz="2000" dirty="0" err="1">
                <a:latin typeface="+mn-lt"/>
              </a:rPr>
              <a:t>гистоновый</a:t>
            </a:r>
            <a:r>
              <a:rPr lang="ru-RU" sz="2000" dirty="0">
                <a:latin typeface="+mn-lt"/>
              </a:rPr>
              <a:t> белок Н1</a:t>
            </a:r>
            <a:r>
              <a:rPr lang="ru-RU" sz="2000" dirty="0" smtClean="0">
                <a:latin typeface="+mn-lt"/>
              </a:rPr>
              <a:t>;</a:t>
            </a:r>
          </a:p>
          <a:p>
            <a:pPr algn="r" eaLnBrk="1" hangingPunct="1"/>
            <a:r>
              <a:rPr lang="ru-RU" sz="2000" dirty="0" smtClean="0">
                <a:latin typeface="+mn-lt"/>
              </a:rPr>
              <a:t> </a:t>
            </a:r>
            <a:r>
              <a:rPr lang="ru-RU" sz="2000" dirty="0">
                <a:latin typeface="+mn-lt"/>
              </a:rPr>
              <a:t>4 - ДНК, связанная с </a:t>
            </a:r>
            <a:r>
              <a:rPr lang="ru-RU" sz="2000" dirty="0" err="1">
                <a:latin typeface="+mn-lt"/>
              </a:rPr>
              <a:t>кором</a:t>
            </a:r>
            <a:r>
              <a:rPr lang="ru-RU" sz="2000" dirty="0" smtClean="0">
                <a:latin typeface="+mn-lt"/>
              </a:rPr>
              <a:t>;</a:t>
            </a:r>
          </a:p>
          <a:p>
            <a:pPr algn="r" eaLnBrk="1" hangingPunct="1"/>
            <a:r>
              <a:rPr lang="ru-RU" sz="2000" dirty="0" smtClean="0">
                <a:latin typeface="+mn-lt"/>
              </a:rPr>
              <a:t> </a:t>
            </a:r>
            <a:r>
              <a:rPr lang="ru-RU" sz="2000" dirty="0">
                <a:latin typeface="+mn-lt"/>
              </a:rPr>
              <a:t>3 — </a:t>
            </a:r>
            <a:r>
              <a:rPr lang="ru-RU" sz="2000" dirty="0" err="1">
                <a:latin typeface="+mn-lt"/>
              </a:rPr>
              <a:t>линкерная</a:t>
            </a:r>
            <a:r>
              <a:rPr lang="ru-RU" sz="2000" dirty="0">
                <a:latin typeface="+mn-lt"/>
              </a:rPr>
              <a:t> ДНК</a:t>
            </a:r>
          </a:p>
        </p:txBody>
      </p:sp>
      <p:sp>
        <p:nvSpPr>
          <p:cNvPr id="159748" name="TextBox 3"/>
          <p:cNvSpPr txBox="1">
            <a:spLocks noChangeArrowheads="1"/>
          </p:cNvSpPr>
          <p:nvPr/>
        </p:nvSpPr>
        <p:spPr bwMode="auto">
          <a:xfrm>
            <a:off x="179388" y="115888"/>
            <a:ext cx="8857108" cy="24776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smtClean="0">
                <a:latin typeface="+mn-lt"/>
              </a:rPr>
              <a:t>Участки </a:t>
            </a:r>
            <a:r>
              <a:rPr lang="ru-RU" sz="2000" dirty="0">
                <a:latin typeface="+mn-lt"/>
              </a:rPr>
              <a:t>ДНК, расположенные между соседними </a:t>
            </a:r>
            <a:r>
              <a:rPr lang="ru-RU" sz="2000" dirty="0" err="1">
                <a:latin typeface="+mn-lt"/>
              </a:rPr>
              <a:t>коровыми</a:t>
            </a:r>
            <a:r>
              <a:rPr lang="ru-RU" sz="2000" dirty="0">
                <a:latin typeface="+mn-lt"/>
              </a:rPr>
              <a:t> частицами, называют связующими (или </a:t>
            </a:r>
            <a:r>
              <a:rPr lang="ru-RU" sz="2000" b="1" i="1" dirty="0" err="1">
                <a:latin typeface="+mn-lt"/>
              </a:rPr>
              <a:t>линкерными</a:t>
            </a:r>
            <a:r>
              <a:rPr lang="ru-RU" sz="2000" dirty="0">
                <a:latin typeface="+mn-lt"/>
              </a:rPr>
              <a:t>). </a:t>
            </a:r>
            <a:endParaRPr lang="ru-RU" sz="2000" dirty="0" smtClean="0">
              <a:latin typeface="+mn-lt"/>
            </a:endParaRPr>
          </a:p>
          <a:p>
            <a:pPr algn="just" eaLnBrk="1" hangingPunct="1">
              <a:spcBef>
                <a:spcPts val="600"/>
              </a:spcBef>
            </a:pPr>
            <a:r>
              <a:rPr lang="ru-RU" sz="2000" dirty="0" smtClean="0">
                <a:latin typeface="+mn-lt"/>
              </a:rPr>
              <a:t>С </a:t>
            </a:r>
            <a:r>
              <a:rPr lang="ru-RU" sz="2000" dirty="0">
                <a:latin typeface="+mn-lt"/>
              </a:rPr>
              <a:t>каждым </a:t>
            </a:r>
            <a:r>
              <a:rPr lang="ru-RU" sz="2000" dirty="0" err="1">
                <a:latin typeface="+mn-lt"/>
              </a:rPr>
              <a:t>линкерным</a:t>
            </a:r>
            <a:r>
              <a:rPr lang="ru-RU" sz="2000" dirty="0">
                <a:latin typeface="+mn-lt"/>
              </a:rPr>
              <a:t> участком, насчитывающем в среднем 60 пар нуклеотидов, связана одна молекула белка гистона Н1. </a:t>
            </a:r>
          </a:p>
          <a:p>
            <a:pPr algn="just" eaLnBrk="1" hangingPunct="1">
              <a:spcBef>
                <a:spcPts val="600"/>
              </a:spcBef>
            </a:pPr>
            <a:r>
              <a:rPr lang="ru-RU" sz="2000" dirty="0">
                <a:latin typeface="+mn-lt"/>
              </a:rPr>
              <a:t>Отрезок молекулы ДНК длиной примерно 200 пар нуклеотидов, состоящий из коровой и </a:t>
            </a:r>
            <a:r>
              <a:rPr lang="ru-RU" sz="2000" dirty="0" err="1">
                <a:latin typeface="+mn-lt"/>
              </a:rPr>
              <a:t>линкерной</a:t>
            </a:r>
            <a:r>
              <a:rPr lang="ru-RU" sz="2000" dirty="0">
                <a:latin typeface="+mn-lt"/>
              </a:rPr>
              <a:t> ДНК, вместе с белковым </a:t>
            </a:r>
            <a:r>
              <a:rPr lang="ru-RU" sz="2000" dirty="0" err="1">
                <a:latin typeface="+mn-lt"/>
              </a:rPr>
              <a:t>кором</a:t>
            </a:r>
            <a:r>
              <a:rPr lang="ru-RU" sz="2000" dirty="0">
                <a:latin typeface="+mn-lt"/>
              </a:rPr>
              <a:t> составляет </a:t>
            </a:r>
            <a:r>
              <a:rPr lang="ru-RU" sz="2000" b="1" i="1" dirty="0" err="1">
                <a:latin typeface="+mn-lt"/>
              </a:rPr>
              <a:t>нуклесому</a:t>
            </a:r>
            <a:r>
              <a:rPr lang="ru-RU" sz="2000" b="1" i="1" dirty="0">
                <a:latin typeface="+mn-lt"/>
              </a:rPr>
              <a:t>. </a:t>
            </a:r>
          </a:p>
          <a:p>
            <a:pPr algn="just" eaLnBrk="1" hangingPunct="1">
              <a:spcBef>
                <a:spcPts val="600"/>
              </a:spcBef>
            </a:pPr>
            <a:r>
              <a:rPr lang="ru-RU" sz="2000" dirty="0">
                <a:latin typeface="+mn-lt"/>
              </a:rPr>
              <a:t>Диаметр </a:t>
            </a:r>
            <a:r>
              <a:rPr lang="ru-RU" sz="2000" dirty="0" err="1">
                <a:latin typeface="+mn-lt"/>
              </a:rPr>
              <a:t>нуклеосомы</a:t>
            </a:r>
            <a:r>
              <a:rPr lang="ru-RU" sz="2000" dirty="0">
                <a:latin typeface="+mn-lt"/>
              </a:rPr>
              <a:t> равен 11 </a:t>
            </a:r>
            <a:r>
              <a:rPr lang="ru-RU" sz="2000" dirty="0" err="1">
                <a:latin typeface="+mn-lt"/>
              </a:rPr>
              <a:t>нм</a:t>
            </a:r>
            <a:r>
              <a:rPr lang="ru-RU" sz="2000" dirty="0">
                <a:latin typeface="+mn-lt"/>
              </a:rPr>
              <a:t>.</a:t>
            </a:r>
          </a:p>
        </p:txBody>
      </p:sp>
    </p:spTree>
    <p:extLst>
      <p:ext uri="{BB962C8B-B14F-4D97-AF65-F5344CB8AC3E}">
        <p14:creationId xmlns:p14="http://schemas.microsoft.com/office/powerpoint/2010/main" xmlns="" val="418243816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Box 1"/>
          <p:cNvSpPr txBox="1">
            <a:spLocks noChangeArrowheads="1"/>
          </p:cNvSpPr>
          <p:nvPr/>
        </p:nvSpPr>
        <p:spPr bwMode="auto">
          <a:xfrm>
            <a:off x="102022" y="188640"/>
            <a:ext cx="8928100" cy="2400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b="1" dirty="0" err="1">
                <a:latin typeface="+mn-lt"/>
              </a:rPr>
              <a:t>Нуклеомерный</a:t>
            </a:r>
            <a:r>
              <a:rPr lang="ru-RU" sz="2000" b="1" dirty="0">
                <a:latin typeface="+mn-lt"/>
              </a:rPr>
              <a:t> уровень </a:t>
            </a:r>
            <a:r>
              <a:rPr lang="ru-RU" sz="2000" dirty="0">
                <a:latin typeface="+mn-lt"/>
              </a:rPr>
              <a:t>организации хроматина достигается благодаря взаимодействию гистона Н1 одной </a:t>
            </a:r>
            <a:r>
              <a:rPr lang="ru-RU" sz="2000" dirty="0" err="1">
                <a:latin typeface="+mn-lt"/>
              </a:rPr>
              <a:t>нуклеосомы</a:t>
            </a:r>
            <a:r>
              <a:rPr lang="ru-RU" sz="2000" dirty="0">
                <a:latin typeface="+mn-lt"/>
              </a:rPr>
              <a:t> с гистонами Н1 других </a:t>
            </a:r>
            <a:r>
              <a:rPr lang="ru-RU" sz="2000" dirty="0" err="1">
                <a:latin typeface="+mn-lt"/>
              </a:rPr>
              <a:t>нуклеосом</a:t>
            </a:r>
            <a:r>
              <a:rPr lang="ru-RU" sz="2000" dirty="0">
                <a:latin typeface="+mn-lt"/>
              </a:rPr>
              <a:t>, что приводит к образованию комплекса, состоящего из трех </a:t>
            </a:r>
            <a:r>
              <a:rPr lang="ru-RU" sz="2000" dirty="0" err="1">
                <a:latin typeface="+mn-lt"/>
              </a:rPr>
              <a:t>нуклеосом</a:t>
            </a:r>
            <a:r>
              <a:rPr lang="ru-RU" sz="2000" dirty="0">
                <a:latin typeface="+mn-lt"/>
              </a:rPr>
              <a:t>. </a:t>
            </a:r>
            <a:endParaRPr lang="ru-RU" sz="2000" dirty="0" smtClean="0">
              <a:latin typeface="+mn-lt"/>
            </a:endParaRPr>
          </a:p>
          <a:p>
            <a:pPr algn="just" eaLnBrk="1" hangingPunct="1">
              <a:spcBef>
                <a:spcPts val="600"/>
              </a:spcBef>
            </a:pPr>
            <a:r>
              <a:rPr lang="ru-RU" sz="2000" dirty="0" smtClean="0">
                <a:latin typeface="+mn-lt"/>
              </a:rPr>
              <a:t>Такой </a:t>
            </a:r>
            <a:r>
              <a:rPr lang="ru-RU" sz="2000" dirty="0">
                <a:latin typeface="+mn-lt"/>
              </a:rPr>
              <a:t>комплекс называется </a:t>
            </a:r>
            <a:r>
              <a:rPr lang="ru-RU" sz="2000" b="1" dirty="0" err="1">
                <a:latin typeface="+mn-lt"/>
              </a:rPr>
              <a:t>нуклеомерой</a:t>
            </a:r>
            <a:r>
              <a:rPr lang="ru-RU" sz="2000" b="1" dirty="0">
                <a:latin typeface="+mn-lt"/>
              </a:rPr>
              <a:t> </a:t>
            </a:r>
            <a:r>
              <a:rPr lang="ru-RU" sz="2000" dirty="0">
                <a:latin typeface="+mn-lt"/>
              </a:rPr>
              <a:t>или </a:t>
            </a:r>
            <a:r>
              <a:rPr lang="ru-RU" sz="2000" b="1" i="1" dirty="0" err="1">
                <a:latin typeface="+mn-lt"/>
              </a:rPr>
              <a:t>сверхбусиной</a:t>
            </a:r>
            <a:r>
              <a:rPr lang="ru-RU" sz="2000" dirty="0">
                <a:latin typeface="+mn-lt"/>
              </a:rPr>
              <a:t>. </a:t>
            </a:r>
          </a:p>
          <a:p>
            <a:pPr algn="just" eaLnBrk="1" hangingPunct="1">
              <a:spcBef>
                <a:spcPts val="600"/>
              </a:spcBef>
            </a:pPr>
            <a:r>
              <a:rPr lang="ru-RU" sz="2000" dirty="0">
                <a:latin typeface="+mn-lt"/>
              </a:rPr>
              <a:t>В результате образуется </a:t>
            </a:r>
            <a:r>
              <a:rPr lang="ru-RU" sz="2000" b="1" i="1" dirty="0" err="1">
                <a:latin typeface="+mn-lt"/>
              </a:rPr>
              <a:t>нуклеомерная</a:t>
            </a:r>
            <a:r>
              <a:rPr lang="ru-RU" sz="2000" b="1" i="1" dirty="0">
                <a:latin typeface="+mn-lt"/>
              </a:rPr>
              <a:t> нить хроматина</a:t>
            </a:r>
            <a:r>
              <a:rPr lang="ru-RU" sz="2000" dirty="0">
                <a:latin typeface="+mn-lt"/>
              </a:rPr>
              <a:t>, или </a:t>
            </a:r>
            <a:r>
              <a:rPr lang="ru-RU" sz="2000" b="1" i="1" dirty="0">
                <a:latin typeface="+mn-lt"/>
              </a:rPr>
              <a:t>элементарная хроматиновая фибрилла</a:t>
            </a:r>
            <a:r>
              <a:rPr lang="ru-RU" sz="2000" dirty="0">
                <a:latin typeface="+mn-lt"/>
              </a:rPr>
              <a:t>, толщиной примерно 30 </a:t>
            </a:r>
            <a:r>
              <a:rPr lang="ru-RU" sz="2000" dirty="0" err="1">
                <a:latin typeface="+mn-lt"/>
              </a:rPr>
              <a:t>нм</a:t>
            </a:r>
            <a:r>
              <a:rPr lang="ru-RU" sz="2000" dirty="0">
                <a:latin typeface="+mn-lt"/>
              </a:rPr>
              <a:t>. </a:t>
            </a:r>
          </a:p>
        </p:txBody>
      </p:sp>
      <p:pic>
        <p:nvPicPr>
          <p:cNvPr id="161795" name="Picture 3" descr="ядро 15"/>
          <p:cNvPicPr>
            <a:picLocks noChangeAspect="1" noChangeArrowheads="1"/>
          </p:cNvPicPr>
          <p:nvPr/>
        </p:nvPicPr>
        <p:blipFill>
          <a:blip r:embed="rId2" cstate="print">
            <a:extLst>
              <a:ext uri="{28A0092B-C50C-407E-A947-70E740481C1C}">
                <a14:useLocalDpi xmlns:a14="http://schemas.microsoft.com/office/drawing/2010/main" xmlns="" val="0"/>
              </a:ext>
            </a:extLst>
          </a:blip>
          <a:srcRect l="4871" t="39458" r="9898" b="22362"/>
          <a:stretch>
            <a:fillRect/>
          </a:stretch>
        </p:blipFill>
        <p:spPr bwMode="auto">
          <a:xfrm>
            <a:off x="9862" y="3212976"/>
            <a:ext cx="9067130" cy="259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3480904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Box 1"/>
          <p:cNvSpPr txBox="1">
            <a:spLocks noChangeArrowheads="1"/>
          </p:cNvSpPr>
          <p:nvPr/>
        </p:nvSpPr>
        <p:spPr bwMode="auto">
          <a:xfrm>
            <a:off x="102022" y="188640"/>
            <a:ext cx="89281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2000" dirty="0" smtClean="0">
                <a:latin typeface="+mn-lt"/>
              </a:rPr>
              <a:t>Образование </a:t>
            </a:r>
            <a:r>
              <a:rPr lang="ru-RU" sz="2000" dirty="0" err="1">
                <a:latin typeface="+mn-lt"/>
              </a:rPr>
              <a:t>нуклеомерной</a:t>
            </a:r>
            <a:r>
              <a:rPr lang="ru-RU" sz="2000" dirty="0">
                <a:latin typeface="+mn-lt"/>
              </a:rPr>
              <a:t> нити приводит к тому, что участок ДНК, входящий в ее состав, теряет способность к репликации и транскрипции.</a:t>
            </a: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445927" y="967385"/>
            <a:ext cx="7977282" cy="22538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245511" y="3123343"/>
            <a:ext cx="8378114" cy="34006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3485315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2286" y="1988840"/>
            <a:ext cx="6660232" cy="4080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7603" name="Text Box 3"/>
          <p:cNvSpPr txBox="1">
            <a:spLocks noChangeArrowheads="1"/>
          </p:cNvSpPr>
          <p:nvPr/>
        </p:nvSpPr>
        <p:spPr bwMode="auto">
          <a:xfrm>
            <a:off x="2411760" y="6237312"/>
            <a:ext cx="4532459" cy="400110"/>
          </a:xfrm>
          <a:prstGeom prst="rect">
            <a:avLst/>
          </a:prstGeom>
          <a:noFill/>
          <a:ln w="9525">
            <a:noFill/>
            <a:miter lim="800000"/>
            <a:headEnd/>
            <a:tailEnd/>
          </a:ln>
          <a:effectLst/>
        </p:spPr>
        <p:txBody>
          <a:bodyPr wrap="none">
            <a:spAutoFit/>
          </a:bodyPr>
          <a:lstStyle/>
          <a:p>
            <a:pPr>
              <a:defRPr/>
            </a:pPr>
            <a:r>
              <a:rPr lang="ru-RU" sz="2000" dirty="0"/>
              <a:t>Две модели структуры фибриллы 30 </a:t>
            </a:r>
            <a:r>
              <a:rPr lang="ru-RU" sz="2000" dirty="0" err="1"/>
              <a:t>нм</a:t>
            </a:r>
            <a:endParaRPr lang="ru-RU" sz="2000" dirty="0"/>
          </a:p>
        </p:txBody>
      </p:sp>
      <p:sp>
        <p:nvSpPr>
          <p:cNvPr id="4" name="TextBox 1"/>
          <p:cNvSpPr txBox="1">
            <a:spLocks noChangeArrowheads="1"/>
          </p:cNvSpPr>
          <p:nvPr/>
        </p:nvSpPr>
        <p:spPr bwMode="auto">
          <a:xfrm>
            <a:off x="107950" y="333375"/>
            <a:ext cx="89281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2000" dirty="0">
                <a:latin typeface="+mn-lt"/>
              </a:rPr>
              <a:t>В формировании </a:t>
            </a:r>
            <a:r>
              <a:rPr lang="ru-RU" sz="2000" dirty="0" err="1">
                <a:latin typeface="+mn-lt"/>
              </a:rPr>
              <a:t>нуклеосомной</a:t>
            </a:r>
            <a:r>
              <a:rPr lang="ru-RU" sz="2000" dirty="0">
                <a:latin typeface="+mn-lt"/>
              </a:rPr>
              <a:t> фибриллы и элементарной хроматиновой фибриллы, когда укладка ДНК происходит </a:t>
            </a:r>
            <a:r>
              <a:rPr lang="ru-RU" sz="2000" b="1" i="1" dirty="0">
                <a:latin typeface="+mn-lt"/>
              </a:rPr>
              <a:t>по спиральному </a:t>
            </a:r>
            <a:r>
              <a:rPr lang="ru-RU" sz="2000" dirty="0">
                <a:latin typeface="+mn-lt"/>
              </a:rPr>
              <a:t>или </a:t>
            </a:r>
            <a:r>
              <a:rPr lang="ru-RU" sz="2000" b="1" i="1" dirty="0" err="1">
                <a:latin typeface="+mn-lt"/>
              </a:rPr>
              <a:t>соленоидному</a:t>
            </a:r>
            <a:r>
              <a:rPr lang="ru-RU" sz="2000" b="1" i="1" dirty="0">
                <a:latin typeface="+mn-lt"/>
              </a:rPr>
              <a:t> типу</a:t>
            </a:r>
            <a:r>
              <a:rPr lang="ru-RU" sz="2000" dirty="0">
                <a:latin typeface="+mn-lt"/>
              </a:rPr>
              <a:t>, основную роль играют </a:t>
            </a:r>
            <a:r>
              <a:rPr lang="ru-RU" sz="2000" dirty="0" err="1">
                <a:latin typeface="+mn-lt"/>
              </a:rPr>
              <a:t>гистоновые</a:t>
            </a:r>
            <a:r>
              <a:rPr lang="ru-RU" sz="2000" dirty="0">
                <a:latin typeface="+mn-lt"/>
              </a:rPr>
              <a:t> белки. </a:t>
            </a:r>
          </a:p>
        </p:txBody>
      </p:sp>
    </p:spTree>
    <p:extLst>
      <p:ext uri="{BB962C8B-B14F-4D97-AF65-F5344CB8AC3E}">
        <p14:creationId xmlns:p14="http://schemas.microsoft.com/office/powerpoint/2010/main" xmlns="" val="181492074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Box 1"/>
          <p:cNvSpPr txBox="1">
            <a:spLocks noChangeArrowheads="1"/>
          </p:cNvSpPr>
          <p:nvPr/>
        </p:nvSpPr>
        <p:spPr bwMode="auto">
          <a:xfrm>
            <a:off x="107950" y="333375"/>
            <a:ext cx="8928100" cy="3400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smtClean="0">
                <a:latin typeface="+mn-lt"/>
              </a:rPr>
              <a:t>Другие </a:t>
            </a:r>
            <a:r>
              <a:rPr lang="ru-RU" sz="2000" dirty="0">
                <a:latin typeface="+mn-lt"/>
              </a:rPr>
              <a:t>уровни </a:t>
            </a:r>
            <a:r>
              <a:rPr lang="ru-RU" sz="2000" dirty="0" err="1">
                <a:latin typeface="+mn-lt"/>
              </a:rPr>
              <a:t>компактизации</a:t>
            </a:r>
            <a:r>
              <a:rPr lang="ru-RU" sz="2000" dirty="0">
                <a:latin typeface="+mn-lt"/>
              </a:rPr>
              <a:t> хроматина обусловлены иным типом укладки молекул ДНК (в виде петель) и связаны с </a:t>
            </a:r>
            <a:r>
              <a:rPr lang="ru-RU" sz="2000" dirty="0" err="1">
                <a:latin typeface="+mn-lt"/>
              </a:rPr>
              <a:t>негистоновыми</a:t>
            </a:r>
            <a:r>
              <a:rPr lang="ru-RU" sz="2000" dirty="0">
                <a:latin typeface="+mn-lt"/>
              </a:rPr>
              <a:t> белками.</a:t>
            </a:r>
          </a:p>
          <a:p>
            <a:pPr algn="just" eaLnBrk="1" hangingPunct="1">
              <a:spcBef>
                <a:spcPts val="600"/>
              </a:spcBef>
            </a:pPr>
            <a:r>
              <a:rPr lang="ru-RU" sz="2000" b="1" i="1" dirty="0" err="1">
                <a:latin typeface="+mn-lt"/>
              </a:rPr>
              <a:t>Хромомерный</a:t>
            </a:r>
            <a:r>
              <a:rPr lang="ru-RU" sz="2000" dirty="0">
                <a:latin typeface="+mn-lt"/>
              </a:rPr>
              <a:t>, или </a:t>
            </a:r>
            <a:r>
              <a:rPr lang="ru-RU" sz="2000" b="1" i="1" dirty="0">
                <a:latin typeface="+mn-lt"/>
              </a:rPr>
              <a:t>доменно-петлевой</a:t>
            </a:r>
            <a:r>
              <a:rPr lang="ru-RU" sz="2000" dirty="0">
                <a:latin typeface="+mn-lt"/>
              </a:rPr>
              <a:t>, уровень организации хроматина достигается укладкой хроматиновой фибриллы в петли, так называемые петлевые домены, которые прикрепляются к </a:t>
            </a:r>
            <a:r>
              <a:rPr lang="ru-RU" sz="2000" dirty="0" err="1">
                <a:latin typeface="+mn-lt"/>
              </a:rPr>
              <a:t>негистоновым</a:t>
            </a:r>
            <a:r>
              <a:rPr lang="ru-RU" sz="2000" dirty="0">
                <a:latin typeface="+mn-lt"/>
              </a:rPr>
              <a:t> белкам ядерного матрикса, выполняющим роль «скелета». </a:t>
            </a:r>
          </a:p>
          <a:p>
            <a:pPr algn="just" eaLnBrk="1" hangingPunct="1">
              <a:spcBef>
                <a:spcPts val="600"/>
              </a:spcBef>
            </a:pPr>
            <a:r>
              <a:rPr lang="ru-RU" sz="2000" dirty="0">
                <a:latin typeface="+mn-lt"/>
              </a:rPr>
              <a:t>Несколько соседних петель, прикрепляясь своими основаниями к общему белковому центру, образуют «розетку», называемую </a:t>
            </a:r>
            <a:r>
              <a:rPr lang="ru-RU" sz="2000" b="1" i="1" dirty="0" err="1">
                <a:latin typeface="+mn-lt"/>
              </a:rPr>
              <a:t>хромомерой</a:t>
            </a:r>
            <a:r>
              <a:rPr lang="ru-RU" sz="2000" b="1" i="1" dirty="0">
                <a:latin typeface="+mn-lt"/>
              </a:rPr>
              <a:t>,</a:t>
            </a:r>
            <a:r>
              <a:rPr lang="ru-RU" sz="2000" dirty="0">
                <a:latin typeface="+mn-lt"/>
              </a:rPr>
              <a:t> толщиной 120 </a:t>
            </a:r>
            <a:r>
              <a:rPr lang="ru-RU" sz="2000" dirty="0" err="1">
                <a:latin typeface="+mn-lt"/>
              </a:rPr>
              <a:t>нм</a:t>
            </a:r>
            <a:r>
              <a:rPr lang="ru-RU" sz="2000" dirty="0">
                <a:latin typeface="+mn-lt"/>
              </a:rPr>
              <a:t>.</a:t>
            </a:r>
          </a:p>
          <a:p>
            <a:pPr algn="just" eaLnBrk="1" hangingPunct="1">
              <a:spcBef>
                <a:spcPts val="600"/>
              </a:spcBef>
            </a:pPr>
            <a:endParaRPr lang="ru-RU" sz="2000" dirty="0"/>
          </a:p>
        </p:txBody>
      </p:sp>
      <p:pic>
        <p:nvPicPr>
          <p:cNvPr id="4" name="Picture 2" descr="хромосомы"/>
          <p:cNvPicPr>
            <a:picLocks noChangeAspect="1" noChangeArrowheads="1"/>
          </p:cNvPicPr>
          <p:nvPr/>
        </p:nvPicPr>
        <p:blipFill rotWithShape="1">
          <a:blip r:embed="rId2" cstate="print">
            <a:clrChange>
              <a:clrFrom>
                <a:srgbClr val="FFFFFF"/>
              </a:clrFrom>
              <a:clrTo>
                <a:srgbClr val="FFFFFF">
                  <a:alpha val="0"/>
                </a:srgbClr>
              </a:clrTo>
            </a:clrChange>
            <a:lum bright="12000" contrast="12000"/>
            <a:extLst>
              <a:ext uri="{28A0092B-C50C-407E-A947-70E740481C1C}">
                <a14:useLocalDpi xmlns:a14="http://schemas.microsoft.com/office/drawing/2010/main" xmlns="" val="0"/>
              </a:ext>
            </a:extLst>
          </a:blip>
          <a:srcRect/>
          <a:stretch/>
        </p:blipFill>
        <p:spPr bwMode="auto">
          <a:xfrm>
            <a:off x="6804248" y="3116197"/>
            <a:ext cx="1519391" cy="3417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descr="хромосомы"/>
          <p:cNvPicPr>
            <a:picLocks noChangeAspect="1" noChangeArrowheads="1"/>
          </p:cNvPicPr>
          <p:nvPr/>
        </p:nvPicPr>
        <p:blipFill rotWithShape="1">
          <a:blip r:embed="rId3" cstate="print">
            <a:clrChange>
              <a:clrFrom>
                <a:srgbClr val="FFFFFF"/>
              </a:clrFrom>
              <a:clrTo>
                <a:srgbClr val="FFFFFF">
                  <a:alpha val="0"/>
                </a:srgbClr>
              </a:clrTo>
            </a:clrChange>
            <a:lum bright="12000" contrast="12000"/>
            <a:extLst>
              <a:ext uri="{28A0092B-C50C-407E-A947-70E740481C1C}">
                <a14:useLocalDpi xmlns:a14="http://schemas.microsoft.com/office/drawing/2010/main" xmlns="" val="0"/>
              </a:ext>
            </a:extLst>
          </a:blip>
          <a:srcRect/>
          <a:stretch/>
        </p:blipFill>
        <p:spPr bwMode="auto">
          <a:xfrm>
            <a:off x="316089" y="3789040"/>
            <a:ext cx="6488159" cy="237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9262177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3850" y="0"/>
            <a:ext cx="3476625" cy="655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7699" name="TextBox 3"/>
          <p:cNvSpPr txBox="1">
            <a:spLocks noChangeArrowheads="1"/>
          </p:cNvSpPr>
          <p:nvPr/>
        </p:nvSpPr>
        <p:spPr bwMode="auto">
          <a:xfrm>
            <a:off x="3708400" y="3213100"/>
            <a:ext cx="5291138"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sz="2000" dirty="0">
                <a:latin typeface="+mn-lt"/>
              </a:rPr>
              <a:t>Уровни </a:t>
            </a:r>
            <a:r>
              <a:rPr lang="ru-RU" sz="2000" dirty="0" err="1">
                <a:latin typeface="+mn-lt"/>
              </a:rPr>
              <a:t>спирализации</a:t>
            </a:r>
            <a:r>
              <a:rPr lang="ru-RU" sz="2000" dirty="0">
                <a:latin typeface="+mn-lt"/>
              </a:rPr>
              <a:t> (</a:t>
            </a:r>
            <a:r>
              <a:rPr lang="ru-RU" sz="2000" dirty="0" err="1">
                <a:latin typeface="+mn-lt"/>
              </a:rPr>
              <a:t>компактизации</a:t>
            </a:r>
            <a:r>
              <a:rPr lang="ru-RU" sz="2000" dirty="0">
                <a:latin typeface="+mn-lt"/>
              </a:rPr>
              <a:t>) хроматина:</a:t>
            </a:r>
          </a:p>
          <a:p>
            <a:pPr eaLnBrk="1" hangingPunct="1"/>
            <a:r>
              <a:rPr lang="ru-RU" sz="2000" dirty="0">
                <a:latin typeface="+mn-lt"/>
              </a:rPr>
              <a:t>А — </a:t>
            </a:r>
            <a:r>
              <a:rPr lang="ru-RU" sz="2000" dirty="0" err="1">
                <a:latin typeface="+mn-lt"/>
              </a:rPr>
              <a:t>нуклеосомная</a:t>
            </a:r>
            <a:r>
              <a:rPr lang="ru-RU" sz="2000" dirty="0">
                <a:latin typeface="+mn-lt"/>
              </a:rPr>
              <a:t> нить; </a:t>
            </a:r>
          </a:p>
          <a:p>
            <a:pPr eaLnBrk="1" hangingPunct="1"/>
            <a:r>
              <a:rPr lang="ru-RU" sz="2000" dirty="0">
                <a:latin typeface="+mn-lt"/>
              </a:rPr>
              <a:t>Б — элементарная хроматиновая фибрилла; </a:t>
            </a:r>
          </a:p>
          <a:p>
            <a:pPr eaLnBrk="1" hangingPunct="1"/>
            <a:r>
              <a:rPr lang="ru-RU" sz="2000" dirty="0">
                <a:latin typeface="+mn-lt"/>
              </a:rPr>
              <a:t>В — хромонема; </a:t>
            </a:r>
          </a:p>
          <a:p>
            <a:pPr eaLnBrk="1" hangingPunct="1"/>
            <a:r>
              <a:rPr lang="ru-RU" sz="2000" dirty="0">
                <a:latin typeface="+mn-lt"/>
              </a:rPr>
              <a:t>Г — хроматида; </a:t>
            </a:r>
          </a:p>
          <a:p>
            <a:pPr eaLnBrk="1" hangingPunct="1"/>
            <a:r>
              <a:rPr lang="ru-RU" sz="2000" dirty="0">
                <a:latin typeface="+mn-lt"/>
              </a:rPr>
              <a:t>Д — метафазная хромосома; </a:t>
            </a:r>
          </a:p>
          <a:p>
            <a:pPr eaLnBrk="1" hangingPunct="1"/>
            <a:r>
              <a:rPr lang="ru-RU" sz="2000" dirty="0">
                <a:latin typeface="+mn-lt"/>
              </a:rPr>
              <a:t>1 — гистон Н1; </a:t>
            </a:r>
          </a:p>
          <a:p>
            <a:pPr eaLnBrk="1" hangingPunct="1"/>
            <a:r>
              <a:rPr lang="ru-RU" sz="2000" dirty="0">
                <a:latin typeface="+mn-lt"/>
              </a:rPr>
              <a:t>2 — </a:t>
            </a:r>
            <a:r>
              <a:rPr lang="ru-RU" sz="2000" dirty="0" err="1">
                <a:latin typeface="+mn-lt"/>
              </a:rPr>
              <a:t>гистоновые</a:t>
            </a:r>
            <a:r>
              <a:rPr lang="ru-RU" sz="2000" dirty="0">
                <a:latin typeface="+mn-lt"/>
              </a:rPr>
              <a:t> белки </a:t>
            </a:r>
            <a:r>
              <a:rPr lang="ru-RU" sz="2000" dirty="0" err="1">
                <a:latin typeface="+mn-lt"/>
              </a:rPr>
              <a:t>нуклеосомного</a:t>
            </a:r>
            <a:r>
              <a:rPr lang="ru-RU" sz="2000" dirty="0">
                <a:latin typeface="+mn-lt"/>
              </a:rPr>
              <a:t> кора; </a:t>
            </a:r>
          </a:p>
          <a:p>
            <a:pPr eaLnBrk="1" hangingPunct="1"/>
            <a:r>
              <a:rPr lang="ru-RU" sz="2000" dirty="0">
                <a:latin typeface="+mn-lt"/>
              </a:rPr>
              <a:t>3 — белковый «скелет»; </a:t>
            </a:r>
          </a:p>
          <a:p>
            <a:pPr eaLnBrk="1" hangingPunct="1"/>
            <a:r>
              <a:rPr lang="ru-RU" sz="2000" dirty="0">
                <a:latin typeface="+mn-lt"/>
              </a:rPr>
              <a:t>4 — хроматида</a:t>
            </a:r>
          </a:p>
          <a:p>
            <a:pPr eaLnBrk="1" hangingPunct="1"/>
            <a:endParaRPr lang="ru-RU" sz="2000" dirty="0"/>
          </a:p>
        </p:txBody>
      </p:sp>
      <p:pic>
        <p:nvPicPr>
          <p:cNvPr id="157700"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95738" y="0"/>
            <a:ext cx="2420937" cy="321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1589848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89712" y="116632"/>
            <a:ext cx="8257070" cy="32575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6"/>
          <p:cNvSpPr txBox="1">
            <a:spLocks noChangeArrowheads="1"/>
          </p:cNvSpPr>
          <p:nvPr/>
        </p:nvSpPr>
        <p:spPr bwMode="auto">
          <a:xfrm>
            <a:off x="-1" y="3068960"/>
            <a:ext cx="9036497" cy="37087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Дальнейшая </a:t>
            </a:r>
            <a:r>
              <a:rPr lang="ru-RU" sz="2000" dirty="0" err="1">
                <a:latin typeface="+mn-lt"/>
              </a:rPr>
              <a:t>компактизация</a:t>
            </a:r>
            <a:r>
              <a:rPr lang="ru-RU" sz="2000" dirty="0">
                <a:latin typeface="+mn-lt"/>
              </a:rPr>
              <a:t> ДНК происходит только при вступлении клетки в митоз. </a:t>
            </a:r>
            <a:r>
              <a:rPr lang="ru-RU" sz="2000" dirty="0" smtClean="0">
                <a:latin typeface="+mn-lt"/>
              </a:rPr>
              <a:t>В </a:t>
            </a:r>
            <a:r>
              <a:rPr lang="ru-RU" sz="2000" dirty="0">
                <a:latin typeface="+mn-lt"/>
              </a:rPr>
              <a:t>результате более тес­ного прилегания петель в хромомерах и самих хромомер друг к другу образуются хроматиновые фибриллы - </a:t>
            </a:r>
            <a:r>
              <a:rPr lang="ru-RU" sz="2000" b="1" i="1" dirty="0">
                <a:latin typeface="+mn-lt"/>
              </a:rPr>
              <a:t>хромонемы</a:t>
            </a:r>
            <a:r>
              <a:rPr lang="ru-RU" sz="2000" dirty="0">
                <a:latin typeface="+mn-lt"/>
              </a:rPr>
              <a:t> толщиной 300 </a:t>
            </a:r>
            <a:r>
              <a:rPr lang="ru-RU" sz="2000" dirty="0" err="1">
                <a:latin typeface="+mn-lt"/>
              </a:rPr>
              <a:t>нм</a:t>
            </a:r>
            <a:r>
              <a:rPr lang="ru-RU" sz="2000" dirty="0">
                <a:latin typeface="+mn-lt"/>
              </a:rPr>
              <a:t>. </a:t>
            </a:r>
          </a:p>
          <a:p>
            <a:pPr algn="just" eaLnBrk="1" hangingPunct="1">
              <a:spcBef>
                <a:spcPts val="600"/>
              </a:spcBef>
            </a:pPr>
            <a:r>
              <a:rPr lang="ru-RU" sz="2000" dirty="0">
                <a:latin typeface="+mn-lt"/>
              </a:rPr>
              <a:t>Хромонемы, в свою очередь, благодаря еще более компактной укладке, формируют хорошо различимые в световой микроскоп хроматиновые фибриллы – </a:t>
            </a:r>
            <a:r>
              <a:rPr lang="ru-RU" sz="2000" b="1" i="1" dirty="0">
                <a:latin typeface="+mn-lt"/>
              </a:rPr>
              <a:t>хроматиды</a:t>
            </a:r>
            <a:r>
              <a:rPr lang="ru-RU" sz="2000" dirty="0">
                <a:latin typeface="+mn-lt"/>
              </a:rPr>
              <a:t> толщиной 700 </a:t>
            </a:r>
            <a:r>
              <a:rPr lang="ru-RU" sz="2000" dirty="0" err="1">
                <a:latin typeface="+mn-lt"/>
              </a:rPr>
              <a:t>нм</a:t>
            </a:r>
            <a:r>
              <a:rPr lang="ru-RU" sz="2000" dirty="0">
                <a:latin typeface="+mn-lt"/>
              </a:rPr>
              <a:t>. </a:t>
            </a:r>
          </a:p>
          <a:p>
            <a:pPr algn="just" eaLnBrk="1" hangingPunct="1">
              <a:spcBef>
                <a:spcPts val="600"/>
              </a:spcBef>
            </a:pPr>
            <a:r>
              <a:rPr lang="ru-RU" sz="2000" dirty="0">
                <a:latin typeface="+mn-lt"/>
              </a:rPr>
              <a:t>Сестринские хроматиды, соединяясь друг с другом в области </a:t>
            </a:r>
            <a:r>
              <a:rPr lang="ru-RU" sz="2000" dirty="0" err="1">
                <a:latin typeface="+mn-lt"/>
              </a:rPr>
              <a:t>центромеры</a:t>
            </a:r>
            <a:r>
              <a:rPr lang="ru-RU" sz="2000" dirty="0">
                <a:latin typeface="+mn-lt"/>
              </a:rPr>
              <a:t>, образуют </a:t>
            </a:r>
            <a:r>
              <a:rPr lang="ru-RU" sz="2000" b="1" i="1" dirty="0">
                <a:latin typeface="+mn-lt"/>
              </a:rPr>
              <a:t>хромосомы</a:t>
            </a:r>
            <a:r>
              <a:rPr lang="ru-RU" sz="2000" dirty="0">
                <a:latin typeface="+mn-lt"/>
              </a:rPr>
              <a:t>. </a:t>
            </a:r>
          </a:p>
          <a:p>
            <a:pPr algn="just" eaLnBrk="1" hangingPunct="1">
              <a:spcBef>
                <a:spcPts val="600"/>
              </a:spcBef>
            </a:pPr>
            <a:r>
              <a:rPr lang="ru-RU" sz="2000" dirty="0">
                <a:latin typeface="+mn-lt"/>
              </a:rPr>
              <a:t>В итоге длина молекулы ДНК в результате всех уровней ее укладки сокращается примерно в 10 000 раз</a:t>
            </a:r>
            <a:r>
              <a:rPr lang="ru-RU" sz="2000" dirty="0" smtClean="0">
                <a:latin typeface="+mn-lt"/>
              </a:rPr>
              <a:t>.</a:t>
            </a:r>
            <a:endParaRPr lang="ru-RU" dirty="0"/>
          </a:p>
        </p:txBody>
      </p:sp>
    </p:spTree>
    <p:extLst>
      <p:ext uri="{BB962C8B-B14F-4D97-AF65-F5344CB8AC3E}">
        <p14:creationId xmlns:p14="http://schemas.microsoft.com/office/powerpoint/2010/main" xmlns="" val="291721190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хромосомы"/>
          <p:cNvPicPr>
            <a:picLocks noChangeAspect="1" noChangeArrowheads="1"/>
          </p:cNvPicPr>
          <p:nvPr/>
        </p:nvPicPr>
        <p:blipFill>
          <a:blip r:embed="rId2">
            <a:clrChange>
              <a:clrFrom>
                <a:srgbClr val="FFFFFF"/>
              </a:clrFrom>
              <a:clrTo>
                <a:srgbClr val="FFFFFF">
                  <a:alpha val="0"/>
                </a:srgbClr>
              </a:clrTo>
            </a:clrChange>
            <a:lum bright="12000" contrast="12000"/>
            <a:extLst>
              <a:ext uri="{28A0092B-C50C-407E-A947-70E740481C1C}">
                <a14:useLocalDpi xmlns:a14="http://schemas.microsoft.com/office/drawing/2010/main" xmlns="" val="0"/>
              </a:ext>
            </a:extLst>
          </a:blip>
          <a:srcRect/>
          <a:stretch>
            <a:fillRect/>
          </a:stretch>
        </p:blipFill>
        <p:spPr bwMode="auto">
          <a:xfrm>
            <a:off x="611188" y="1412875"/>
            <a:ext cx="8135937" cy="455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867" name="Text Box 3"/>
          <p:cNvSpPr txBox="1">
            <a:spLocks noChangeArrowheads="1"/>
          </p:cNvSpPr>
          <p:nvPr/>
        </p:nvSpPr>
        <p:spPr bwMode="auto">
          <a:xfrm>
            <a:off x="250825" y="6092825"/>
            <a:ext cx="8497888"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1600" i="1">
                <a:latin typeface="Tahoma" pitchFamily="34" charset="0"/>
              </a:rPr>
              <a:t>1 – нуклеосомный; 2 – нуклеомерный; 3 – хромомер; 4 – петлевой домен; 4 – хромонема; 5 – хроматида.</a:t>
            </a:r>
            <a:endParaRPr lang="ru-RU" altLang="ru-RU" sz="1600">
              <a:latin typeface="Tahoma" pitchFamily="34" charset="0"/>
            </a:endParaRPr>
          </a:p>
        </p:txBody>
      </p:sp>
      <p:sp>
        <p:nvSpPr>
          <p:cNvPr id="164868" name="Rectangle 4"/>
          <p:cNvSpPr>
            <a:spLocks noGrp="1" noChangeArrowheads="1"/>
          </p:cNvSpPr>
          <p:nvPr>
            <p:ph type="title"/>
          </p:nvPr>
        </p:nvSpPr>
        <p:spPr>
          <a:xfrm>
            <a:off x="457200" y="274638"/>
            <a:ext cx="8229600" cy="560387"/>
          </a:xfrm>
        </p:spPr>
        <p:txBody>
          <a:bodyPr>
            <a:normAutofit fontScale="90000"/>
          </a:bodyPr>
          <a:lstStyle/>
          <a:p>
            <a:pPr eaLnBrk="1" hangingPunct="1"/>
            <a:r>
              <a:rPr lang="ru-RU" altLang="ru-RU" sz="2800" b="1" smtClean="0"/>
              <a:t>Схемы уровней организации хромосомы и компактизации хроматина</a:t>
            </a:r>
          </a:p>
        </p:txBody>
      </p:sp>
    </p:spTree>
    <p:extLst>
      <p:ext uri="{BB962C8B-B14F-4D97-AF65-F5344CB8AC3E}">
        <p14:creationId xmlns:p14="http://schemas.microsoft.com/office/powerpoint/2010/main" xmlns="" val="172975300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Box 6"/>
          <p:cNvSpPr txBox="1">
            <a:spLocks noChangeArrowheads="1"/>
          </p:cNvSpPr>
          <p:nvPr/>
        </p:nvSpPr>
        <p:spPr bwMode="auto">
          <a:xfrm>
            <a:off x="179388" y="476250"/>
            <a:ext cx="8785225" cy="50937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В неделящихся клетках степень </a:t>
            </a:r>
            <a:r>
              <a:rPr lang="ru-RU" sz="2000" dirty="0" err="1">
                <a:latin typeface="+mn-lt"/>
              </a:rPr>
              <a:t>спирализации</a:t>
            </a:r>
            <a:r>
              <a:rPr lang="ru-RU" sz="2000" dirty="0">
                <a:latin typeface="+mn-lt"/>
              </a:rPr>
              <a:t> хроматиновых нитей на всем протяжении их не одинакова. </a:t>
            </a:r>
            <a:endParaRPr lang="ru-RU" sz="2000" dirty="0" smtClean="0">
              <a:latin typeface="+mn-lt"/>
            </a:endParaRPr>
          </a:p>
          <a:p>
            <a:pPr algn="just" eaLnBrk="1" hangingPunct="1">
              <a:spcBef>
                <a:spcPts val="600"/>
              </a:spcBef>
            </a:pPr>
            <a:r>
              <a:rPr lang="ru-RU" sz="2000" dirty="0" smtClean="0">
                <a:latin typeface="+mn-lt"/>
              </a:rPr>
              <a:t>Выделяют </a:t>
            </a:r>
            <a:r>
              <a:rPr lang="ru-RU" sz="2000" dirty="0">
                <a:latin typeface="+mn-lt"/>
              </a:rPr>
              <a:t>две разновидности хроматина — </a:t>
            </a:r>
            <a:r>
              <a:rPr lang="ru-RU" sz="2000" b="1" i="1" dirty="0" err="1">
                <a:latin typeface="+mn-lt"/>
              </a:rPr>
              <a:t>деконденсированный</a:t>
            </a:r>
            <a:r>
              <a:rPr lang="ru-RU" sz="2000" dirty="0">
                <a:latin typeface="+mn-lt"/>
              </a:rPr>
              <a:t> (</a:t>
            </a:r>
            <a:r>
              <a:rPr lang="ru-RU" sz="2000" dirty="0" err="1" smtClean="0">
                <a:latin typeface="+mn-lt"/>
              </a:rPr>
              <a:t>деспира</a:t>
            </a:r>
            <a:r>
              <a:rPr lang="ru-RU" sz="2000" dirty="0" smtClean="0">
                <a:latin typeface="+mn-lt"/>
              </a:rPr>
              <a:t>- </a:t>
            </a:r>
            <a:r>
              <a:rPr lang="ru-RU" sz="2000" dirty="0" err="1">
                <a:latin typeface="+mn-lt"/>
              </a:rPr>
              <a:t>лизованный</a:t>
            </a:r>
            <a:r>
              <a:rPr lang="ru-RU" sz="2000" dirty="0">
                <a:latin typeface="+mn-lt"/>
              </a:rPr>
              <a:t>) </a:t>
            </a:r>
            <a:r>
              <a:rPr lang="ru-RU" sz="2000" b="1" i="1" dirty="0" err="1">
                <a:latin typeface="+mn-lt"/>
              </a:rPr>
              <a:t>эухроматин</a:t>
            </a:r>
            <a:r>
              <a:rPr lang="ru-RU" sz="2000" dirty="0">
                <a:latin typeface="+mn-lt"/>
              </a:rPr>
              <a:t>, различимый лишь под электронным микроскопом, и </a:t>
            </a:r>
            <a:r>
              <a:rPr lang="ru-RU" sz="2000" b="1" i="1" dirty="0">
                <a:latin typeface="+mn-lt"/>
              </a:rPr>
              <a:t>конденсированный</a:t>
            </a:r>
            <a:r>
              <a:rPr lang="ru-RU" sz="2000" dirty="0">
                <a:latin typeface="+mn-lt"/>
              </a:rPr>
              <a:t> — </a:t>
            </a:r>
            <a:r>
              <a:rPr lang="ru-RU" sz="2000" b="1" i="1" dirty="0" err="1">
                <a:latin typeface="+mn-lt"/>
              </a:rPr>
              <a:t>гетерохроматин</a:t>
            </a:r>
            <a:r>
              <a:rPr lang="ru-RU" sz="2000" dirty="0">
                <a:latin typeface="+mn-lt"/>
              </a:rPr>
              <a:t>, выявляемый в виде </a:t>
            </a:r>
            <a:r>
              <a:rPr lang="ru-RU" sz="2000" dirty="0" err="1">
                <a:latin typeface="+mn-lt"/>
              </a:rPr>
              <a:t>глыбок</a:t>
            </a:r>
            <a:r>
              <a:rPr lang="ru-RU" sz="2000" dirty="0">
                <a:latin typeface="+mn-lt"/>
              </a:rPr>
              <a:t> </a:t>
            </a:r>
            <a:r>
              <a:rPr lang="ru-RU" sz="2000" dirty="0" smtClean="0">
                <a:latin typeface="+mn-lt"/>
              </a:rPr>
              <a:t>при световой микроскопии.</a:t>
            </a:r>
            <a:endParaRPr lang="ru-RU" sz="2000" dirty="0">
              <a:latin typeface="+mn-lt"/>
            </a:endParaRPr>
          </a:p>
          <a:p>
            <a:pPr algn="just" eaLnBrk="1" hangingPunct="1">
              <a:spcBef>
                <a:spcPts val="600"/>
              </a:spcBef>
            </a:pPr>
            <a:r>
              <a:rPr lang="ru-RU" sz="2000" dirty="0" err="1">
                <a:latin typeface="+mn-lt"/>
              </a:rPr>
              <a:t>Эухроматин</a:t>
            </a:r>
            <a:r>
              <a:rPr lang="ru-RU" sz="2000" dirty="0">
                <a:latin typeface="+mn-lt"/>
              </a:rPr>
              <a:t> содержит транскрибируемые участки ДНК, тогда как </a:t>
            </a:r>
            <a:r>
              <a:rPr lang="ru-RU" sz="2000" dirty="0" err="1">
                <a:latin typeface="+mn-lt"/>
              </a:rPr>
              <a:t>гетерохроматин</a:t>
            </a:r>
            <a:r>
              <a:rPr lang="ru-RU" sz="2000" dirty="0">
                <a:latin typeface="+mn-lt"/>
              </a:rPr>
              <a:t> не транскрибируется. </a:t>
            </a:r>
          </a:p>
          <a:p>
            <a:pPr algn="just" eaLnBrk="1" hangingPunct="1">
              <a:spcBef>
                <a:spcPts val="600"/>
              </a:spcBef>
            </a:pPr>
            <a:r>
              <a:rPr lang="ru-RU" sz="2000" dirty="0">
                <a:latin typeface="+mn-lt"/>
              </a:rPr>
              <a:t>В зависимости от функционального со­стояния клетки возможен переход </a:t>
            </a:r>
            <a:r>
              <a:rPr lang="ru-RU" sz="2000" dirty="0" err="1">
                <a:latin typeface="+mn-lt"/>
              </a:rPr>
              <a:t>гетерохроматина</a:t>
            </a:r>
            <a:r>
              <a:rPr lang="ru-RU" sz="2000" dirty="0">
                <a:latin typeface="+mn-lt"/>
              </a:rPr>
              <a:t> в </a:t>
            </a:r>
            <a:r>
              <a:rPr lang="ru-RU" sz="2000" dirty="0" err="1">
                <a:latin typeface="+mn-lt"/>
              </a:rPr>
              <a:t>эухроматин</a:t>
            </a:r>
            <a:r>
              <a:rPr lang="ru-RU" sz="2000" dirty="0">
                <a:latin typeface="+mn-lt"/>
              </a:rPr>
              <a:t> и обратно. </a:t>
            </a:r>
          </a:p>
          <a:p>
            <a:pPr algn="just" eaLnBrk="1" hangingPunct="1">
              <a:spcBef>
                <a:spcPts val="600"/>
              </a:spcBef>
            </a:pPr>
            <a:r>
              <a:rPr lang="ru-RU" sz="2000" dirty="0">
                <a:latin typeface="+mn-lt"/>
              </a:rPr>
              <a:t>В связи с этим </a:t>
            </a:r>
            <a:r>
              <a:rPr lang="ru-RU" sz="2000" dirty="0" err="1">
                <a:latin typeface="+mn-lt"/>
              </a:rPr>
              <a:t>гетерохроматин</a:t>
            </a:r>
            <a:r>
              <a:rPr lang="ru-RU" sz="2000" dirty="0">
                <a:latin typeface="+mn-lt"/>
              </a:rPr>
              <a:t> подразделяют на два вида: </a:t>
            </a:r>
            <a:r>
              <a:rPr lang="ru-RU" sz="2000" b="1" i="1" dirty="0">
                <a:latin typeface="+mn-lt"/>
              </a:rPr>
              <a:t>факультативный</a:t>
            </a:r>
            <a:r>
              <a:rPr lang="ru-RU" sz="2000" dirty="0">
                <a:latin typeface="+mn-lt"/>
              </a:rPr>
              <a:t> и </a:t>
            </a:r>
            <a:r>
              <a:rPr lang="ru-RU" sz="2000" b="1" i="1" dirty="0">
                <a:latin typeface="+mn-lt"/>
              </a:rPr>
              <a:t>конститутивный </a:t>
            </a:r>
            <a:r>
              <a:rPr lang="ru-RU" sz="2000" b="1" i="1" dirty="0" err="1">
                <a:latin typeface="+mn-lt"/>
              </a:rPr>
              <a:t>гетерохроматин</a:t>
            </a:r>
            <a:r>
              <a:rPr lang="ru-RU" sz="2000" dirty="0">
                <a:latin typeface="+mn-lt"/>
              </a:rPr>
              <a:t>.</a:t>
            </a:r>
          </a:p>
          <a:p>
            <a:pPr algn="just" eaLnBrk="1" hangingPunct="1">
              <a:spcBef>
                <a:spcPts val="600"/>
              </a:spcBef>
            </a:pPr>
            <a:r>
              <a:rPr lang="ru-RU" sz="2000" dirty="0">
                <a:latin typeface="+mn-lt"/>
              </a:rPr>
              <a:t>Факультативный </a:t>
            </a:r>
            <a:r>
              <a:rPr lang="ru-RU" sz="2000" dirty="0" err="1">
                <a:latin typeface="+mn-lt"/>
              </a:rPr>
              <a:t>гетерохроматин</a:t>
            </a:r>
            <a:r>
              <a:rPr lang="ru-RU" sz="2000" dirty="0">
                <a:latin typeface="+mn-lt"/>
              </a:rPr>
              <a:t> при определенных условиях может превращаться в </a:t>
            </a:r>
            <a:r>
              <a:rPr lang="ru-RU" sz="2000" dirty="0" err="1">
                <a:latin typeface="+mn-lt"/>
              </a:rPr>
              <a:t>эухроматин</a:t>
            </a:r>
            <a:r>
              <a:rPr lang="ru-RU" sz="2000" dirty="0">
                <a:latin typeface="+mn-lt"/>
              </a:rPr>
              <a:t>, конститутивный </a:t>
            </a:r>
            <a:r>
              <a:rPr lang="ru-RU" sz="2000" dirty="0" err="1">
                <a:latin typeface="+mn-lt"/>
              </a:rPr>
              <a:t>гетерохроматин</a:t>
            </a:r>
            <a:r>
              <a:rPr lang="ru-RU" sz="2000" dirty="0">
                <a:latin typeface="+mn-lt"/>
              </a:rPr>
              <a:t> никогда не превращается в </a:t>
            </a:r>
            <a:r>
              <a:rPr lang="ru-RU" sz="2000" dirty="0" err="1">
                <a:latin typeface="+mn-lt"/>
              </a:rPr>
              <a:t>эухроматин</a:t>
            </a:r>
            <a:r>
              <a:rPr lang="ru-RU" sz="2000" dirty="0">
                <a:latin typeface="+mn-lt"/>
              </a:rPr>
              <a:t>.</a:t>
            </a:r>
          </a:p>
        </p:txBody>
      </p:sp>
    </p:spTree>
    <p:extLst>
      <p:ext uri="{BB962C8B-B14F-4D97-AF65-F5344CB8AC3E}">
        <p14:creationId xmlns:p14="http://schemas.microsoft.com/office/powerpoint/2010/main" xmlns="" val="38516364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95536" y="550422"/>
            <a:ext cx="8091993" cy="4303929"/>
          </a:xfrm>
          <a:prstGeom prst="rect">
            <a:avLst/>
          </a:prstGeom>
        </p:spPr>
      </p:pic>
      <p:sp>
        <p:nvSpPr>
          <p:cNvPr id="4" name="TextBox 3"/>
          <p:cNvSpPr txBox="1"/>
          <p:nvPr/>
        </p:nvSpPr>
        <p:spPr>
          <a:xfrm>
            <a:off x="827584" y="88757"/>
            <a:ext cx="8136904" cy="461665"/>
          </a:xfrm>
          <a:prstGeom prst="rect">
            <a:avLst/>
          </a:prstGeom>
          <a:noFill/>
        </p:spPr>
        <p:txBody>
          <a:bodyPr wrap="square" rtlCol="0">
            <a:spAutoFit/>
          </a:bodyPr>
          <a:lstStyle/>
          <a:p>
            <a:pPr algn="ctr"/>
            <a:r>
              <a:rPr lang="ru-RU" sz="2400" b="1" dirty="0" smtClean="0"/>
              <a:t>Схема строения поверхностного аппарата животной клетки</a:t>
            </a:r>
            <a:endParaRPr lang="ru-RU" sz="2400" b="1" dirty="0"/>
          </a:p>
        </p:txBody>
      </p:sp>
      <p:sp>
        <p:nvSpPr>
          <p:cNvPr id="5" name="TextBox 4"/>
          <p:cNvSpPr txBox="1"/>
          <p:nvPr/>
        </p:nvSpPr>
        <p:spPr>
          <a:xfrm>
            <a:off x="179512" y="4889458"/>
            <a:ext cx="8784976" cy="1831271"/>
          </a:xfrm>
          <a:prstGeom prst="rect">
            <a:avLst/>
          </a:prstGeom>
          <a:noFill/>
        </p:spPr>
        <p:txBody>
          <a:bodyPr wrap="square" rtlCol="0">
            <a:spAutoFit/>
          </a:bodyPr>
          <a:lstStyle/>
          <a:p>
            <a:pPr algn="just">
              <a:spcBef>
                <a:spcPts val="600"/>
              </a:spcBef>
            </a:pPr>
            <a:r>
              <a:rPr lang="ru-RU" b="1" dirty="0" err="1" smtClean="0">
                <a:latin typeface="+mn-lt"/>
              </a:rPr>
              <a:t>Надмембранный</a:t>
            </a:r>
            <a:r>
              <a:rPr lang="ru-RU" b="1" dirty="0" smtClean="0">
                <a:latin typeface="+mn-lt"/>
              </a:rPr>
              <a:t> комплекс </a:t>
            </a:r>
            <a:r>
              <a:rPr lang="ru-RU" dirty="0" smtClean="0">
                <a:latin typeface="+mn-lt"/>
              </a:rPr>
              <a:t>(в животных клетках </a:t>
            </a:r>
            <a:r>
              <a:rPr lang="ru-RU" dirty="0" err="1" smtClean="0">
                <a:latin typeface="+mn-lt"/>
              </a:rPr>
              <a:t>гликокаликс</a:t>
            </a:r>
            <a:r>
              <a:rPr lang="ru-RU" dirty="0" smtClean="0">
                <a:latin typeface="+mn-lt"/>
              </a:rPr>
              <a:t>) представляет собой внешний по отношению к плазматической мембране слой, содержащий олигосахаридные и полисахаридные цепочки мембранных гликопротеинов и гликолипидов, а также периферические белки, связанные с наружной поверхностью плазмалеммы. </a:t>
            </a:r>
          </a:p>
          <a:p>
            <a:pPr algn="just">
              <a:spcBef>
                <a:spcPts val="600"/>
              </a:spcBef>
            </a:pPr>
            <a:r>
              <a:rPr lang="ru-RU" dirty="0" smtClean="0">
                <a:latin typeface="+mn-lt"/>
              </a:rPr>
              <a:t>Толщина </a:t>
            </a:r>
            <a:r>
              <a:rPr lang="ru-RU" dirty="0" err="1" smtClean="0">
                <a:latin typeface="+mn-lt"/>
              </a:rPr>
              <a:t>гликокаликса</a:t>
            </a:r>
            <a:r>
              <a:rPr lang="ru-RU" dirty="0" smtClean="0">
                <a:latin typeface="+mn-lt"/>
              </a:rPr>
              <a:t> составляет от 3 до 4 </a:t>
            </a:r>
            <a:r>
              <a:rPr lang="ru-RU" dirty="0" err="1" smtClean="0">
                <a:latin typeface="+mn-lt"/>
              </a:rPr>
              <a:t>нм</a:t>
            </a:r>
            <a:r>
              <a:rPr lang="ru-RU" dirty="0" smtClean="0">
                <a:latin typeface="+mn-lt"/>
              </a:rPr>
              <a:t>. </a:t>
            </a:r>
            <a:endParaRPr lang="ru-RU" dirty="0"/>
          </a:p>
        </p:txBody>
      </p:sp>
    </p:spTree>
    <p:extLst>
      <p:ext uri="{BB962C8B-B14F-4D97-AF65-F5344CB8AC3E}">
        <p14:creationId xmlns:p14="http://schemas.microsoft.com/office/powerpoint/2010/main" xmlns="" val="195629886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Box 6"/>
          <p:cNvSpPr txBox="1">
            <a:spLocks noChangeArrowheads="1"/>
          </p:cNvSpPr>
          <p:nvPr/>
        </p:nvSpPr>
        <p:spPr bwMode="auto">
          <a:xfrm>
            <a:off x="179388" y="188913"/>
            <a:ext cx="5256212" cy="5863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По морфологическим признакам ядра (соотношению содержания </a:t>
            </a:r>
            <a:r>
              <a:rPr lang="ru-RU" sz="2000" dirty="0" err="1">
                <a:latin typeface="+mn-lt"/>
              </a:rPr>
              <a:t>эу</a:t>
            </a:r>
            <a:r>
              <a:rPr lang="ru-RU" sz="2000" dirty="0">
                <a:latin typeface="+mn-lt"/>
              </a:rPr>
              <a:t>- и </a:t>
            </a:r>
            <a:r>
              <a:rPr lang="ru-RU" sz="2000" dirty="0" err="1">
                <a:latin typeface="+mn-lt"/>
              </a:rPr>
              <a:t>гетерохроматина</a:t>
            </a:r>
            <a:r>
              <a:rPr lang="ru-RU" sz="2000" dirty="0">
                <a:latin typeface="+mn-lt"/>
              </a:rPr>
              <a:t>) можно оценить активность процессов транскрипции, а следовательно, синтетической функции клетки. </a:t>
            </a:r>
          </a:p>
          <a:p>
            <a:pPr algn="just" eaLnBrk="1" hangingPunct="1">
              <a:spcBef>
                <a:spcPts val="600"/>
              </a:spcBef>
            </a:pPr>
            <a:r>
              <a:rPr lang="ru-RU" sz="2000" dirty="0">
                <a:latin typeface="+mn-lt"/>
              </a:rPr>
              <a:t>При усилении синтеза белка содержание </a:t>
            </a:r>
            <a:r>
              <a:rPr lang="ru-RU" sz="2000" dirty="0" err="1">
                <a:latin typeface="+mn-lt"/>
              </a:rPr>
              <a:t>эухроматина</a:t>
            </a:r>
            <a:r>
              <a:rPr lang="ru-RU" sz="2000" dirty="0">
                <a:latin typeface="+mn-lt"/>
              </a:rPr>
              <a:t> по отношению к </a:t>
            </a:r>
            <a:r>
              <a:rPr lang="ru-RU" sz="2000" dirty="0" err="1">
                <a:latin typeface="+mn-lt"/>
              </a:rPr>
              <a:t>гетерохроматину</a:t>
            </a:r>
            <a:r>
              <a:rPr lang="ru-RU" sz="2000" dirty="0">
                <a:latin typeface="+mn-lt"/>
              </a:rPr>
              <a:t> возрастает, при снижении, наоборот, возрастает содержание </a:t>
            </a:r>
            <a:r>
              <a:rPr lang="ru-RU" sz="2000" dirty="0" err="1">
                <a:latin typeface="+mn-lt"/>
              </a:rPr>
              <a:t>гетерохроматина</a:t>
            </a:r>
            <a:r>
              <a:rPr lang="ru-RU" sz="2000" dirty="0">
                <a:latin typeface="+mn-lt"/>
              </a:rPr>
              <a:t>.</a:t>
            </a:r>
          </a:p>
          <a:p>
            <a:pPr algn="just" eaLnBrk="1" hangingPunct="1">
              <a:spcBef>
                <a:spcPts val="600"/>
              </a:spcBef>
            </a:pPr>
            <a:r>
              <a:rPr lang="ru-RU" sz="2000" dirty="0">
                <a:latin typeface="+mn-lt"/>
              </a:rPr>
              <a:t>Вступление клетки в митоз или мейоз, как отмечалось выше, сопровождается </a:t>
            </a:r>
            <a:r>
              <a:rPr lang="ru-RU" sz="2000" dirty="0" err="1">
                <a:latin typeface="+mn-lt"/>
              </a:rPr>
              <a:t>суперспирализацией</a:t>
            </a:r>
            <a:r>
              <a:rPr lang="ru-RU" sz="2000" dirty="0">
                <a:latin typeface="+mn-lt"/>
              </a:rPr>
              <a:t> хроматина и образованием </a:t>
            </a:r>
            <a:r>
              <a:rPr lang="ru-RU" sz="2000" b="1" i="1" dirty="0">
                <a:latin typeface="+mn-lt"/>
              </a:rPr>
              <a:t>хромосом,</a:t>
            </a:r>
            <a:r>
              <a:rPr lang="ru-RU" sz="2000" dirty="0">
                <a:latin typeface="+mn-lt"/>
              </a:rPr>
              <a:t> которые становятся хорошо различимыми в световой микроскоп. </a:t>
            </a:r>
          </a:p>
          <a:p>
            <a:pPr algn="just" eaLnBrk="1" hangingPunct="1">
              <a:spcBef>
                <a:spcPts val="600"/>
              </a:spcBef>
            </a:pPr>
            <a:r>
              <a:rPr lang="ru-RU" sz="2000" dirty="0">
                <a:latin typeface="+mn-lt"/>
              </a:rPr>
              <a:t>Этот процесс начинается в профазе и достигает своей максимальной выраженности в метафазе митоза.</a:t>
            </a:r>
            <a:endParaRPr lang="ru-RU" dirty="0">
              <a:latin typeface="+mn-lt"/>
            </a:endParaRPr>
          </a:p>
        </p:txBody>
      </p:sp>
      <p:pic>
        <p:nvPicPr>
          <p:cNvPr id="167939" name="Picture 3" descr="хромосома1"/>
          <p:cNvPicPr>
            <a:picLocks noChangeAspect="1" noChangeArrowheads="1"/>
          </p:cNvPicPr>
          <p:nvPr/>
        </p:nvPicPr>
        <p:blipFill>
          <a:blip r:embed="rId2">
            <a:clrChange>
              <a:clrFrom>
                <a:srgbClr val="FFFFFF"/>
              </a:clrFrom>
              <a:clrTo>
                <a:srgbClr val="FFFFFF">
                  <a:alpha val="0"/>
                </a:srgbClr>
              </a:clrTo>
            </a:clrChange>
            <a:lum contrast="24000"/>
            <a:extLst>
              <a:ext uri="{28A0092B-C50C-407E-A947-70E740481C1C}">
                <a14:useLocalDpi xmlns:a14="http://schemas.microsoft.com/office/drawing/2010/main" xmlns="" val="0"/>
              </a:ext>
            </a:extLst>
          </a:blip>
          <a:srcRect/>
          <a:stretch>
            <a:fillRect/>
          </a:stretch>
        </p:blipFill>
        <p:spPr bwMode="auto">
          <a:xfrm>
            <a:off x="5796136" y="260648"/>
            <a:ext cx="2557462" cy="432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7940" name="Text Box 5"/>
          <p:cNvSpPr txBox="1">
            <a:spLocks noChangeArrowheads="1"/>
          </p:cNvSpPr>
          <p:nvPr/>
        </p:nvSpPr>
        <p:spPr bwMode="auto">
          <a:xfrm>
            <a:off x="5435600" y="4567968"/>
            <a:ext cx="3708400"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i="1" dirty="0">
                <a:latin typeface="+mn-lt"/>
              </a:rPr>
              <a:t>Метафазная хромосома</a:t>
            </a:r>
          </a:p>
          <a:p>
            <a:pPr algn="ctr" eaLnBrk="1" hangingPunct="1"/>
            <a:r>
              <a:rPr lang="ru-RU" altLang="ru-RU" i="1" dirty="0">
                <a:latin typeface="+mn-lt"/>
              </a:rPr>
              <a:t>1 – сестринские хромосомы (хроматиды);  2 – плечи хромосом; </a:t>
            </a:r>
          </a:p>
          <a:p>
            <a:pPr algn="ctr" eaLnBrk="1" hangingPunct="1"/>
            <a:r>
              <a:rPr lang="ru-RU" altLang="ru-RU" i="1" dirty="0">
                <a:latin typeface="+mn-lt"/>
              </a:rPr>
              <a:t>3 – </a:t>
            </a:r>
            <a:r>
              <a:rPr lang="ru-RU" altLang="ru-RU" i="1" dirty="0" err="1">
                <a:latin typeface="+mn-lt"/>
              </a:rPr>
              <a:t>центромера</a:t>
            </a:r>
            <a:r>
              <a:rPr lang="ru-RU" altLang="ru-RU" i="1" dirty="0">
                <a:latin typeface="+mn-lt"/>
              </a:rPr>
              <a:t>; 4 – вторичная перетяжка – ядрышковый организатор;  5 – </a:t>
            </a:r>
            <a:r>
              <a:rPr lang="ru-RU" altLang="ru-RU" i="1" dirty="0" err="1">
                <a:latin typeface="+mn-lt"/>
              </a:rPr>
              <a:t>теломеры</a:t>
            </a:r>
            <a:r>
              <a:rPr lang="ru-RU" altLang="ru-RU" i="1" dirty="0">
                <a:latin typeface="+mn-lt"/>
              </a:rPr>
              <a:t>; 6 – пучки микротрубочек.</a:t>
            </a:r>
          </a:p>
        </p:txBody>
      </p:sp>
    </p:spTree>
    <p:extLst>
      <p:ext uri="{BB962C8B-B14F-4D97-AF65-F5344CB8AC3E}">
        <p14:creationId xmlns:p14="http://schemas.microsoft.com/office/powerpoint/2010/main" xmlns="" val="10725068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57200" y="274638"/>
            <a:ext cx="8229600" cy="633412"/>
          </a:xfrm>
        </p:spPr>
        <p:txBody>
          <a:bodyPr>
            <a:normAutofit fontScale="90000"/>
          </a:bodyPr>
          <a:lstStyle/>
          <a:p>
            <a:pPr eaLnBrk="1" hangingPunct="1"/>
            <a:r>
              <a:rPr lang="ru-RU" altLang="ru-RU" sz="3600" b="1" dirty="0" smtClean="0"/>
              <a:t>Общая характеристика кариотипа</a:t>
            </a:r>
          </a:p>
        </p:txBody>
      </p:sp>
      <p:sp>
        <p:nvSpPr>
          <p:cNvPr id="168963" name="Rectangle 3"/>
          <p:cNvSpPr>
            <a:spLocks noGrp="1" noChangeArrowheads="1"/>
          </p:cNvSpPr>
          <p:nvPr>
            <p:ph type="body" idx="1"/>
          </p:nvPr>
        </p:nvSpPr>
        <p:spPr>
          <a:xfrm>
            <a:off x="179512" y="980728"/>
            <a:ext cx="8856984" cy="2016125"/>
          </a:xfrm>
        </p:spPr>
        <p:txBody>
          <a:bodyPr>
            <a:noAutofit/>
          </a:bodyPr>
          <a:lstStyle/>
          <a:p>
            <a:pPr marL="0" indent="0" eaLnBrk="1" hangingPunct="1">
              <a:spcBef>
                <a:spcPts val="600"/>
              </a:spcBef>
              <a:buFontTx/>
              <a:buNone/>
            </a:pPr>
            <a:r>
              <a:rPr lang="ru-RU" altLang="ru-RU" sz="2000" dirty="0" smtClean="0"/>
              <a:t>Кариотип - это </a:t>
            </a:r>
            <a:r>
              <a:rPr lang="ru-RU" altLang="ru-RU" sz="2000" i="1" dirty="0" smtClean="0"/>
              <a:t>совокупность числа, размеров и особенностей строения метафазных (или </a:t>
            </a:r>
            <a:r>
              <a:rPr lang="ru-RU" altLang="ru-RU" sz="2000" i="1" dirty="0" err="1" smtClean="0"/>
              <a:t>анафазых</a:t>
            </a:r>
            <a:r>
              <a:rPr lang="ru-RU" altLang="ru-RU" sz="2000" i="1" dirty="0" smtClean="0"/>
              <a:t>) хромосом.</a:t>
            </a:r>
            <a:r>
              <a:rPr lang="ru-RU" altLang="ru-RU" sz="2000" dirty="0" smtClean="0"/>
              <a:t> Всего в соматической клетке человека имеется 46 хромосом, 23 пары.</a:t>
            </a:r>
          </a:p>
          <a:p>
            <a:pPr marL="0" indent="0" algn="just" eaLnBrk="1" hangingPunct="1">
              <a:spcBef>
                <a:spcPts val="600"/>
              </a:spcBef>
              <a:buFontTx/>
              <a:buNone/>
            </a:pPr>
            <a:r>
              <a:rPr lang="ru-RU" altLang="ru-RU" sz="2000" dirty="0" smtClean="0"/>
              <a:t>Хромосомы 22 пар называются </a:t>
            </a:r>
            <a:r>
              <a:rPr lang="ru-RU" altLang="ru-RU" sz="2000" i="1" dirty="0" err="1" smtClean="0"/>
              <a:t>аутосомами</a:t>
            </a:r>
            <a:r>
              <a:rPr lang="ru-RU" altLang="ru-RU" sz="2000" i="1" dirty="0" smtClean="0"/>
              <a:t>, </a:t>
            </a:r>
            <a:r>
              <a:rPr lang="ru-RU" altLang="ru-RU" sz="2000" dirty="0" smtClean="0"/>
              <a:t>а одну пару образуют </a:t>
            </a:r>
            <a:r>
              <a:rPr lang="ru-RU" altLang="ru-RU" sz="2000" i="1" dirty="0" smtClean="0"/>
              <a:t>половые </a:t>
            </a:r>
            <a:r>
              <a:rPr lang="ru-RU" altLang="ru-RU" sz="2000" dirty="0" smtClean="0"/>
              <a:t>хромосомы:  две Х-хромосомы у женщин и по одной Х- и </a:t>
            </a:r>
            <a:r>
              <a:rPr lang="en-US" altLang="ru-RU" sz="2000" dirty="0" smtClean="0"/>
              <a:t>Y</a:t>
            </a:r>
            <a:r>
              <a:rPr lang="ru-RU" altLang="ru-RU" sz="2000" dirty="0" smtClean="0"/>
              <a:t>-хромосоме у мужчин. При этом </a:t>
            </a:r>
            <a:r>
              <a:rPr lang="en-US" altLang="ru-RU" sz="2000" dirty="0" smtClean="0"/>
              <a:t>Y</a:t>
            </a:r>
            <a:r>
              <a:rPr lang="ru-RU" altLang="ru-RU" sz="2000" dirty="0" smtClean="0"/>
              <a:t>-хромосома почти вдвое короче Х-хромосомы.</a:t>
            </a:r>
          </a:p>
        </p:txBody>
      </p:sp>
      <p:pic>
        <p:nvPicPr>
          <p:cNvPr id="168964" name="Picture 4" descr="karyographic"/>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36096" y="3068638"/>
            <a:ext cx="2448272" cy="3794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8965" name="Picture 5" descr="Human_46,X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27584" y="2996952"/>
            <a:ext cx="4118698" cy="3861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226928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ядро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3372" y="3391257"/>
            <a:ext cx="4824412" cy="3300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9987" name="Rectangle 3"/>
          <p:cNvSpPr>
            <a:spLocks noGrp="1" noChangeArrowheads="1"/>
          </p:cNvSpPr>
          <p:nvPr>
            <p:ph type="title"/>
          </p:nvPr>
        </p:nvSpPr>
        <p:spPr>
          <a:xfrm>
            <a:off x="457200" y="274639"/>
            <a:ext cx="8229600" cy="418058"/>
          </a:xfrm>
        </p:spPr>
        <p:txBody>
          <a:bodyPr>
            <a:normAutofit fontScale="90000"/>
          </a:bodyPr>
          <a:lstStyle/>
          <a:p>
            <a:pPr eaLnBrk="1" hangingPunct="1"/>
            <a:r>
              <a:rPr lang="ru-RU" altLang="ru-RU" sz="3600" dirty="0" smtClean="0"/>
              <a:t>Схема морфологии хромосом</a:t>
            </a:r>
          </a:p>
        </p:txBody>
      </p:sp>
      <p:sp>
        <p:nvSpPr>
          <p:cNvPr id="169988" name="Text Box 4"/>
          <p:cNvSpPr txBox="1">
            <a:spLocks noChangeArrowheads="1"/>
          </p:cNvSpPr>
          <p:nvPr/>
        </p:nvSpPr>
        <p:spPr bwMode="auto">
          <a:xfrm>
            <a:off x="5531322" y="5527619"/>
            <a:ext cx="339934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altLang="ru-RU" dirty="0">
                <a:latin typeface="+mn-lt"/>
              </a:rPr>
              <a:t>Т – </a:t>
            </a:r>
            <a:r>
              <a:rPr lang="ru-RU" altLang="ru-RU" dirty="0" err="1">
                <a:latin typeface="+mn-lt"/>
              </a:rPr>
              <a:t>теломеры</a:t>
            </a:r>
            <a:r>
              <a:rPr lang="ru-RU" altLang="ru-RU" dirty="0">
                <a:latin typeface="+mn-lt"/>
              </a:rPr>
              <a:t>, </a:t>
            </a:r>
          </a:p>
          <a:p>
            <a:pPr algn="just" eaLnBrk="1" hangingPunct="1"/>
            <a:r>
              <a:rPr lang="ru-RU" altLang="ru-RU" dirty="0">
                <a:latin typeface="+mn-lt"/>
              </a:rPr>
              <a:t>Ц – </a:t>
            </a:r>
            <a:r>
              <a:rPr lang="ru-RU" altLang="ru-RU" dirty="0" err="1">
                <a:latin typeface="+mn-lt"/>
              </a:rPr>
              <a:t>центромеры</a:t>
            </a:r>
            <a:r>
              <a:rPr lang="ru-RU" altLang="ru-RU" dirty="0">
                <a:latin typeface="+mn-lt"/>
              </a:rPr>
              <a:t>, ЯОР – ядрышковый организатор</a:t>
            </a:r>
          </a:p>
        </p:txBody>
      </p:sp>
      <p:sp>
        <p:nvSpPr>
          <p:cNvPr id="169989" name="Text Box 5"/>
          <p:cNvSpPr txBox="1">
            <a:spLocks noChangeArrowheads="1"/>
          </p:cNvSpPr>
          <p:nvPr/>
        </p:nvSpPr>
        <p:spPr bwMode="auto">
          <a:xfrm>
            <a:off x="265621" y="836712"/>
            <a:ext cx="864235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altLang="ru-RU" sz="2000" b="1" i="1" dirty="0">
                <a:latin typeface="+mn-lt"/>
              </a:rPr>
              <a:t>Морфологические типы хромосом. </a:t>
            </a:r>
            <a:r>
              <a:rPr lang="ru-RU" altLang="ru-RU" sz="2000" dirty="0">
                <a:latin typeface="+mn-lt"/>
              </a:rPr>
              <a:t>По положению </a:t>
            </a:r>
            <a:r>
              <a:rPr lang="ru-RU" altLang="ru-RU" sz="2000" dirty="0" err="1">
                <a:latin typeface="+mn-lt"/>
              </a:rPr>
              <a:t>центромеры</a:t>
            </a:r>
            <a:r>
              <a:rPr lang="ru-RU" altLang="ru-RU" sz="2000" dirty="0">
                <a:latin typeface="+mn-lt"/>
              </a:rPr>
              <a:t> хромосомы делят на три вида:</a:t>
            </a:r>
          </a:p>
          <a:p>
            <a:pPr marL="266700" indent="-266700" eaLnBrk="1" hangingPunct="1"/>
            <a:r>
              <a:rPr lang="ru-RU" altLang="ru-RU" sz="2000" dirty="0">
                <a:latin typeface="+mn-lt"/>
              </a:rPr>
              <a:t>1)  </a:t>
            </a:r>
            <a:r>
              <a:rPr lang="ru-RU" altLang="ru-RU" sz="2000" i="1" dirty="0">
                <a:latin typeface="+mn-lt"/>
              </a:rPr>
              <a:t>Метацентрические (а) </a:t>
            </a:r>
            <a:r>
              <a:rPr lang="ru-RU" altLang="ru-RU" sz="2000" dirty="0">
                <a:latin typeface="+mn-lt"/>
              </a:rPr>
              <a:t>— с равными плечами (пример — 1-е хромосомы),</a:t>
            </a:r>
          </a:p>
          <a:p>
            <a:pPr marL="266700" indent="-266700" eaLnBrk="1" hangingPunct="1"/>
            <a:r>
              <a:rPr lang="ru-RU" altLang="ru-RU" sz="2000" dirty="0">
                <a:latin typeface="+mn-lt"/>
              </a:rPr>
              <a:t>2) </a:t>
            </a:r>
            <a:r>
              <a:rPr lang="ru-RU" altLang="ru-RU" sz="2000" i="1" dirty="0" err="1">
                <a:latin typeface="+mn-lt"/>
              </a:rPr>
              <a:t>Субметацентрические</a:t>
            </a:r>
            <a:r>
              <a:rPr lang="ru-RU" altLang="ru-RU" sz="2000" i="1" dirty="0">
                <a:latin typeface="+mn-lt"/>
              </a:rPr>
              <a:t> (б) </a:t>
            </a:r>
            <a:r>
              <a:rPr lang="ru-RU" altLang="ru-RU" sz="2000" dirty="0">
                <a:latin typeface="+mn-lt"/>
              </a:rPr>
              <a:t>— с плечами неодинаковой длины (пример — 7-е хромосомы),</a:t>
            </a:r>
          </a:p>
          <a:p>
            <a:pPr marL="266700" indent="-266700" eaLnBrk="1" hangingPunct="1"/>
            <a:r>
              <a:rPr lang="ru-RU" altLang="ru-RU" sz="2000" dirty="0">
                <a:latin typeface="+mn-lt"/>
              </a:rPr>
              <a:t>3)  </a:t>
            </a:r>
            <a:r>
              <a:rPr lang="ru-RU" altLang="ru-RU" sz="2000" i="1" dirty="0" err="1">
                <a:latin typeface="+mn-lt"/>
              </a:rPr>
              <a:t>Акроцентрические</a:t>
            </a:r>
            <a:r>
              <a:rPr lang="ru-RU" altLang="ru-RU" sz="2000" i="1" dirty="0">
                <a:latin typeface="+mn-lt"/>
              </a:rPr>
              <a:t> (в) </a:t>
            </a:r>
            <a:r>
              <a:rPr lang="ru-RU" altLang="ru-RU" sz="2000" dirty="0">
                <a:latin typeface="+mn-lt"/>
              </a:rPr>
              <a:t>— одно плечо практически отсутствует (пример — 21-е хромосомы).</a:t>
            </a:r>
          </a:p>
        </p:txBody>
      </p:sp>
    </p:spTree>
    <p:extLst>
      <p:ext uri="{BB962C8B-B14F-4D97-AF65-F5344CB8AC3E}">
        <p14:creationId xmlns:p14="http://schemas.microsoft.com/office/powerpoint/2010/main" xmlns="" val="409285683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ядерный матрикс"/>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435600" y="2276475"/>
            <a:ext cx="3260725" cy="3313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011" name="Rectangle 3"/>
          <p:cNvSpPr>
            <a:spLocks noGrp="1" noChangeArrowheads="1"/>
          </p:cNvSpPr>
          <p:nvPr>
            <p:ph type="title"/>
          </p:nvPr>
        </p:nvSpPr>
        <p:spPr>
          <a:xfrm>
            <a:off x="468313" y="260350"/>
            <a:ext cx="8229600" cy="671513"/>
          </a:xfrm>
        </p:spPr>
        <p:txBody>
          <a:bodyPr/>
          <a:lstStyle/>
          <a:p>
            <a:pPr eaLnBrk="1" hangingPunct="1"/>
            <a:r>
              <a:rPr lang="ru-RU" altLang="ru-RU" sz="3200" smtClean="0"/>
              <a:t>Ядерный матрикс</a:t>
            </a:r>
          </a:p>
        </p:txBody>
      </p:sp>
      <p:sp>
        <p:nvSpPr>
          <p:cNvPr id="171012" name="Text Box 4"/>
          <p:cNvSpPr txBox="1">
            <a:spLocks noChangeArrowheads="1"/>
          </p:cNvSpPr>
          <p:nvPr/>
        </p:nvSpPr>
        <p:spPr bwMode="auto">
          <a:xfrm>
            <a:off x="1311275" y="294005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ru-RU" altLang="ru-RU">
              <a:latin typeface="Tahoma" pitchFamily="34" charset="0"/>
            </a:endParaRPr>
          </a:p>
        </p:txBody>
      </p:sp>
      <p:sp>
        <p:nvSpPr>
          <p:cNvPr id="171013" name="Text Box 5"/>
          <p:cNvSpPr txBox="1">
            <a:spLocks noChangeArrowheads="1"/>
          </p:cNvSpPr>
          <p:nvPr/>
        </p:nvSpPr>
        <p:spPr bwMode="auto">
          <a:xfrm>
            <a:off x="250825" y="1125538"/>
            <a:ext cx="8640763"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altLang="ru-RU" sz="2000" b="1" dirty="0">
                <a:latin typeface="+mn-lt"/>
              </a:rPr>
              <a:t>Ядерный матрикс </a:t>
            </a:r>
            <a:r>
              <a:rPr lang="ru-RU" altLang="ru-RU" sz="2000" dirty="0">
                <a:latin typeface="+mn-lt"/>
              </a:rPr>
              <a:t>состоит из трех морфологических компонентов:  периферического белкового сетчатого слоя - </a:t>
            </a:r>
            <a:r>
              <a:rPr lang="ru-RU" altLang="ru-RU" sz="2000" dirty="0" err="1">
                <a:latin typeface="+mn-lt"/>
              </a:rPr>
              <a:t>лямины</a:t>
            </a:r>
            <a:r>
              <a:rPr lang="ru-RU" altLang="ru-RU" sz="2000" dirty="0">
                <a:latin typeface="+mn-lt"/>
              </a:rPr>
              <a:t>, внутреннего матрикса и «остаточного» ядрышка. </a:t>
            </a:r>
            <a:r>
              <a:rPr lang="ru-RU" altLang="ru-RU" sz="2000" dirty="0" err="1">
                <a:latin typeface="+mn-lt"/>
              </a:rPr>
              <a:t>Лямина</a:t>
            </a:r>
            <a:r>
              <a:rPr lang="ru-RU" altLang="ru-RU" sz="2000" dirty="0">
                <a:latin typeface="+mn-lt"/>
              </a:rPr>
              <a:t> образует сплошной фибриллярный слой, прилежащий к внутренней мембране </a:t>
            </a:r>
            <a:r>
              <a:rPr lang="ru-RU" altLang="ru-RU" sz="2000" dirty="0" err="1">
                <a:latin typeface="+mn-lt"/>
              </a:rPr>
              <a:t>кариолеммы</a:t>
            </a:r>
            <a:r>
              <a:rPr lang="ru-RU" altLang="ru-RU" sz="2000" dirty="0">
                <a:latin typeface="+mn-lt"/>
              </a:rPr>
              <a:t>, поддерживает морфологическую целостность ядра. </a:t>
            </a:r>
          </a:p>
        </p:txBody>
      </p:sp>
      <p:sp>
        <p:nvSpPr>
          <p:cNvPr id="171014" name="Text Box 6"/>
          <p:cNvSpPr txBox="1">
            <a:spLocks noChangeArrowheads="1"/>
          </p:cNvSpPr>
          <p:nvPr/>
        </p:nvSpPr>
        <p:spPr bwMode="auto">
          <a:xfrm>
            <a:off x="179388" y="2852738"/>
            <a:ext cx="5184775" cy="325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altLang="ru-RU" dirty="0" err="1">
                <a:latin typeface="+mn-lt"/>
              </a:rPr>
              <a:t>Интерхроматиновый</a:t>
            </a:r>
            <a:r>
              <a:rPr lang="ru-RU" altLang="ru-RU" dirty="0">
                <a:latin typeface="+mn-lt"/>
              </a:rPr>
              <a:t> матрикс представлен рыхлой фибриллярной сетью, в ячейках которых располагается хроматин в разной стадии конденсации. </a:t>
            </a:r>
          </a:p>
          <a:p>
            <a:pPr algn="just" eaLnBrk="1" hangingPunct="1">
              <a:spcBef>
                <a:spcPct val="50000"/>
              </a:spcBef>
            </a:pPr>
            <a:r>
              <a:rPr lang="ru-RU" altLang="ru-RU" dirty="0">
                <a:latin typeface="+mn-lt"/>
              </a:rPr>
              <a:t>К фибриллам присоединены комплексы  ферментов синтеза нуклеиновых кислот. Остаточное ядрышко состоит из плотно уложенных фибрилл и повторяет форму ядрышка. Компоненты ядерного матрикса динамичны и меняются в зависимости от функциональных особенностей клеток.</a:t>
            </a:r>
          </a:p>
        </p:txBody>
      </p:sp>
      <p:sp>
        <p:nvSpPr>
          <p:cNvPr id="171015" name="Text Box 7"/>
          <p:cNvSpPr txBox="1">
            <a:spLocks noChangeArrowheads="1"/>
          </p:cNvSpPr>
          <p:nvPr/>
        </p:nvSpPr>
        <p:spPr bwMode="auto">
          <a:xfrm>
            <a:off x="5364163" y="5589588"/>
            <a:ext cx="3600450"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altLang="ru-RU" sz="1600" dirty="0"/>
              <a:t>1 – </a:t>
            </a:r>
            <a:r>
              <a:rPr lang="ru-RU" altLang="ru-RU" sz="1600" dirty="0" err="1"/>
              <a:t>примембранный</a:t>
            </a:r>
            <a:r>
              <a:rPr lang="ru-RU" altLang="ru-RU" sz="1600" dirty="0"/>
              <a:t> белковый слой (</a:t>
            </a:r>
            <a:r>
              <a:rPr lang="ru-RU" altLang="ru-RU" sz="1600" dirty="0" err="1"/>
              <a:t>ламина</a:t>
            </a:r>
            <a:r>
              <a:rPr lang="ru-RU" altLang="ru-RU" sz="1600" dirty="0"/>
              <a:t>), 2 – </a:t>
            </a:r>
            <a:r>
              <a:rPr lang="ru-RU" altLang="ru-RU" sz="1600" dirty="0" err="1"/>
              <a:t>межхроматиновая</a:t>
            </a:r>
            <a:r>
              <a:rPr lang="ru-RU" altLang="ru-RU" sz="1600" dirty="0"/>
              <a:t> белковая сеть матрикса, 3 – матрикс ядрышка.</a:t>
            </a:r>
          </a:p>
        </p:txBody>
      </p:sp>
    </p:spTree>
    <p:extLst>
      <p:ext uri="{BB962C8B-B14F-4D97-AF65-F5344CB8AC3E}">
        <p14:creationId xmlns:p14="http://schemas.microsoft.com/office/powerpoint/2010/main" xmlns="" val="138053382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Matr_DNase_RNase cop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196752"/>
            <a:ext cx="4561826" cy="4077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1" name="Text Box 3"/>
          <p:cNvSpPr txBox="1">
            <a:spLocks noChangeArrowheads="1"/>
          </p:cNvSpPr>
          <p:nvPr/>
        </p:nvSpPr>
        <p:spPr bwMode="auto">
          <a:xfrm>
            <a:off x="3203575" y="260350"/>
            <a:ext cx="2908300" cy="457200"/>
          </a:xfrm>
          <a:prstGeom prst="rect">
            <a:avLst/>
          </a:prstGeom>
          <a:noFill/>
          <a:ln w="9525">
            <a:noFill/>
            <a:miter lim="800000"/>
            <a:headEnd/>
            <a:tailEnd/>
          </a:ln>
          <a:effectLst/>
        </p:spPr>
        <p:txBody>
          <a:bodyPr wrap="none">
            <a:spAutoFit/>
          </a:bodyPr>
          <a:lstStyle/>
          <a:p>
            <a:pPr eaLnBrk="0" hangingPunct="0">
              <a:defRPr/>
            </a:pPr>
            <a:r>
              <a:rPr lang="ru-RU" sz="2400" b="1">
                <a:effectLst>
                  <a:outerShdw blurRad="38100" dist="38100" dir="2700000" algn="tl">
                    <a:srgbClr val="C0C0C0"/>
                  </a:outerShdw>
                </a:effectLst>
              </a:rPr>
              <a:t>Ядерный матрикс</a:t>
            </a:r>
          </a:p>
        </p:txBody>
      </p:sp>
      <p:pic>
        <p:nvPicPr>
          <p:cNvPr id="4" name="Picture 2" descr="ядерный матрикс"/>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561826" y="777248"/>
            <a:ext cx="4258696" cy="43271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7"/>
          <p:cNvSpPr txBox="1">
            <a:spLocks noChangeArrowheads="1"/>
          </p:cNvSpPr>
          <p:nvPr/>
        </p:nvSpPr>
        <p:spPr bwMode="auto">
          <a:xfrm>
            <a:off x="4386893" y="5187804"/>
            <a:ext cx="46085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altLang="ru-RU" sz="1600" dirty="0"/>
              <a:t>1 – </a:t>
            </a:r>
            <a:r>
              <a:rPr lang="ru-RU" altLang="ru-RU" sz="1600" dirty="0" err="1"/>
              <a:t>примембранный</a:t>
            </a:r>
            <a:r>
              <a:rPr lang="ru-RU" altLang="ru-RU" sz="1600" dirty="0"/>
              <a:t> белковый слой (</a:t>
            </a:r>
            <a:r>
              <a:rPr lang="ru-RU" altLang="ru-RU" sz="1600" dirty="0" err="1"/>
              <a:t>ламина</a:t>
            </a:r>
            <a:r>
              <a:rPr lang="ru-RU" altLang="ru-RU" sz="1600" dirty="0"/>
              <a:t>), 2 – </a:t>
            </a:r>
            <a:r>
              <a:rPr lang="ru-RU" altLang="ru-RU" sz="1600" dirty="0" err="1"/>
              <a:t>межхроматиновая</a:t>
            </a:r>
            <a:r>
              <a:rPr lang="ru-RU" altLang="ru-RU" sz="1600" dirty="0"/>
              <a:t> белковая сеть матрикса, 3 – матрикс ядрышка.</a:t>
            </a:r>
          </a:p>
        </p:txBody>
      </p:sp>
    </p:spTree>
    <p:extLst>
      <p:ext uri="{BB962C8B-B14F-4D97-AF65-F5344CB8AC3E}">
        <p14:creationId xmlns:p14="http://schemas.microsoft.com/office/powerpoint/2010/main" xmlns="" val="133468084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179388" y="115888"/>
            <a:ext cx="86407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altLang="ru-RU" sz="2400" b="1">
                <a:latin typeface="Tahoma" pitchFamily="34" charset="0"/>
              </a:rPr>
              <a:t>Ядрышко</a:t>
            </a:r>
          </a:p>
        </p:txBody>
      </p:sp>
      <p:sp>
        <p:nvSpPr>
          <p:cNvPr id="173059" name="Text Box 3"/>
          <p:cNvSpPr txBox="1">
            <a:spLocks noChangeArrowheads="1"/>
          </p:cNvSpPr>
          <p:nvPr/>
        </p:nvSpPr>
        <p:spPr bwMode="auto">
          <a:xfrm>
            <a:off x="179388" y="620713"/>
            <a:ext cx="8785225" cy="201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a:latin typeface="+mn-lt"/>
              </a:rPr>
              <a:t>Внутри </a:t>
            </a:r>
            <a:r>
              <a:rPr lang="ru-RU" altLang="ru-RU" sz="2000" dirty="0" err="1">
                <a:latin typeface="+mn-lt"/>
              </a:rPr>
              <a:t>интерфазных</a:t>
            </a:r>
            <a:r>
              <a:rPr lang="ru-RU" altLang="ru-RU" sz="2000" dirty="0">
                <a:latin typeface="+mn-lt"/>
              </a:rPr>
              <a:t> ядер на окрашенных препаратах видны мелкие, обычно шаровидные тельца - </a:t>
            </a:r>
            <a:r>
              <a:rPr lang="ru-RU" altLang="ru-RU" sz="2000" b="1" i="1" dirty="0">
                <a:latin typeface="+mn-lt"/>
              </a:rPr>
              <a:t>ядрышки</a:t>
            </a:r>
            <a:r>
              <a:rPr lang="ru-RU" altLang="ru-RU" sz="2000" dirty="0">
                <a:latin typeface="+mn-lt"/>
              </a:rPr>
              <a:t>. </a:t>
            </a:r>
          </a:p>
          <a:p>
            <a:pPr algn="just" eaLnBrk="1" hangingPunct="1">
              <a:spcBef>
                <a:spcPts val="600"/>
              </a:spcBef>
            </a:pPr>
            <a:r>
              <a:rPr lang="ru-RU" sz="2000" dirty="0">
                <a:latin typeface="+mn-lt"/>
              </a:rPr>
              <a:t>Ядрышко — структурный элемент неделящегося ядра, состоящий из созревающих субъединиц рибосом и фибрилл ядерного матрикса, соединенных с </a:t>
            </a:r>
            <a:r>
              <a:rPr lang="ru-RU" sz="2000" dirty="0" err="1">
                <a:latin typeface="+mn-lt"/>
              </a:rPr>
              <a:t>центромерными</a:t>
            </a:r>
            <a:r>
              <a:rPr lang="ru-RU" sz="2000" dirty="0">
                <a:latin typeface="+mn-lt"/>
              </a:rPr>
              <a:t> участками хромосом, несущих множество копий генов </a:t>
            </a:r>
            <a:r>
              <a:rPr lang="ru-RU" sz="2000" dirty="0" err="1">
                <a:latin typeface="+mn-lt"/>
              </a:rPr>
              <a:t>рРНК</a:t>
            </a:r>
            <a:r>
              <a:rPr lang="ru-RU" sz="2000" dirty="0">
                <a:latin typeface="+mn-lt"/>
              </a:rPr>
              <a:t>. </a:t>
            </a:r>
          </a:p>
        </p:txBody>
      </p:sp>
      <p:sp>
        <p:nvSpPr>
          <p:cNvPr id="173060" name="Text Box 3"/>
          <p:cNvSpPr txBox="1">
            <a:spLocks noChangeArrowheads="1"/>
          </p:cNvSpPr>
          <p:nvPr/>
        </p:nvSpPr>
        <p:spPr bwMode="auto">
          <a:xfrm>
            <a:off x="179388" y="2708275"/>
            <a:ext cx="6408737" cy="3093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a:latin typeface="+mn-lt"/>
              </a:rPr>
              <a:t>Впервые ядрышки были описал </a:t>
            </a:r>
            <a:r>
              <a:rPr lang="ru-RU" sz="2000" b="1" i="1" dirty="0" err="1">
                <a:latin typeface="+mn-lt"/>
              </a:rPr>
              <a:t>Феличе</a:t>
            </a:r>
            <a:r>
              <a:rPr lang="ru-RU" sz="2000" b="1" i="1" dirty="0">
                <a:latin typeface="+mn-lt"/>
              </a:rPr>
              <a:t> Фонтана </a:t>
            </a:r>
            <a:r>
              <a:rPr lang="ru-RU" sz="2000" dirty="0">
                <a:latin typeface="+mn-lt"/>
              </a:rPr>
              <a:t>в 1774 году.</a:t>
            </a:r>
            <a:r>
              <a:rPr lang="ru-RU" altLang="ru-RU" sz="2000" dirty="0">
                <a:latin typeface="+mn-lt"/>
              </a:rPr>
              <a:t> </a:t>
            </a:r>
          </a:p>
          <a:p>
            <a:pPr algn="just" eaLnBrk="1" hangingPunct="1">
              <a:spcBef>
                <a:spcPts val="600"/>
              </a:spcBef>
            </a:pPr>
            <a:r>
              <a:rPr lang="ru-RU" sz="2000" dirty="0">
                <a:latin typeface="+mn-lt"/>
              </a:rPr>
              <a:t>Первые достоверные описания ядрышка были выполнены независимо </a:t>
            </a:r>
            <a:r>
              <a:rPr lang="ru-RU" sz="2000" b="1" i="1" dirty="0">
                <a:latin typeface="+mn-lt"/>
              </a:rPr>
              <a:t>Рудольфом Вагнером </a:t>
            </a:r>
            <a:r>
              <a:rPr lang="ru-RU" sz="2000" dirty="0">
                <a:latin typeface="+mn-lt"/>
              </a:rPr>
              <a:t>(1835 г.) и </a:t>
            </a:r>
            <a:r>
              <a:rPr lang="ru-RU" sz="2000" b="1" i="1" dirty="0">
                <a:latin typeface="+mn-lt"/>
              </a:rPr>
              <a:t>Габриэлем Густавом Валентином </a:t>
            </a:r>
            <a:r>
              <a:rPr lang="ru-RU" sz="2000" dirty="0">
                <a:latin typeface="+mn-lt"/>
              </a:rPr>
              <a:t>(1836 и 1839 гг.). </a:t>
            </a:r>
          </a:p>
          <a:p>
            <a:pPr algn="just" eaLnBrk="1" hangingPunct="1">
              <a:spcBef>
                <a:spcPts val="600"/>
              </a:spcBef>
            </a:pPr>
            <a:r>
              <a:rPr lang="ru-RU" sz="2000" dirty="0">
                <a:latin typeface="+mn-lt"/>
              </a:rPr>
              <a:t>В 1898 году </a:t>
            </a:r>
            <a:r>
              <a:rPr lang="ru-RU" sz="2000" b="1" i="1" dirty="0">
                <a:latin typeface="+mn-lt"/>
              </a:rPr>
              <a:t>Томас Монтгомери </a:t>
            </a:r>
            <a:r>
              <a:rPr lang="ru-RU" sz="2000" dirty="0">
                <a:latin typeface="+mn-lt"/>
              </a:rPr>
              <a:t>выпустил монументальную монографию, посвящённую ядрышку.</a:t>
            </a:r>
          </a:p>
          <a:p>
            <a:pPr algn="just" eaLnBrk="1" hangingPunct="1">
              <a:spcBef>
                <a:spcPts val="600"/>
              </a:spcBef>
            </a:pPr>
            <a:r>
              <a:rPr lang="ru-RU" altLang="ru-RU" sz="2000" dirty="0">
                <a:latin typeface="+mn-lt"/>
              </a:rPr>
              <a:t>Ядрышки обнаруживаются практически во всех ядрах </a:t>
            </a:r>
            <a:r>
              <a:rPr lang="ru-RU" altLang="ru-RU" sz="2000" dirty="0" err="1">
                <a:latin typeface="+mn-lt"/>
              </a:rPr>
              <a:t>эукариотических</a:t>
            </a:r>
            <a:r>
              <a:rPr lang="ru-RU" altLang="ru-RU" sz="2000" dirty="0">
                <a:latin typeface="+mn-lt"/>
              </a:rPr>
              <a:t> клеток.</a:t>
            </a:r>
          </a:p>
        </p:txBody>
      </p:sp>
      <p:pic>
        <p:nvPicPr>
          <p:cNvPr id="173061" name="Picture 2" descr="https://upload.wikimedia.org/wikipedia/commons/5/59/Felice_Fontana_1730-180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59563" y="2492375"/>
            <a:ext cx="2484437" cy="374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62" name="TextBox 10"/>
          <p:cNvSpPr txBox="1">
            <a:spLocks noChangeArrowheads="1"/>
          </p:cNvSpPr>
          <p:nvPr/>
        </p:nvSpPr>
        <p:spPr bwMode="auto">
          <a:xfrm>
            <a:off x="6732588" y="6381750"/>
            <a:ext cx="241141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dirty="0" err="1">
                <a:latin typeface="+mn-lt"/>
              </a:rPr>
              <a:t>Феличе</a:t>
            </a:r>
            <a:r>
              <a:rPr lang="ru-RU" dirty="0">
                <a:latin typeface="+mn-lt"/>
              </a:rPr>
              <a:t> Фонтана</a:t>
            </a:r>
          </a:p>
        </p:txBody>
      </p:sp>
    </p:spTree>
    <p:extLst>
      <p:ext uri="{BB962C8B-B14F-4D97-AF65-F5344CB8AC3E}">
        <p14:creationId xmlns:p14="http://schemas.microsoft.com/office/powerpoint/2010/main" xmlns="" val="358454562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Box 1"/>
          <p:cNvSpPr txBox="1">
            <a:spLocks noChangeArrowheads="1"/>
          </p:cNvSpPr>
          <p:nvPr/>
        </p:nvSpPr>
        <p:spPr bwMode="auto">
          <a:xfrm>
            <a:off x="179388" y="620713"/>
            <a:ext cx="6840537" cy="1400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Участки хромосом, несущие множество копий генов </a:t>
            </a:r>
            <a:r>
              <a:rPr lang="ru-RU" sz="2000" dirty="0" err="1">
                <a:latin typeface="+mn-lt"/>
              </a:rPr>
              <a:t>рРНК</a:t>
            </a:r>
            <a:r>
              <a:rPr lang="ru-RU" sz="2000" dirty="0">
                <a:latin typeface="+mn-lt"/>
              </a:rPr>
              <a:t> называются </a:t>
            </a:r>
            <a:r>
              <a:rPr lang="ru-RU" sz="2000" b="1" i="1" dirty="0">
                <a:latin typeface="+mn-lt"/>
              </a:rPr>
              <a:t>ядрышковые организаторы</a:t>
            </a:r>
            <a:r>
              <a:rPr lang="ru-RU" sz="2000" dirty="0">
                <a:latin typeface="+mn-lt"/>
              </a:rPr>
              <a:t>. </a:t>
            </a:r>
            <a:endParaRPr lang="ru-RU" sz="2000" dirty="0" smtClean="0">
              <a:latin typeface="+mn-lt"/>
            </a:endParaRPr>
          </a:p>
          <a:p>
            <a:pPr algn="just" eaLnBrk="1" hangingPunct="1">
              <a:spcBef>
                <a:spcPts val="600"/>
              </a:spcBef>
            </a:pPr>
            <a:r>
              <a:rPr lang="ru-RU" sz="2000" dirty="0" smtClean="0">
                <a:latin typeface="+mn-lt"/>
              </a:rPr>
              <a:t>Например</a:t>
            </a:r>
            <a:r>
              <a:rPr lang="ru-RU" sz="2000" dirty="0">
                <a:latin typeface="+mn-lt"/>
              </a:rPr>
              <a:t>, у человека они содержатся в 13- 15-й и 21-22-й парах хромосом.</a:t>
            </a:r>
          </a:p>
        </p:txBody>
      </p:sp>
      <p:pic>
        <p:nvPicPr>
          <p:cNvPr id="174083" name="Picture 5" descr="ядро"/>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186613" y="0"/>
            <a:ext cx="1957387" cy="208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084" name="TextBox 3"/>
          <p:cNvSpPr txBox="1">
            <a:spLocks noChangeArrowheads="1"/>
          </p:cNvSpPr>
          <p:nvPr/>
        </p:nvSpPr>
        <p:spPr bwMode="auto">
          <a:xfrm>
            <a:off x="179388" y="2133600"/>
            <a:ext cx="8856662" cy="463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Ядрышковый организатор содержит многократно повторенные рядом расположенные гены, кодирующие 5,8</a:t>
            </a:r>
            <a:r>
              <a:rPr lang="en-US" sz="2000" dirty="0">
                <a:latin typeface="+mn-lt"/>
              </a:rPr>
              <a:t>S</a:t>
            </a:r>
            <a:r>
              <a:rPr lang="ru-RU" sz="2000" dirty="0">
                <a:latin typeface="+mn-lt"/>
              </a:rPr>
              <a:t>, 18</a:t>
            </a:r>
            <a:r>
              <a:rPr lang="en-US" sz="2000" dirty="0">
                <a:latin typeface="+mn-lt"/>
              </a:rPr>
              <a:t>S </a:t>
            </a:r>
            <a:r>
              <a:rPr lang="ru-RU" sz="2000" dirty="0">
                <a:latin typeface="+mn-lt"/>
              </a:rPr>
              <a:t>и 28</a:t>
            </a:r>
            <a:r>
              <a:rPr lang="en-US" sz="2000" dirty="0">
                <a:latin typeface="+mn-lt"/>
              </a:rPr>
              <a:t>S </a:t>
            </a:r>
            <a:r>
              <a:rPr lang="ru-RU" sz="2000" dirty="0">
                <a:latin typeface="+mn-lt"/>
              </a:rPr>
              <a:t>РНК, которые </a:t>
            </a:r>
            <a:r>
              <a:rPr lang="ru-RU" sz="2000" dirty="0" err="1">
                <a:latin typeface="+mn-lt"/>
              </a:rPr>
              <a:t>транксрибируются</a:t>
            </a:r>
            <a:r>
              <a:rPr lang="ru-RU" sz="2000" dirty="0">
                <a:latin typeface="+mn-lt"/>
              </a:rPr>
              <a:t> как единое целое в виде молекулы пре-</a:t>
            </a:r>
            <a:r>
              <a:rPr lang="ru-RU" sz="2000" dirty="0" err="1">
                <a:latin typeface="+mn-lt"/>
              </a:rPr>
              <a:t>рРНК</a:t>
            </a:r>
            <a:r>
              <a:rPr lang="ru-RU" sz="2000" dirty="0">
                <a:latin typeface="+mn-lt"/>
              </a:rPr>
              <a:t>, а также расположенный </a:t>
            </a:r>
            <a:r>
              <a:rPr lang="ru-RU" sz="2000" dirty="0" err="1">
                <a:latin typeface="+mn-lt"/>
              </a:rPr>
              <a:t>о­дельно</a:t>
            </a:r>
            <a:r>
              <a:rPr lang="ru-RU" sz="2000" dirty="0">
                <a:latin typeface="+mn-lt"/>
              </a:rPr>
              <a:t> ген короткой 5</a:t>
            </a:r>
            <a:r>
              <a:rPr lang="en-US" sz="2000" dirty="0">
                <a:latin typeface="+mn-lt"/>
              </a:rPr>
              <a:t>S </a:t>
            </a:r>
            <a:r>
              <a:rPr lang="ru-RU" sz="2000" dirty="0">
                <a:latin typeface="+mn-lt"/>
              </a:rPr>
              <a:t>РНК.</a:t>
            </a:r>
          </a:p>
          <a:p>
            <a:pPr algn="just" eaLnBrk="1" hangingPunct="1">
              <a:spcBef>
                <a:spcPts val="600"/>
              </a:spcBef>
            </a:pPr>
            <a:r>
              <a:rPr lang="ru-RU" sz="2000" dirty="0">
                <a:latin typeface="+mn-lt"/>
              </a:rPr>
              <a:t>По разным оценкам, у человека насчитывается от 200 до 2000 копий каждого гена </a:t>
            </a:r>
            <a:r>
              <a:rPr lang="ru-RU" sz="2000" dirty="0" err="1">
                <a:latin typeface="+mn-lt"/>
              </a:rPr>
              <a:t>рРНК</a:t>
            </a:r>
            <a:r>
              <a:rPr lang="ru-RU" sz="2000" dirty="0">
                <a:latin typeface="+mn-lt"/>
              </a:rPr>
              <a:t>. </a:t>
            </a:r>
          </a:p>
          <a:p>
            <a:pPr algn="just" eaLnBrk="1" hangingPunct="1">
              <a:spcBef>
                <a:spcPts val="600"/>
              </a:spcBef>
            </a:pPr>
            <a:r>
              <a:rPr lang="ru-RU" sz="2000" dirty="0">
                <a:latin typeface="+mn-lt"/>
              </a:rPr>
              <a:t>Ядрышко обнаруживается только в период интерфазы и исчезает в профазе митоза, когда ядрышковые организаторы «растаскиваются» в ходе конденсации соответствующих хромосом; вновь формирование ядрышек происходит в телофазе митоза. Основная функция ядрышек — синтез и процессинг </a:t>
            </a:r>
            <a:r>
              <a:rPr lang="ru-RU" sz="2000" dirty="0" err="1">
                <a:latin typeface="+mn-lt"/>
              </a:rPr>
              <a:t>рРНК</a:t>
            </a:r>
            <a:r>
              <a:rPr lang="ru-RU" sz="2000" dirty="0">
                <a:latin typeface="+mn-lt"/>
              </a:rPr>
              <a:t> и сборка субъединиц рибосом.</a:t>
            </a:r>
          </a:p>
          <a:p>
            <a:pPr algn="just" eaLnBrk="1" hangingPunct="1">
              <a:spcBef>
                <a:spcPts val="600"/>
              </a:spcBef>
            </a:pPr>
            <a:r>
              <a:rPr lang="ru-RU" sz="2000" dirty="0">
                <a:latin typeface="+mn-lt"/>
              </a:rPr>
              <a:t>При транскрипции генов ядрышковых организаторов первоначально синтезируется крупная молекула пре-</a:t>
            </a:r>
            <a:r>
              <a:rPr lang="ru-RU" sz="2000" dirty="0" err="1">
                <a:latin typeface="+mn-lt"/>
              </a:rPr>
              <a:t>рРНК</a:t>
            </a:r>
            <a:r>
              <a:rPr lang="ru-RU" sz="2000" dirty="0">
                <a:latin typeface="+mn-lt"/>
              </a:rPr>
              <a:t>, которая в ядрышке подвергается химической модификации — </a:t>
            </a:r>
            <a:r>
              <a:rPr lang="ru-RU" sz="2000" b="1" i="1" dirty="0">
                <a:latin typeface="+mn-lt"/>
              </a:rPr>
              <a:t>процессингу</a:t>
            </a:r>
            <a:r>
              <a:rPr lang="ru-RU" sz="2000" dirty="0">
                <a:latin typeface="+mn-lt"/>
              </a:rPr>
              <a:t>.</a:t>
            </a:r>
          </a:p>
        </p:txBody>
      </p:sp>
    </p:spTree>
    <p:extLst>
      <p:ext uri="{BB962C8B-B14F-4D97-AF65-F5344CB8AC3E}">
        <p14:creationId xmlns:p14="http://schemas.microsoft.com/office/powerpoint/2010/main" xmlns="" val="153831438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7" name="Picture 6" descr="ядро 1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387" y="2372208"/>
            <a:ext cx="4490651" cy="4369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08" name="Text Box 7"/>
          <p:cNvSpPr txBox="1">
            <a:spLocks noChangeArrowheads="1"/>
          </p:cNvSpPr>
          <p:nvPr/>
        </p:nvSpPr>
        <p:spPr bwMode="auto">
          <a:xfrm>
            <a:off x="4823520" y="4088736"/>
            <a:ext cx="4320480" cy="2092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ru-RU" altLang="ru-RU" sz="2000" dirty="0">
                <a:latin typeface="+mn-lt"/>
              </a:rPr>
              <a:t>1 – гранулярный </a:t>
            </a:r>
            <a:r>
              <a:rPr lang="ru-RU" altLang="ru-RU" sz="2000" dirty="0" smtClean="0">
                <a:latin typeface="+mn-lt"/>
              </a:rPr>
              <a:t>компонент</a:t>
            </a:r>
            <a:r>
              <a:rPr lang="ru-RU" altLang="ru-RU" sz="2000" dirty="0">
                <a:latin typeface="+mn-lt"/>
              </a:rPr>
              <a:t>;</a:t>
            </a:r>
            <a:r>
              <a:rPr lang="ru-RU" altLang="ru-RU" sz="2000" dirty="0" smtClean="0">
                <a:latin typeface="+mn-lt"/>
              </a:rPr>
              <a:t> </a:t>
            </a:r>
            <a:endParaRPr lang="en-US" altLang="ru-RU" sz="2000" dirty="0" smtClean="0">
              <a:latin typeface="+mn-lt"/>
            </a:endParaRPr>
          </a:p>
          <a:p>
            <a:pPr eaLnBrk="1" hangingPunct="1">
              <a:spcBef>
                <a:spcPct val="50000"/>
              </a:spcBef>
            </a:pPr>
            <a:r>
              <a:rPr lang="ru-RU" altLang="ru-RU" sz="2000" dirty="0" smtClean="0">
                <a:latin typeface="+mn-lt"/>
              </a:rPr>
              <a:t>2 </a:t>
            </a:r>
            <a:r>
              <a:rPr lang="ru-RU" altLang="ru-RU" sz="2000" dirty="0">
                <a:latin typeface="+mn-lt"/>
              </a:rPr>
              <a:t>– фибриллярные </a:t>
            </a:r>
            <a:r>
              <a:rPr lang="ru-RU" altLang="ru-RU" sz="2000" dirty="0" smtClean="0">
                <a:latin typeface="+mn-lt"/>
              </a:rPr>
              <a:t>центры</a:t>
            </a:r>
            <a:r>
              <a:rPr lang="ru-RU" altLang="ru-RU" sz="2000" dirty="0"/>
              <a:t>; </a:t>
            </a:r>
            <a:endParaRPr lang="en-US" altLang="ru-RU" sz="2000" dirty="0"/>
          </a:p>
          <a:p>
            <a:pPr eaLnBrk="1" hangingPunct="1">
              <a:spcBef>
                <a:spcPct val="50000"/>
              </a:spcBef>
            </a:pPr>
            <a:r>
              <a:rPr lang="ru-RU" altLang="ru-RU" sz="2000" dirty="0" smtClean="0">
                <a:latin typeface="+mn-lt"/>
              </a:rPr>
              <a:t>3 </a:t>
            </a:r>
            <a:r>
              <a:rPr lang="ru-RU" altLang="ru-RU" sz="2000" dirty="0">
                <a:latin typeface="+mn-lt"/>
              </a:rPr>
              <a:t>– плотный фибриллярный </a:t>
            </a:r>
            <a:r>
              <a:rPr lang="ru-RU" altLang="ru-RU" sz="2000" dirty="0" smtClean="0">
                <a:latin typeface="+mn-lt"/>
              </a:rPr>
              <a:t>компонент</a:t>
            </a:r>
            <a:r>
              <a:rPr lang="ru-RU" altLang="ru-RU" sz="2000" dirty="0"/>
              <a:t>; </a:t>
            </a:r>
            <a:endParaRPr lang="en-US" altLang="ru-RU" sz="2000" dirty="0"/>
          </a:p>
          <a:p>
            <a:pPr eaLnBrk="1" hangingPunct="1">
              <a:spcBef>
                <a:spcPct val="50000"/>
              </a:spcBef>
            </a:pPr>
            <a:r>
              <a:rPr lang="ru-RU" altLang="ru-RU" sz="2000" dirty="0" smtClean="0">
                <a:latin typeface="+mn-lt"/>
              </a:rPr>
              <a:t> </a:t>
            </a:r>
            <a:r>
              <a:rPr lang="ru-RU" altLang="ru-RU" sz="2000" dirty="0">
                <a:latin typeface="+mn-lt"/>
              </a:rPr>
              <a:t>4 – </a:t>
            </a:r>
            <a:r>
              <a:rPr lang="ru-RU" altLang="ru-RU" sz="2000" dirty="0" err="1">
                <a:latin typeface="+mn-lt"/>
              </a:rPr>
              <a:t>околоядрышковый</a:t>
            </a:r>
            <a:r>
              <a:rPr lang="ru-RU" altLang="ru-RU" sz="2000" dirty="0">
                <a:latin typeface="+mn-lt"/>
              </a:rPr>
              <a:t> хроматин.</a:t>
            </a:r>
          </a:p>
        </p:txBody>
      </p:sp>
      <p:sp>
        <p:nvSpPr>
          <p:cNvPr id="175109" name="TextBox 7"/>
          <p:cNvSpPr txBox="1">
            <a:spLocks noChangeArrowheads="1"/>
          </p:cNvSpPr>
          <p:nvPr/>
        </p:nvSpPr>
        <p:spPr bwMode="auto">
          <a:xfrm>
            <a:off x="107950" y="115888"/>
            <a:ext cx="8856663" cy="232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В ходе процессинга пре-</a:t>
            </a:r>
            <a:r>
              <a:rPr lang="ru-RU" sz="2000" dirty="0" err="1">
                <a:latin typeface="+mn-lt"/>
              </a:rPr>
              <a:t>рРНК</a:t>
            </a:r>
            <a:r>
              <a:rPr lang="ru-RU" sz="2000" dirty="0">
                <a:latin typeface="+mn-lt"/>
              </a:rPr>
              <a:t> разрезается с образованием трех отдельных молекул </a:t>
            </a:r>
            <a:r>
              <a:rPr lang="ru-RU" sz="2000" dirty="0" err="1">
                <a:latin typeface="+mn-lt"/>
              </a:rPr>
              <a:t>рРНК</a:t>
            </a:r>
            <a:r>
              <a:rPr lang="ru-RU" sz="2000" dirty="0">
                <a:latin typeface="+mn-lt"/>
              </a:rPr>
              <a:t> (5,8</a:t>
            </a:r>
            <a:r>
              <a:rPr lang="en-US" sz="2000" dirty="0">
                <a:latin typeface="+mn-lt"/>
              </a:rPr>
              <a:t>S</a:t>
            </a:r>
            <a:r>
              <a:rPr lang="ru-RU" sz="2000" dirty="0">
                <a:latin typeface="+mn-lt"/>
              </a:rPr>
              <a:t>, 18</a:t>
            </a:r>
            <a:r>
              <a:rPr lang="en-US" sz="2000" dirty="0">
                <a:latin typeface="+mn-lt"/>
              </a:rPr>
              <a:t>S </a:t>
            </a:r>
            <a:r>
              <a:rPr lang="ru-RU" sz="2000" dirty="0">
                <a:latin typeface="+mn-lt"/>
              </a:rPr>
              <a:t>и 28</a:t>
            </a:r>
            <a:r>
              <a:rPr lang="en-US" sz="2000" dirty="0">
                <a:latin typeface="+mn-lt"/>
              </a:rPr>
              <a:t>S</a:t>
            </a:r>
            <a:r>
              <a:rPr lang="ru-RU" sz="2000" dirty="0">
                <a:latin typeface="+mn-lt"/>
              </a:rPr>
              <a:t>), которые вместе с 5</a:t>
            </a:r>
            <a:r>
              <a:rPr lang="en-US" sz="2000" dirty="0">
                <a:latin typeface="+mn-lt"/>
              </a:rPr>
              <a:t>S </a:t>
            </a:r>
            <a:r>
              <a:rPr lang="ru-RU" sz="2000" dirty="0">
                <a:latin typeface="+mn-lt"/>
              </a:rPr>
              <a:t>РНК связываются с белками и образуют предшественников большой и малой субъединиц рибосом. </a:t>
            </a:r>
            <a:endParaRPr lang="ru-RU" sz="2000" dirty="0" smtClean="0">
              <a:latin typeface="+mn-lt"/>
            </a:endParaRPr>
          </a:p>
          <a:p>
            <a:pPr algn="just" eaLnBrk="1" hangingPunct="1">
              <a:spcBef>
                <a:spcPts val="600"/>
              </a:spcBef>
            </a:pPr>
            <a:r>
              <a:rPr lang="ru-RU" sz="2000" dirty="0" smtClean="0">
                <a:latin typeface="+mn-lt"/>
              </a:rPr>
              <a:t>Предшественники </a:t>
            </a:r>
            <a:r>
              <a:rPr lang="ru-RU" sz="2000" dirty="0" err="1">
                <a:latin typeface="+mn-lt"/>
              </a:rPr>
              <a:t>рибосомальных</a:t>
            </a:r>
            <a:r>
              <a:rPr lang="ru-RU" sz="2000" dirty="0">
                <a:latin typeface="+mn-lt"/>
              </a:rPr>
              <a:t> субъединиц далее по отдельности транспортируются через ядерные поры в цитоплазму, где завершается формирование малой и большой субъединиц рибосом.</a:t>
            </a:r>
          </a:p>
        </p:txBody>
      </p:sp>
    </p:spTree>
    <p:extLst>
      <p:ext uri="{BB962C8B-B14F-4D97-AF65-F5344CB8AC3E}">
        <p14:creationId xmlns:p14="http://schemas.microsoft.com/office/powerpoint/2010/main" xmlns="" val="92373479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4084055" y="2780928"/>
            <a:ext cx="4880557" cy="35651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 Box 4"/>
          <p:cNvSpPr txBox="1">
            <a:spLocks noChangeArrowheads="1"/>
          </p:cNvSpPr>
          <p:nvPr/>
        </p:nvSpPr>
        <p:spPr bwMode="auto">
          <a:xfrm>
            <a:off x="179511" y="332656"/>
            <a:ext cx="8785101" cy="2092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altLang="ru-RU" sz="2000" dirty="0">
                <a:latin typeface="+mn-lt"/>
              </a:rPr>
              <a:t>Внутренняя часть ядрышка имеет фибриллярную структуру, состоящую из участка ДНК – ядрышкового организатора и синтезирующихся нитей р-РНК. </a:t>
            </a:r>
          </a:p>
          <a:p>
            <a:pPr algn="just" eaLnBrk="1" hangingPunct="1">
              <a:spcBef>
                <a:spcPts val="600"/>
              </a:spcBef>
            </a:pPr>
            <a:r>
              <a:rPr lang="ru-RU" altLang="ru-RU" sz="2000" dirty="0">
                <a:latin typeface="+mn-lt"/>
              </a:rPr>
              <a:t>Наружная гранулярная часть - это зона зрелых и созревающих субъединиц рибосом. </a:t>
            </a:r>
          </a:p>
          <a:p>
            <a:pPr algn="just" eaLnBrk="1" hangingPunct="1">
              <a:spcBef>
                <a:spcPts val="600"/>
              </a:spcBef>
            </a:pPr>
            <a:r>
              <a:rPr lang="ru-RU" altLang="ru-RU" sz="2000" dirty="0">
                <a:latin typeface="+mn-lt"/>
              </a:rPr>
              <a:t>Ядрышко участвует в образовании рибосом и мощно развито в клетках с интенсивным синтезом белка.</a:t>
            </a:r>
          </a:p>
        </p:txBody>
      </p:sp>
      <p:pic>
        <p:nvPicPr>
          <p:cNvPr id="5" name="Picture 5" descr="ядро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8689" y="3180284"/>
            <a:ext cx="3960812" cy="360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2117398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1" name="Picture 3" descr="ядро 11"/>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p:blipFill>
        <p:spPr bwMode="auto">
          <a:xfrm>
            <a:off x="6363" y="165079"/>
            <a:ext cx="3950627" cy="52669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6132" name="Text Box 4"/>
          <p:cNvSpPr txBox="1">
            <a:spLocks noChangeArrowheads="1"/>
          </p:cNvSpPr>
          <p:nvPr/>
        </p:nvSpPr>
        <p:spPr bwMode="auto">
          <a:xfrm>
            <a:off x="246062" y="5514602"/>
            <a:ext cx="8424863"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altLang="ru-RU" sz="2000" dirty="0">
                <a:latin typeface="+mn-lt"/>
              </a:rPr>
              <a:t>Схема строения ядрышка и его </a:t>
            </a:r>
            <a:r>
              <a:rPr lang="ru-RU" altLang="ru-RU" sz="2000" dirty="0" smtClean="0">
                <a:latin typeface="+mn-lt"/>
              </a:rPr>
              <a:t>работы: 1 </a:t>
            </a:r>
            <a:r>
              <a:rPr lang="ru-RU" altLang="ru-RU" sz="2000" dirty="0">
                <a:latin typeface="+mn-lt"/>
              </a:rPr>
              <a:t>– ядро, 2 – ядрышко, 3 – </a:t>
            </a:r>
            <a:r>
              <a:rPr lang="ru-RU" altLang="ru-RU" sz="2000" dirty="0" err="1">
                <a:latin typeface="+mn-lt"/>
              </a:rPr>
              <a:t>цитолемма</a:t>
            </a:r>
            <a:r>
              <a:rPr lang="ru-RU" altLang="ru-RU" sz="2000" dirty="0">
                <a:latin typeface="+mn-lt"/>
              </a:rPr>
              <a:t>, 4 – транскрипционная единица, 5 – пре – </a:t>
            </a:r>
            <a:r>
              <a:rPr lang="ru-RU" altLang="ru-RU" sz="2000" dirty="0" err="1">
                <a:latin typeface="+mn-lt"/>
              </a:rPr>
              <a:t>рРНК</a:t>
            </a:r>
            <a:r>
              <a:rPr lang="ru-RU" altLang="ru-RU" sz="2000" dirty="0">
                <a:latin typeface="+mn-lt"/>
              </a:rPr>
              <a:t>, 6 – большая </a:t>
            </a:r>
            <a:r>
              <a:rPr lang="ru-RU" altLang="ru-RU" sz="2000" dirty="0" err="1">
                <a:latin typeface="+mn-lt"/>
              </a:rPr>
              <a:t>рибосомная</a:t>
            </a:r>
            <a:r>
              <a:rPr lang="ru-RU" altLang="ru-RU" sz="2000" dirty="0">
                <a:latin typeface="+mn-lt"/>
              </a:rPr>
              <a:t>  субъединица, 7 – малая </a:t>
            </a:r>
            <a:r>
              <a:rPr lang="ru-RU" altLang="ru-RU" sz="2000" dirty="0" err="1">
                <a:latin typeface="+mn-lt"/>
              </a:rPr>
              <a:t>рибосомная</a:t>
            </a:r>
            <a:r>
              <a:rPr lang="ru-RU" altLang="ru-RU" sz="2000" dirty="0">
                <a:latin typeface="+mn-lt"/>
              </a:rPr>
              <a:t> субъединица, 9 – рибосома, 10 – </a:t>
            </a:r>
            <a:r>
              <a:rPr lang="ru-RU" altLang="ru-RU" sz="2000" dirty="0" err="1">
                <a:latin typeface="+mn-lt"/>
              </a:rPr>
              <a:t>полисома</a:t>
            </a:r>
            <a:r>
              <a:rPr lang="ru-RU" altLang="ru-RU" sz="2000" dirty="0">
                <a:latin typeface="+mn-lt"/>
              </a:rPr>
              <a:t>.</a:t>
            </a: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3956990" y="620688"/>
            <a:ext cx="5187010" cy="4627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48071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1"/>
          <p:cNvSpPr txBox="1">
            <a:spLocks noChangeArrowheads="1"/>
          </p:cNvSpPr>
          <p:nvPr/>
        </p:nvSpPr>
        <p:spPr bwMode="auto">
          <a:xfrm>
            <a:off x="250825" y="541338"/>
            <a:ext cx="8642350"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dirty="0">
                <a:latin typeface="+mn-lt"/>
              </a:rPr>
              <a:t>Плазмалемма обладает способностью к поддержанию мембранного потенциала (потенциала покоя). Изнутри она заряжена отрицательно, а снаружи положительно.</a:t>
            </a:r>
          </a:p>
        </p:txBody>
      </p:sp>
      <p:pic>
        <p:nvPicPr>
          <p:cNvPr id="3379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0335" y="1564241"/>
            <a:ext cx="5338877" cy="39058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6697" r="15086" b="5600"/>
          <a:stretch/>
        </p:blipFill>
        <p:spPr bwMode="auto">
          <a:xfrm>
            <a:off x="5428753" y="2348880"/>
            <a:ext cx="3616297" cy="2814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7336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805080" y="116632"/>
            <a:ext cx="8352928" cy="65930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rot="5400000">
            <a:off x="-416478" y="3323690"/>
            <a:ext cx="4058292" cy="3010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537218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350"/>
            <a:ext cx="8713093" cy="1708160"/>
          </a:xfrm>
          <a:prstGeom prst="rect">
            <a:avLst/>
          </a:prstGeom>
          <a:noFill/>
        </p:spPr>
        <p:txBody>
          <a:bodyPr wrap="square">
            <a:spAutoFit/>
          </a:bodyPr>
          <a:lstStyle/>
          <a:p>
            <a:pPr algn="just">
              <a:spcBef>
                <a:spcPts val="600"/>
              </a:spcBef>
              <a:defRPr/>
            </a:pPr>
            <a:r>
              <a:rPr lang="ru-RU" sz="2000" dirty="0"/>
              <a:t>В состав </a:t>
            </a:r>
            <a:r>
              <a:rPr lang="ru-RU" sz="2000" b="1" i="1" dirty="0" err="1"/>
              <a:t>субмембранного</a:t>
            </a:r>
            <a:r>
              <a:rPr lang="ru-RU" sz="2000" b="1" i="1" dirty="0"/>
              <a:t> комплекса </a:t>
            </a:r>
            <a:r>
              <a:rPr lang="ru-RU" sz="2000" dirty="0"/>
              <a:t>входит примыкающая к плазмалемме </a:t>
            </a:r>
            <a:r>
              <a:rPr lang="ru-RU" sz="2000" dirty="0" err="1"/>
              <a:t>гиалоплазма</a:t>
            </a:r>
            <a:r>
              <a:rPr lang="ru-RU" sz="2000" dirty="0"/>
              <a:t>, содержащая элементы </a:t>
            </a:r>
            <a:r>
              <a:rPr lang="ru-RU" sz="2000" dirty="0" err="1"/>
              <a:t>цитоскелета</a:t>
            </a:r>
            <a:r>
              <a:rPr lang="ru-RU" sz="2000" dirty="0"/>
              <a:t> (микротрубочки, </a:t>
            </a:r>
            <a:r>
              <a:rPr lang="ru-RU" sz="2000" dirty="0" err="1"/>
              <a:t>микрофиламенты</a:t>
            </a:r>
            <a:r>
              <a:rPr lang="ru-RU" sz="2000" dirty="0"/>
              <a:t>, промежуточные </a:t>
            </a:r>
            <a:r>
              <a:rPr lang="ru-RU" sz="2000" dirty="0" err="1"/>
              <a:t>филаменты</a:t>
            </a:r>
            <a:r>
              <a:rPr lang="ru-RU" sz="2000" dirty="0"/>
              <a:t>). </a:t>
            </a:r>
            <a:endParaRPr lang="ru-RU" sz="2000" dirty="0" smtClean="0"/>
          </a:p>
          <a:p>
            <a:pPr algn="just">
              <a:spcBef>
                <a:spcPts val="600"/>
              </a:spcBef>
              <a:defRPr/>
            </a:pPr>
            <a:r>
              <a:rPr lang="ru-RU" sz="2000" dirty="0" smtClean="0"/>
              <a:t>Комплекс </a:t>
            </a:r>
            <a:r>
              <a:rPr lang="ru-RU" sz="2000" dirty="0"/>
              <a:t>также включает периферические белки, примыкающие к плазмалемме со стороны цитоплазмы</a:t>
            </a:r>
            <a:r>
              <a:rPr lang="ru-RU" sz="2000" dirty="0" smtClean="0"/>
              <a:t>.</a:t>
            </a:r>
            <a:endParaRPr lang="ru-RU" sz="2000" dirty="0"/>
          </a:p>
        </p:txBody>
      </p:sp>
      <p:pic>
        <p:nvPicPr>
          <p:cNvPr id="1812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0" y="2065211"/>
            <a:ext cx="5316739" cy="40421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5522541" y="3194480"/>
            <a:ext cx="3456384" cy="2862322"/>
          </a:xfrm>
          <a:prstGeom prst="rect">
            <a:avLst/>
          </a:prstGeom>
          <a:noFill/>
        </p:spPr>
        <p:txBody>
          <a:bodyPr wrap="square" rtlCol="0">
            <a:spAutoFit/>
          </a:bodyPr>
          <a:lstStyle/>
          <a:p>
            <a:r>
              <a:rPr lang="ru-RU" dirty="0" smtClean="0"/>
              <a:t>Схема строения поверхностного аппарата животной клетки:</a:t>
            </a:r>
          </a:p>
          <a:p>
            <a:r>
              <a:rPr lang="ru-RU" dirty="0" smtClean="0"/>
              <a:t>1 – гликопротеин; </a:t>
            </a:r>
          </a:p>
          <a:p>
            <a:r>
              <a:rPr lang="ru-RU" dirty="0" smtClean="0"/>
              <a:t>2 – периферический белок; </a:t>
            </a:r>
          </a:p>
          <a:p>
            <a:r>
              <a:rPr lang="ru-RU" dirty="0" smtClean="0"/>
              <a:t>3 – интегральный белок; </a:t>
            </a:r>
          </a:p>
          <a:p>
            <a:r>
              <a:rPr lang="ru-RU" dirty="0" smtClean="0"/>
              <a:t>4 – олигосахарид; </a:t>
            </a:r>
          </a:p>
          <a:p>
            <a:r>
              <a:rPr lang="ru-RU" dirty="0" smtClean="0"/>
              <a:t>5 – </a:t>
            </a:r>
            <a:r>
              <a:rPr lang="ru-RU" dirty="0" err="1" smtClean="0"/>
              <a:t>холестерол</a:t>
            </a:r>
            <a:r>
              <a:rPr lang="ru-RU" dirty="0" smtClean="0"/>
              <a:t>; </a:t>
            </a:r>
          </a:p>
          <a:p>
            <a:r>
              <a:rPr lang="ru-RU" dirty="0" smtClean="0"/>
              <a:t>6 – </a:t>
            </a:r>
            <a:r>
              <a:rPr lang="ru-RU" dirty="0" err="1" smtClean="0"/>
              <a:t>протеогликанный</a:t>
            </a:r>
            <a:r>
              <a:rPr lang="ru-RU" dirty="0" smtClean="0"/>
              <a:t> комплекс; </a:t>
            </a:r>
          </a:p>
          <a:p>
            <a:r>
              <a:rPr lang="ru-RU" dirty="0" smtClean="0"/>
              <a:t>7 – коллагеновые фибриллы; </a:t>
            </a:r>
          </a:p>
          <a:p>
            <a:r>
              <a:rPr lang="ru-RU" dirty="0" smtClean="0"/>
              <a:t>8 – промежуточные </a:t>
            </a:r>
            <a:r>
              <a:rPr lang="ru-RU" dirty="0" err="1" smtClean="0"/>
              <a:t>филаменты</a:t>
            </a:r>
            <a:r>
              <a:rPr lang="ru-RU" dirty="0" smtClean="0"/>
              <a:t>.</a:t>
            </a:r>
            <a:endParaRPr lang="ru-RU" dirty="0"/>
          </a:p>
        </p:txBody>
      </p:sp>
    </p:spTree>
    <p:extLst>
      <p:ext uri="{BB962C8B-B14F-4D97-AF65-F5344CB8AC3E}">
        <p14:creationId xmlns:p14="http://schemas.microsoft.com/office/powerpoint/2010/main" xmlns="" val="8011242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мембрана"/>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850" y="1700808"/>
            <a:ext cx="4248150" cy="2551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7" name="Picture 3" descr="мембрана"/>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87900" y="1196752"/>
            <a:ext cx="4032250" cy="3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8" name="Text Box 4"/>
          <p:cNvSpPr txBox="1">
            <a:spLocks noChangeArrowheads="1"/>
          </p:cNvSpPr>
          <p:nvPr/>
        </p:nvSpPr>
        <p:spPr bwMode="auto">
          <a:xfrm>
            <a:off x="323850" y="5157192"/>
            <a:ext cx="8496300"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dirty="0">
                <a:latin typeface="+mn-lt"/>
              </a:rPr>
              <a:t>1 — молекула липида; 2 — липидный </a:t>
            </a:r>
            <a:r>
              <a:rPr lang="ru-RU" dirty="0" err="1">
                <a:latin typeface="+mn-lt"/>
              </a:rPr>
              <a:t>бислой</a:t>
            </a:r>
            <a:r>
              <a:rPr lang="ru-RU" dirty="0">
                <a:latin typeface="+mn-lt"/>
              </a:rPr>
              <a:t>; 3 — интегральные белки; </a:t>
            </a:r>
            <a:endParaRPr lang="ru-RU" dirty="0" smtClean="0">
              <a:latin typeface="+mn-lt"/>
            </a:endParaRPr>
          </a:p>
          <a:p>
            <a:pPr algn="ctr" eaLnBrk="1" hangingPunct="1"/>
            <a:r>
              <a:rPr lang="ru-RU" dirty="0" smtClean="0">
                <a:latin typeface="+mn-lt"/>
              </a:rPr>
              <a:t>4 </a:t>
            </a:r>
            <a:r>
              <a:rPr lang="ru-RU" dirty="0">
                <a:latin typeface="+mn-lt"/>
              </a:rPr>
              <a:t>— периферические белки; 5 — </a:t>
            </a:r>
            <a:r>
              <a:rPr lang="ru-RU" dirty="0" err="1">
                <a:latin typeface="+mn-lt"/>
              </a:rPr>
              <a:t>полуинтегральные</a:t>
            </a:r>
            <a:r>
              <a:rPr lang="ru-RU" dirty="0">
                <a:latin typeface="+mn-lt"/>
              </a:rPr>
              <a:t> белки; 6 — </a:t>
            </a:r>
            <a:r>
              <a:rPr lang="ru-RU" dirty="0" err="1">
                <a:latin typeface="+mn-lt"/>
              </a:rPr>
              <a:t>гликокаликс</a:t>
            </a:r>
            <a:r>
              <a:rPr lang="ru-RU" dirty="0">
                <a:latin typeface="+mn-lt"/>
              </a:rPr>
              <a:t>; </a:t>
            </a:r>
            <a:endParaRPr lang="ru-RU" dirty="0" smtClean="0">
              <a:latin typeface="+mn-lt"/>
            </a:endParaRPr>
          </a:p>
          <a:p>
            <a:pPr algn="ctr" eaLnBrk="1" hangingPunct="1"/>
            <a:r>
              <a:rPr lang="ru-RU" dirty="0" smtClean="0">
                <a:latin typeface="+mn-lt"/>
              </a:rPr>
              <a:t>7 </a:t>
            </a:r>
            <a:r>
              <a:rPr lang="ru-RU" dirty="0">
                <a:latin typeface="+mn-lt"/>
              </a:rPr>
              <a:t>— </a:t>
            </a:r>
            <a:r>
              <a:rPr lang="ru-RU" dirty="0" err="1">
                <a:latin typeface="+mn-lt"/>
              </a:rPr>
              <a:t>субмембранный</a:t>
            </a:r>
            <a:r>
              <a:rPr lang="ru-RU" dirty="0">
                <a:latin typeface="+mn-lt"/>
              </a:rPr>
              <a:t> слой; 8 — </a:t>
            </a:r>
            <a:r>
              <a:rPr lang="ru-RU" dirty="0" err="1">
                <a:latin typeface="+mn-lt"/>
              </a:rPr>
              <a:t>актиновые</a:t>
            </a:r>
            <a:r>
              <a:rPr lang="ru-RU" dirty="0">
                <a:latin typeface="+mn-lt"/>
              </a:rPr>
              <a:t> </a:t>
            </a:r>
            <a:r>
              <a:rPr lang="ru-RU" dirty="0" err="1">
                <a:latin typeface="+mn-lt"/>
              </a:rPr>
              <a:t>микрофиламенты</a:t>
            </a:r>
            <a:r>
              <a:rPr lang="ru-RU" dirty="0">
                <a:latin typeface="+mn-lt"/>
              </a:rPr>
              <a:t>; 9 — микротрубочки; 10 — промежуточные </a:t>
            </a:r>
            <a:r>
              <a:rPr lang="ru-RU" dirty="0" err="1">
                <a:latin typeface="+mn-lt"/>
              </a:rPr>
              <a:t>филаменты</a:t>
            </a:r>
            <a:r>
              <a:rPr lang="ru-RU" dirty="0">
                <a:latin typeface="+mn-lt"/>
              </a:rPr>
              <a:t>; 11 — углеводные молекулы гликопротеинов и гликолипидов.</a:t>
            </a:r>
          </a:p>
        </p:txBody>
      </p:sp>
      <p:sp>
        <p:nvSpPr>
          <p:cNvPr id="31749" name="Rectangle 5"/>
          <p:cNvSpPr>
            <a:spLocks noGrp="1" noChangeArrowheads="1"/>
          </p:cNvSpPr>
          <p:nvPr>
            <p:ph type="title"/>
          </p:nvPr>
        </p:nvSpPr>
        <p:spPr/>
        <p:txBody>
          <a:bodyPr/>
          <a:lstStyle/>
          <a:p>
            <a:pPr eaLnBrk="1" hangingPunct="1"/>
            <a:r>
              <a:rPr lang="ru-RU" sz="3200" b="1" dirty="0" smtClean="0"/>
              <a:t>Строение биологической мембраны (А) и клеточной оболочки (Б)</a:t>
            </a:r>
          </a:p>
        </p:txBody>
      </p:sp>
    </p:spTree>
    <p:extLst>
      <p:ext uri="{BB962C8B-B14F-4D97-AF65-F5344CB8AC3E}">
        <p14:creationId xmlns:p14="http://schemas.microsoft.com/office/powerpoint/2010/main" xmlns="" val="35070220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xmlns="" val="0"/>
              </a:ext>
            </a:extLst>
          </a:blip>
          <a:srcRect b="6703"/>
          <a:stretch/>
        </p:blipFill>
        <p:spPr>
          <a:xfrm>
            <a:off x="683568" y="0"/>
            <a:ext cx="7056784" cy="6274700"/>
          </a:xfrm>
          <a:prstGeom prst="rect">
            <a:avLst/>
          </a:prstGeom>
        </p:spPr>
      </p:pic>
      <p:sp>
        <p:nvSpPr>
          <p:cNvPr id="2" name="TextBox 1"/>
          <p:cNvSpPr txBox="1"/>
          <p:nvPr/>
        </p:nvSpPr>
        <p:spPr>
          <a:xfrm>
            <a:off x="107504" y="6309320"/>
            <a:ext cx="7488832" cy="369332"/>
          </a:xfrm>
          <a:prstGeom prst="rect">
            <a:avLst/>
          </a:prstGeom>
          <a:noFill/>
        </p:spPr>
        <p:txBody>
          <a:bodyPr wrap="square" rtlCol="0">
            <a:spAutoFit/>
          </a:bodyPr>
          <a:lstStyle/>
          <a:p>
            <a:r>
              <a:rPr lang="ru-RU" dirty="0" smtClean="0"/>
              <a:t>ТЭМ </a:t>
            </a:r>
            <a:r>
              <a:rPr lang="ru-RU" dirty="0"/>
              <a:t>— трансмиссионная электронная микроскопия</a:t>
            </a:r>
            <a:r>
              <a:rPr lang="ru-RU" dirty="0" smtClean="0"/>
              <a:t>.</a:t>
            </a:r>
            <a:endParaRPr lang="ru-RU" dirty="0"/>
          </a:p>
        </p:txBody>
      </p:sp>
    </p:spTree>
    <p:extLst>
      <p:ext uri="{BB962C8B-B14F-4D97-AF65-F5344CB8AC3E}">
        <p14:creationId xmlns:p14="http://schemas.microsoft.com/office/powerpoint/2010/main" xmlns="" val="39546056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323850" y="115888"/>
            <a:ext cx="831691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sz="3600" b="1" dirty="0">
                <a:latin typeface="+mn-lt"/>
              </a:rPr>
              <a:t>Морфофункциональные особенности  клеточных мембран</a:t>
            </a:r>
            <a:r>
              <a:rPr lang="ru-RU" sz="3600" dirty="0">
                <a:latin typeface="+mn-lt"/>
              </a:rPr>
              <a:t> </a:t>
            </a:r>
          </a:p>
        </p:txBody>
      </p:sp>
      <p:sp>
        <p:nvSpPr>
          <p:cNvPr id="11267" name="Text Box 3"/>
          <p:cNvSpPr txBox="1">
            <a:spLocks noChangeArrowheads="1"/>
          </p:cNvSpPr>
          <p:nvPr/>
        </p:nvSpPr>
        <p:spPr bwMode="auto">
          <a:xfrm>
            <a:off x="179388" y="1484784"/>
            <a:ext cx="8640762" cy="5187574"/>
          </a:xfrm>
          <a:prstGeom prst="rect">
            <a:avLst/>
          </a:prstGeom>
          <a:noFill/>
          <a:ln w="9525">
            <a:noFill/>
            <a:miter lim="800000"/>
            <a:headEnd/>
            <a:tailEnd/>
          </a:ln>
        </p:spPr>
        <p:txBody>
          <a:bodyPr>
            <a:spAutoFit/>
          </a:bodyPr>
          <a:lstStyle/>
          <a:p>
            <a:pPr algn="just">
              <a:spcBef>
                <a:spcPct val="35000"/>
              </a:spcBef>
              <a:defRPr/>
            </a:pPr>
            <a:r>
              <a:rPr lang="ru-RU" sz="2200" dirty="0"/>
              <a:t>Все клеточные мембраны представляют собой сложную смесь белков и липидов. Существуют три важных принципа строения мембраны.</a:t>
            </a:r>
          </a:p>
          <a:p>
            <a:pPr marL="444500" indent="-444500" algn="just">
              <a:spcBef>
                <a:spcPct val="35000"/>
              </a:spcBef>
              <a:defRPr/>
            </a:pPr>
            <a:r>
              <a:rPr lang="ru-RU" sz="2200" b="1" dirty="0"/>
              <a:t>1. Мембраны </a:t>
            </a:r>
            <a:r>
              <a:rPr lang="ru-RU" sz="2200" b="1" i="1" dirty="0"/>
              <a:t>не </a:t>
            </a:r>
            <a:r>
              <a:rPr lang="ru-RU" sz="2200" b="1" dirty="0"/>
              <a:t>однородны. </a:t>
            </a:r>
            <a:r>
              <a:rPr lang="ru-RU" sz="2200" dirty="0"/>
              <a:t>Мембраны, окружающие внутриклеточные органеллы, и плазматическая мембрана отличаются по составу.</a:t>
            </a:r>
            <a:endParaRPr lang="ru-RU" sz="2200" b="1" dirty="0"/>
          </a:p>
          <a:p>
            <a:pPr marL="444500" indent="-444500" algn="just">
              <a:spcBef>
                <a:spcPct val="35000"/>
              </a:spcBef>
              <a:defRPr/>
            </a:pPr>
            <a:r>
              <a:rPr lang="ru-RU" sz="2200" b="1" dirty="0"/>
              <a:t>2. Многие компоненты мембран находятся в состоянии непрерывного движения. </a:t>
            </a:r>
            <a:r>
              <a:rPr lang="ru-RU" sz="2200" dirty="0"/>
              <a:t>Мембрана напоминает постоянно меняющуюся мозаику. Некоторые части мембраны изменяются быстрее, чем другие.</a:t>
            </a:r>
            <a:endParaRPr lang="ru-RU" sz="2200" b="1" dirty="0"/>
          </a:p>
          <a:p>
            <a:pPr marL="444500" indent="-444500" algn="just">
              <a:spcBef>
                <a:spcPct val="35000"/>
              </a:spcBef>
              <a:defRPr/>
            </a:pPr>
            <a:r>
              <a:rPr lang="ru-RU" sz="2200" b="1" dirty="0"/>
              <a:t>3. Компоненты  мембран </a:t>
            </a:r>
            <a:r>
              <a:rPr lang="ru-RU" sz="2200" b="1" i="1" dirty="0"/>
              <a:t>чрезвычайно </a:t>
            </a:r>
            <a:r>
              <a:rPr lang="ru-RU" sz="2200" b="1" dirty="0"/>
              <a:t>асимметричны. </a:t>
            </a:r>
            <a:r>
              <a:rPr lang="ru-RU" sz="2200" dirty="0"/>
              <a:t>Между наружным и внутренним слоями мембран имеется различие по относительному количеству и качественному составу липидов. Белки располагаются среди липидов асимметрично и имеют хорошо различимые вне- и внутриклеточные домены. </a:t>
            </a:r>
            <a:endParaRPr lang="ru-RU" sz="2200" b="1" dirty="0"/>
          </a:p>
        </p:txBody>
      </p:sp>
    </p:spTree>
    <p:extLst>
      <p:ext uri="{BB962C8B-B14F-4D97-AF65-F5344CB8AC3E}">
        <p14:creationId xmlns:p14="http://schemas.microsoft.com/office/powerpoint/2010/main" xmlns="" val="2276078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11188" y="260350"/>
            <a:ext cx="7848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b="1" dirty="0" smtClean="0">
                <a:latin typeface="Tahoma" pitchFamily="34" charset="0"/>
              </a:rPr>
              <a:t>Функции </a:t>
            </a:r>
            <a:r>
              <a:rPr lang="ru-RU" b="1" dirty="0">
                <a:latin typeface="Tahoma" pitchFamily="34" charset="0"/>
              </a:rPr>
              <a:t>некоторых цитоплазматических и внутриклеточных мембран в животной клетке</a:t>
            </a:r>
          </a:p>
        </p:txBody>
      </p:sp>
      <p:graphicFrame>
        <p:nvGraphicFramePr>
          <p:cNvPr id="441382" name="Group 38"/>
          <p:cNvGraphicFramePr>
            <a:graphicFrameLocks noGrp="1"/>
          </p:cNvGraphicFramePr>
          <p:nvPr>
            <p:extLst>
              <p:ext uri="{D42A27DB-BD31-4B8C-83A1-F6EECF244321}">
                <p14:modId xmlns:p14="http://schemas.microsoft.com/office/powerpoint/2010/main" xmlns="" val="2038858573"/>
              </p:ext>
            </p:extLst>
          </p:nvPr>
        </p:nvGraphicFramePr>
        <p:xfrm>
          <a:off x="107504" y="1052513"/>
          <a:ext cx="8928992" cy="5369947"/>
        </p:xfrm>
        <a:graphic>
          <a:graphicData uri="http://schemas.openxmlformats.org/drawingml/2006/table">
            <a:tbl>
              <a:tblPr/>
              <a:tblGrid>
                <a:gridCol w="1623453"/>
                <a:gridCol w="2435180"/>
                <a:gridCol w="4870359"/>
              </a:tblGrid>
              <a:tr h="432271">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rPr>
                        <a:t>Клетки </a:t>
                      </a:r>
                      <a:endParaRPr kumimoji="0" lang="ru-RU" sz="1800" b="0" i="0" u="none" strike="noStrike" cap="none" normalizeH="0" baseline="0" dirty="0" smtClean="0">
                        <a:ln>
                          <a:noFill/>
                        </a:ln>
                        <a:solidFill>
                          <a:schemeClr val="tx1"/>
                        </a:solidFill>
                        <a:effectLst/>
                        <a:latin typeface="+mn-lt"/>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rPr>
                        <a:t>Мембраны </a:t>
                      </a:r>
                      <a:endParaRPr kumimoji="0" lang="ru-RU" sz="1800" b="0" i="0" u="none" strike="noStrike" cap="none" normalizeH="0" baseline="0" dirty="0" smtClean="0">
                        <a:ln>
                          <a:noFill/>
                        </a:ln>
                        <a:solidFill>
                          <a:schemeClr val="tx1"/>
                        </a:solidFill>
                        <a:effectLst/>
                        <a:latin typeface="+mn-lt"/>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ru-RU" sz="1800" b="1" i="0" u="none" strike="noStrike" cap="none" normalizeH="0" baseline="0" smtClean="0">
                          <a:ln>
                            <a:noFill/>
                          </a:ln>
                          <a:solidFill>
                            <a:schemeClr val="tx1"/>
                          </a:solidFill>
                          <a:effectLst/>
                          <a:latin typeface="+mn-lt"/>
                        </a:rPr>
                        <a:t>Функция </a:t>
                      </a:r>
                      <a:endParaRPr kumimoji="0" lang="ru-RU" sz="1800" b="0" i="0" u="none" strike="noStrike" cap="none" normalizeH="0" baseline="0" smtClean="0">
                        <a:ln>
                          <a:noFill/>
                        </a:ln>
                        <a:solidFill>
                          <a:schemeClr val="tx1"/>
                        </a:solidFill>
                        <a:effectLst/>
                        <a:latin typeface="+mn-lt"/>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7794">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Все клетки организма</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mn-lt"/>
                        </a:rPr>
                        <a:t>Клеточные (цитоплазматические)</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Активный транспорт ионов K</a:t>
                      </a:r>
                      <a:r>
                        <a:rPr kumimoji="0" lang="ru-RU" sz="1800" b="0" i="0" u="none" strike="noStrike" cap="none" normalizeH="0" baseline="50000" smtClean="0">
                          <a:ln>
                            <a:noFill/>
                          </a:ln>
                          <a:solidFill>
                            <a:schemeClr val="tx1"/>
                          </a:solidFill>
                          <a:effectLst/>
                          <a:latin typeface="+mn-lt"/>
                        </a:rPr>
                        <a:t>+</a:t>
                      </a:r>
                      <a:r>
                        <a:rPr kumimoji="0" lang="ru-RU" sz="1800" b="0" i="0" u="none" strike="noStrike" cap="none" normalizeH="0" baseline="0" smtClean="0">
                          <a:ln>
                            <a:noFill/>
                          </a:ln>
                          <a:solidFill>
                            <a:schemeClr val="tx1"/>
                          </a:solidFill>
                          <a:effectLst/>
                          <a:latin typeface="+mn-lt"/>
                        </a:rPr>
                        <a:t>, Na</a:t>
                      </a:r>
                      <a:r>
                        <a:rPr kumimoji="0" lang="ru-RU" sz="1800" b="0" i="0" u="none" strike="noStrike" cap="none" normalizeH="0" baseline="44000" smtClean="0">
                          <a:ln>
                            <a:noFill/>
                          </a:ln>
                          <a:solidFill>
                            <a:schemeClr val="tx1"/>
                          </a:solidFill>
                          <a:effectLst/>
                          <a:latin typeface="+mn-lt"/>
                        </a:rPr>
                        <a:t>+</a:t>
                      </a:r>
                      <a:r>
                        <a:rPr kumimoji="0" lang="ru-RU" sz="1800" b="0" i="0" u="none" strike="noStrike" cap="none" normalizeH="0" baseline="0" smtClean="0">
                          <a:ln>
                            <a:noFill/>
                          </a:ln>
                          <a:solidFill>
                            <a:schemeClr val="tx1"/>
                          </a:solidFill>
                          <a:effectLst/>
                          <a:latin typeface="+mn-lt"/>
                        </a:rPr>
                        <a:t>,</a:t>
                      </a:r>
                      <a:r>
                        <a:rPr kumimoji="0" lang="ru-RU" sz="1800" b="0" i="0" u="none" strike="noStrike" cap="none" normalizeH="0" baseline="44000" smtClean="0">
                          <a:ln>
                            <a:noFill/>
                          </a:ln>
                          <a:solidFill>
                            <a:schemeClr val="tx1"/>
                          </a:solidFill>
                          <a:effectLst/>
                          <a:latin typeface="+mn-lt"/>
                        </a:rPr>
                        <a:t>  </a:t>
                      </a:r>
                    </a:p>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Са </a:t>
                      </a:r>
                      <a:r>
                        <a:rPr kumimoji="0" lang="ru-RU" sz="1800" b="0" i="0" u="none" strike="noStrike" cap="none" normalizeH="0" baseline="42000" smtClean="0">
                          <a:ln>
                            <a:noFill/>
                          </a:ln>
                          <a:solidFill>
                            <a:schemeClr val="tx1"/>
                          </a:solidFill>
                          <a:effectLst/>
                          <a:latin typeface="+mn-lt"/>
                        </a:rPr>
                        <a:t>2</a:t>
                      </a:r>
                      <a:r>
                        <a:rPr kumimoji="0" lang="ru-RU" sz="1800" b="0" i="0" u="none" strike="noStrike" cap="none" normalizeH="0" baseline="44000" smtClean="0">
                          <a:ln>
                            <a:noFill/>
                          </a:ln>
                          <a:solidFill>
                            <a:schemeClr val="tx1"/>
                          </a:solidFill>
                          <a:effectLst/>
                          <a:latin typeface="+mn-lt"/>
                        </a:rPr>
                        <a:t>+</a:t>
                      </a:r>
                      <a:r>
                        <a:rPr kumimoji="0" lang="ru-RU" sz="1800" b="0" i="0" u="none" strike="noStrike" cap="none" normalizeH="0" baseline="0" smtClean="0">
                          <a:ln>
                            <a:noFill/>
                          </a:ln>
                          <a:solidFill>
                            <a:schemeClr val="tx1"/>
                          </a:solidFill>
                          <a:effectLst/>
                          <a:latin typeface="+mn-lt"/>
                        </a:rPr>
                        <a:t>, поддержание осмотического равновесия.</a:t>
                      </a:r>
                      <a:endParaRPr kumimoji="0" lang="ru-RU" sz="1800" b="0" i="0" u="none" strike="noStrike" cap="none" normalizeH="0" baseline="44000" smtClean="0">
                        <a:ln>
                          <a:noFill/>
                        </a:ln>
                        <a:solidFill>
                          <a:schemeClr val="tx1"/>
                        </a:solidFill>
                        <a:effectLst/>
                        <a:latin typeface="+mn-lt"/>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0938">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Большинство клеток</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mn-lt"/>
                        </a:rPr>
                        <a:t>Клеточные </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mn-lt"/>
                        </a:rPr>
                        <a:t>Связывание гормонов и включение внутриклеточной сигнализации.</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7218">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Нервные и мышечные клетки</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Клеточные </a:t>
                      </a:r>
                    </a:p>
                    <a:p>
                      <a:pPr marL="0" marR="0" lvl="0" indent="0" algn="l" defTabSz="914400" rtl="0" eaLnBrk="1" fontAlgn="base" latinLnBrk="0" hangingPunct="1">
                        <a:lnSpc>
                          <a:spcPct val="100000"/>
                        </a:lnSpc>
                        <a:spcBef>
                          <a:spcPts val="0"/>
                        </a:spcBef>
                        <a:spcAft>
                          <a:spcPct val="0"/>
                        </a:spcAft>
                        <a:buClrTx/>
                        <a:buSzTx/>
                        <a:buFontTx/>
                        <a:buNone/>
                        <a:tabLst/>
                      </a:pPr>
                      <a:endParaRPr kumimoji="0" lang="ru-RU" sz="1800" b="0" i="0" u="none" strike="noStrike" cap="none" normalizeH="0" baseline="0" smtClean="0">
                        <a:ln>
                          <a:noFill/>
                        </a:ln>
                        <a:solidFill>
                          <a:schemeClr val="tx1"/>
                        </a:solidFill>
                        <a:effectLst/>
                        <a:latin typeface="+mn-lt"/>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mn-lt"/>
                        </a:rPr>
                        <a:t>Генерация потенциалов покоя и действия и распространение потенциала действия.</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837">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Большинство клеток кроме эритроцитов</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Внутренняя мембрана митохондрий</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mn-lt"/>
                        </a:rPr>
                        <a:t>Перенос электронов на кислород и синтез АТФ (окислительное фосфорилирование).</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837">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Большинство клеток кроме эритроцитов</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ЭПС</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mn-lt"/>
                        </a:rPr>
                        <a:t>Перенос ионов </a:t>
                      </a:r>
                      <a:r>
                        <a:rPr kumimoji="0" lang="ru-RU" sz="1800" b="0" i="0" u="none" strike="noStrike" cap="none" normalizeH="0" baseline="0" dirty="0" err="1" smtClean="0">
                          <a:ln>
                            <a:noFill/>
                          </a:ln>
                          <a:solidFill>
                            <a:schemeClr val="tx1"/>
                          </a:solidFill>
                          <a:effectLst/>
                          <a:latin typeface="+mn-lt"/>
                        </a:rPr>
                        <a:t>Са</a:t>
                      </a:r>
                      <a:r>
                        <a:rPr kumimoji="0" lang="ru-RU" sz="1800" b="0" i="0" u="none" strike="noStrike" cap="none" normalizeH="0" baseline="0" dirty="0" smtClean="0">
                          <a:ln>
                            <a:noFill/>
                          </a:ln>
                          <a:solidFill>
                            <a:schemeClr val="tx1"/>
                          </a:solidFill>
                          <a:effectLst/>
                          <a:latin typeface="+mn-lt"/>
                        </a:rPr>
                        <a:t> </a:t>
                      </a:r>
                      <a:r>
                        <a:rPr kumimoji="0" lang="ru-RU" sz="1800" b="0" i="0" u="none" strike="noStrike" cap="none" normalizeH="0" baseline="42000" dirty="0" smtClean="0">
                          <a:ln>
                            <a:noFill/>
                          </a:ln>
                          <a:solidFill>
                            <a:schemeClr val="tx1"/>
                          </a:solidFill>
                          <a:effectLst/>
                          <a:latin typeface="+mn-lt"/>
                        </a:rPr>
                        <a:t>2</a:t>
                      </a:r>
                      <a:r>
                        <a:rPr kumimoji="0" lang="ru-RU" sz="1800" b="0" i="0" u="none" strike="noStrike" cap="none" normalizeH="0" baseline="44000" dirty="0" smtClean="0">
                          <a:ln>
                            <a:noFill/>
                          </a:ln>
                          <a:solidFill>
                            <a:schemeClr val="tx1"/>
                          </a:solidFill>
                          <a:effectLst/>
                          <a:latin typeface="+mn-lt"/>
                        </a:rPr>
                        <a:t>+</a:t>
                      </a:r>
                      <a:r>
                        <a:rPr kumimoji="0" lang="ru-RU" sz="1800" b="0" i="0" u="none" strike="noStrike" cap="none" normalizeH="0" baseline="0" dirty="0" smtClean="0">
                          <a:ln>
                            <a:noFill/>
                          </a:ln>
                          <a:solidFill>
                            <a:schemeClr val="tx1"/>
                          </a:solidFill>
                          <a:effectLst/>
                          <a:latin typeface="+mn-lt"/>
                        </a:rPr>
                        <a:t> из клеточного сока внутрь везикул.</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837">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Клетки зрительного эпителия</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smtClean="0">
                          <a:ln>
                            <a:noFill/>
                          </a:ln>
                          <a:solidFill>
                            <a:schemeClr val="tx1"/>
                          </a:solidFill>
                          <a:effectLst/>
                          <a:latin typeface="+mn-lt"/>
                        </a:rPr>
                        <a:t>Мембраны зрительных дисков</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mn-lt"/>
                        </a:rPr>
                        <a:t>Поглощение квантов света и генерация внутриклеточного сигнала.</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391316983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476375" y="295275"/>
            <a:ext cx="6480175" cy="952500"/>
          </a:xfrm>
        </p:spPr>
        <p:txBody>
          <a:bodyPr/>
          <a:lstStyle/>
          <a:p>
            <a:pPr eaLnBrk="1" hangingPunct="1"/>
            <a:r>
              <a:rPr lang="ru-RU" smtClean="0"/>
              <a:t>Источники информации</a:t>
            </a:r>
          </a:p>
        </p:txBody>
      </p:sp>
      <p:sp>
        <p:nvSpPr>
          <p:cNvPr id="45059" name="Rectangle 3"/>
          <p:cNvSpPr>
            <a:spLocks noGrp="1" noChangeArrowheads="1"/>
          </p:cNvSpPr>
          <p:nvPr>
            <p:ph type="body" idx="1"/>
          </p:nvPr>
        </p:nvSpPr>
        <p:spPr>
          <a:xfrm>
            <a:off x="323528" y="1196752"/>
            <a:ext cx="8748712" cy="5185047"/>
          </a:xfrm>
        </p:spPr>
        <p:txBody>
          <a:bodyPr>
            <a:noAutofit/>
          </a:bodyPr>
          <a:lstStyle/>
          <a:p>
            <a:pPr marL="457200" indent="-457200" eaLnBrk="1" hangingPunct="1">
              <a:spcBef>
                <a:spcPct val="35000"/>
              </a:spcBef>
              <a:buFont typeface="+mj-lt"/>
              <a:buAutoNum type="arabicPeriod"/>
            </a:pPr>
            <a:r>
              <a:rPr lang="ru-RU" sz="2000" dirty="0" smtClean="0"/>
              <a:t>О.В. Быков В.Л. Цитология и общая гистология (функциональная морфология клеток и тканей человека). – СПб.: СОТИС, 1998.</a:t>
            </a:r>
          </a:p>
          <a:p>
            <a:pPr marL="457200" indent="-457200">
              <a:spcBef>
                <a:spcPct val="35000"/>
              </a:spcBef>
              <a:buFont typeface="+mj-lt"/>
              <a:buAutoNum type="arabicPeriod"/>
            </a:pPr>
            <a:r>
              <a:rPr lang="ru-RU" sz="2000" dirty="0" smtClean="0"/>
              <a:t>Биология клетки: учебное пособие / А. Ф. Никитин, Е. А. </a:t>
            </a:r>
            <a:r>
              <a:rPr lang="ru-RU" sz="2000" dirty="0" err="1" smtClean="0"/>
              <a:t>Адоева</a:t>
            </a:r>
            <a:r>
              <a:rPr lang="ru-RU" sz="2000" dirty="0" smtClean="0"/>
              <a:t>, Ю. Ф. </a:t>
            </a:r>
            <a:r>
              <a:rPr lang="ru-RU" sz="2000" dirty="0" err="1" smtClean="0"/>
              <a:t>Захаркин</a:t>
            </a:r>
            <a:r>
              <a:rPr lang="ru-RU" sz="2000" dirty="0" smtClean="0"/>
              <a:t>;  под ред. А.Ф. Никитина – Санкт-Петербург: </a:t>
            </a:r>
            <a:r>
              <a:rPr lang="ru-RU" sz="2000" dirty="0" err="1" smtClean="0"/>
              <a:t>СпецЛит</a:t>
            </a:r>
            <a:r>
              <a:rPr lang="ru-RU" sz="2000" dirty="0" smtClean="0"/>
              <a:t>, 2015.</a:t>
            </a:r>
          </a:p>
          <a:p>
            <a:pPr marL="457200" indent="-457200" eaLnBrk="1" hangingPunct="1">
              <a:spcBef>
                <a:spcPct val="35000"/>
              </a:spcBef>
              <a:buFont typeface="+mj-lt"/>
              <a:buAutoNum type="arabicPeriod"/>
            </a:pPr>
            <a:r>
              <a:rPr lang="ru-RU" sz="2000" dirty="0" smtClean="0"/>
              <a:t>Леви А., </a:t>
            </a:r>
            <a:r>
              <a:rPr lang="ru-RU" sz="2000" dirty="0" err="1" smtClean="0"/>
              <a:t>Сикевиц</a:t>
            </a:r>
            <a:r>
              <a:rPr lang="ru-RU" sz="2000" dirty="0" smtClean="0"/>
              <a:t> Ф. Структура и функции клетки. – М.: Мир, 1971. </a:t>
            </a:r>
          </a:p>
          <a:p>
            <a:pPr marL="457200" indent="-457200" eaLnBrk="1" hangingPunct="1">
              <a:spcBef>
                <a:spcPct val="35000"/>
              </a:spcBef>
              <a:buFont typeface="+mj-lt"/>
              <a:buAutoNum type="arabicPeriod"/>
            </a:pPr>
            <a:r>
              <a:rPr lang="ru-RU" sz="2000" dirty="0" smtClean="0"/>
              <a:t>Ченцов Ю.С.  Общая цитология. – М.: Изд-во МГУ, 1995</a:t>
            </a:r>
          </a:p>
          <a:p>
            <a:pPr marL="457200" indent="-457200" eaLnBrk="1" hangingPunct="1">
              <a:spcBef>
                <a:spcPct val="35000"/>
              </a:spcBef>
              <a:buFont typeface="+mj-lt"/>
              <a:buAutoNum type="arabicPeriod"/>
            </a:pPr>
            <a:r>
              <a:rPr lang="ru-RU" sz="2000" dirty="0" smtClean="0"/>
              <a:t>Ченцов Ю.С.  Введение в клеточную биологию. – М.: ИКЦ «Академкнига», 2004</a:t>
            </a:r>
          </a:p>
          <a:p>
            <a:pPr marL="457200" indent="-457200" eaLnBrk="1" hangingPunct="1">
              <a:spcBef>
                <a:spcPct val="35000"/>
              </a:spcBef>
              <a:buFont typeface="+mj-lt"/>
              <a:buAutoNum type="arabicPeriod"/>
            </a:pPr>
            <a:r>
              <a:rPr lang="ru-RU" sz="2000" dirty="0" smtClean="0"/>
              <a:t>Щелкунов С.И. Клеточная теория и учение о тканях. –  </a:t>
            </a:r>
            <a:r>
              <a:rPr lang="ru-RU" sz="2000" dirty="0" err="1" smtClean="0"/>
              <a:t>Медгиз</a:t>
            </a:r>
            <a:r>
              <a:rPr lang="ru-RU" sz="2000" dirty="0" smtClean="0"/>
              <a:t>, Ленинградское отделение, 1958.</a:t>
            </a:r>
          </a:p>
          <a:p>
            <a:pPr marL="457200" indent="-457200" eaLnBrk="1" hangingPunct="1">
              <a:spcBef>
                <a:spcPct val="35000"/>
              </a:spcBef>
              <a:buFont typeface="+mj-lt"/>
              <a:buAutoNum type="arabicPeriod"/>
            </a:pPr>
            <a:r>
              <a:rPr lang="ru-RU" sz="2000" dirty="0" err="1" smtClean="0"/>
              <a:t>Джеральд</a:t>
            </a:r>
            <a:r>
              <a:rPr lang="ru-RU" sz="2000" dirty="0" smtClean="0"/>
              <a:t> М. </a:t>
            </a:r>
            <a:r>
              <a:rPr lang="ru-RU" sz="2000" dirty="0" err="1" smtClean="0"/>
              <a:t>Фаллер</a:t>
            </a:r>
            <a:r>
              <a:rPr lang="ru-RU" sz="2000" dirty="0" smtClean="0"/>
              <a:t>, Денис </a:t>
            </a:r>
            <a:r>
              <a:rPr lang="ru-RU" sz="2000" dirty="0" err="1" smtClean="0"/>
              <a:t>Шилдс</a:t>
            </a:r>
            <a:r>
              <a:rPr lang="ru-RU" sz="2000" dirty="0" smtClean="0"/>
              <a:t>. Молекулярная биология клетки. Руководство для врачей. Пер. с англ. М.: «Издательство БИНОМ»2006 – 256 с., ил</a:t>
            </a:r>
          </a:p>
          <a:p>
            <a:pPr marL="457200" indent="-457200" eaLnBrk="1" hangingPunct="1">
              <a:spcBef>
                <a:spcPct val="35000"/>
              </a:spcBef>
              <a:buFont typeface="+mj-lt"/>
              <a:buAutoNum type="arabicPeriod"/>
            </a:pPr>
            <a:r>
              <a:rPr lang="ru-RU" sz="2000" dirty="0" smtClean="0"/>
              <a:t>А.Г. </a:t>
            </a:r>
            <a:r>
              <a:rPr lang="ru-RU" sz="2000" dirty="0" err="1" smtClean="0"/>
              <a:t>Гунин</a:t>
            </a:r>
            <a:r>
              <a:rPr lang="ru-RU" sz="2000" dirty="0" smtClean="0"/>
              <a:t> Атлас микрофотографий</a:t>
            </a:r>
            <a:r>
              <a:rPr lang="ru-RU" sz="2000" b="1" dirty="0" smtClean="0"/>
              <a:t> </a:t>
            </a:r>
            <a:r>
              <a:rPr lang="ru-RU" sz="2000" dirty="0" smtClean="0"/>
              <a:t> </a:t>
            </a:r>
            <a:r>
              <a:rPr lang="ru-RU" sz="2000" dirty="0" smtClean="0">
                <a:hlinkClick r:id="rId2"/>
              </a:rPr>
              <a:t>histol@mail.ru</a:t>
            </a:r>
            <a:r>
              <a:rPr lang="ru-RU" sz="2000" dirty="0" smtClean="0"/>
              <a:t> </a:t>
            </a:r>
          </a:p>
        </p:txBody>
      </p:sp>
    </p:spTree>
    <p:extLst>
      <p:ext uri="{BB962C8B-B14F-4D97-AF65-F5344CB8AC3E}">
        <p14:creationId xmlns:p14="http://schemas.microsoft.com/office/powerpoint/2010/main" xmlns="" val="802967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ементарная мембрана"/>
          <p:cNvPicPr>
            <a:picLocks noChangeAspect="1" noChangeArrowheads="1"/>
          </p:cNvPicPr>
          <p:nvPr/>
        </p:nvPicPr>
        <p:blipFill>
          <a:blip r:embed="rId2">
            <a:clrChange>
              <a:clrFrom>
                <a:srgbClr val="FFFFFF"/>
              </a:clrFrom>
              <a:clrTo>
                <a:srgbClr val="FFFFFF">
                  <a:alpha val="0"/>
                </a:srgbClr>
              </a:clrTo>
            </a:clrChange>
            <a:lum bright="-12000"/>
            <a:extLst>
              <a:ext uri="{28A0092B-C50C-407E-A947-70E740481C1C}">
                <a14:useLocalDpi xmlns:a14="http://schemas.microsoft.com/office/drawing/2010/main" xmlns="" val="0"/>
              </a:ext>
            </a:extLst>
          </a:blip>
          <a:srcRect/>
          <a:stretch>
            <a:fillRect/>
          </a:stretch>
        </p:blipFill>
        <p:spPr bwMode="auto">
          <a:xfrm>
            <a:off x="319196" y="2378413"/>
            <a:ext cx="8385943" cy="31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87" name="Text Box 3"/>
          <p:cNvSpPr txBox="1">
            <a:spLocks noChangeArrowheads="1"/>
          </p:cNvSpPr>
          <p:nvPr/>
        </p:nvSpPr>
        <p:spPr bwMode="auto">
          <a:xfrm>
            <a:off x="90871" y="188640"/>
            <a:ext cx="8785225" cy="2400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2000" dirty="0">
                <a:latin typeface="+mn-lt"/>
              </a:rPr>
              <a:t>Все биологические мембраны построены по единому принципу — это тонкие липопротеиновые пленки, структурную основу которых составляет двойной слой молекул липидов, в который включены молекулы белка</a:t>
            </a:r>
            <a:r>
              <a:rPr lang="ru-RU" sz="2000" dirty="0" smtClean="0">
                <a:latin typeface="+mn-lt"/>
              </a:rPr>
              <a:t>.</a:t>
            </a:r>
          </a:p>
          <a:p>
            <a:pPr algn="just" eaLnBrk="1" hangingPunct="1">
              <a:spcBef>
                <a:spcPts val="600"/>
              </a:spcBef>
            </a:pPr>
            <a:r>
              <a:rPr lang="ru-RU" sz="2000" dirty="0">
                <a:latin typeface="+mn-lt"/>
              </a:rPr>
              <a:t>Структура биологических мембран во многом определяет их общие свойства. </a:t>
            </a:r>
          </a:p>
          <a:p>
            <a:pPr algn="just" eaLnBrk="1" hangingPunct="1">
              <a:spcBef>
                <a:spcPts val="600"/>
              </a:spcBef>
            </a:pPr>
            <a:r>
              <a:rPr lang="ru-RU" sz="2000" dirty="0">
                <a:latin typeface="+mn-lt"/>
              </a:rPr>
              <a:t>К ним относятся: </a:t>
            </a:r>
            <a:r>
              <a:rPr lang="ru-RU" sz="2000" b="1" i="1" dirty="0">
                <a:latin typeface="+mn-lt"/>
              </a:rPr>
              <a:t>текучесть, способность к </a:t>
            </a:r>
            <a:r>
              <a:rPr lang="ru-RU" sz="2000" b="1" i="1" dirty="0" err="1">
                <a:latin typeface="+mn-lt"/>
              </a:rPr>
              <a:t>самосборке</a:t>
            </a:r>
            <a:r>
              <a:rPr lang="ru-RU" sz="2000" b="1" i="1" dirty="0">
                <a:latin typeface="+mn-lt"/>
              </a:rPr>
              <a:t>, асимметрия и полупроницаемость. </a:t>
            </a:r>
          </a:p>
          <a:p>
            <a:pPr algn="just" eaLnBrk="1" hangingPunct="1"/>
            <a:r>
              <a:rPr lang="ru-RU" sz="2000" dirty="0" smtClean="0">
                <a:latin typeface="+mn-lt"/>
              </a:rPr>
              <a:t> </a:t>
            </a:r>
            <a:endParaRPr lang="ru-RU" sz="2000" dirty="0">
              <a:latin typeface="+mn-lt"/>
            </a:endParaRPr>
          </a:p>
        </p:txBody>
      </p:sp>
      <p:sp>
        <p:nvSpPr>
          <p:cNvPr id="16388" name="Text Box 4"/>
          <p:cNvSpPr txBox="1">
            <a:spLocks noChangeArrowheads="1"/>
          </p:cNvSpPr>
          <p:nvPr/>
        </p:nvSpPr>
        <p:spPr bwMode="auto">
          <a:xfrm>
            <a:off x="395288" y="5516563"/>
            <a:ext cx="8424862"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dirty="0">
                <a:latin typeface="+mn-lt"/>
              </a:rPr>
              <a:t>Жидкостно-мозаичная модель мембраны. </a:t>
            </a:r>
          </a:p>
          <a:p>
            <a:pPr algn="ctr" eaLnBrk="1" hangingPunct="1"/>
            <a:r>
              <a:rPr lang="ru-RU" dirty="0">
                <a:latin typeface="+mn-lt"/>
              </a:rPr>
              <a:t>1 - интегральный белок; 2 - </a:t>
            </a:r>
            <a:r>
              <a:rPr lang="ru-RU" dirty="0" err="1">
                <a:latin typeface="+mn-lt"/>
              </a:rPr>
              <a:t>билипидный</a:t>
            </a:r>
            <a:r>
              <a:rPr lang="ru-RU" dirty="0">
                <a:latin typeface="+mn-lt"/>
              </a:rPr>
              <a:t> слой мембраны; 3 - гидрофильные головки фосфолипидов;  4 - гидрофобные хвосты фосфолипидов; </a:t>
            </a:r>
            <a:endParaRPr lang="ru-RU" dirty="0" smtClean="0">
              <a:latin typeface="+mn-lt"/>
            </a:endParaRPr>
          </a:p>
          <a:p>
            <a:pPr algn="ctr" eaLnBrk="1" hangingPunct="1"/>
            <a:r>
              <a:rPr lang="ru-RU" dirty="0" smtClean="0">
                <a:latin typeface="+mn-lt"/>
              </a:rPr>
              <a:t>5 - периферический белок; 6 - рецепторная часть мембраны.</a:t>
            </a:r>
            <a:endParaRPr lang="ru-RU" dirty="0">
              <a:latin typeface="+mn-lt"/>
            </a:endParaRPr>
          </a:p>
        </p:txBody>
      </p:sp>
      <p:sp>
        <p:nvSpPr>
          <p:cNvPr id="16389" name="Text Box 5"/>
          <p:cNvSpPr txBox="1">
            <a:spLocks noChangeArrowheads="1"/>
          </p:cNvSpPr>
          <p:nvPr/>
        </p:nvSpPr>
        <p:spPr bwMode="auto">
          <a:xfrm>
            <a:off x="900113" y="6237288"/>
            <a:ext cx="1728787"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endParaRPr lang="ru-RU" sz="1100">
              <a:latin typeface="Times New Roman" pitchFamily="18" charset="0"/>
            </a:endParaRPr>
          </a:p>
        </p:txBody>
      </p:sp>
    </p:spTree>
    <p:extLst>
      <p:ext uri="{BB962C8B-B14F-4D97-AF65-F5344CB8AC3E}">
        <p14:creationId xmlns:p14="http://schemas.microsoft.com/office/powerpoint/2010/main" xmlns="" val="18115315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химический состав мембран"/>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2193"/>
          <a:stretch/>
        </p:blipFill>
        <p:spPr bwMode="auto">
          <a:xfrm>
            <a:off x="133908" y="1772816"/>
            <a:ext cx="6695262" cy="4973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3" name="Rectangle 3"/>
          <p:cNvSpPr>
            <a:spLocks noGrp="1" noChangeArrowheads="1"/>
          </p:cNvSpPr>
          <p:nvPr>
            <p:ph type="title"/>
          </p:nvPr>
        </p:nvSpPr>
        <p:spPr>
          <a:xfrm>
            <a:off x="395288" y="115888"/>
            <a:ext cx="8229600" cy="561975"/>
          </a:xfrm>
        </p:spPr>
        <p:txBody>
          <a:bodyPr>
            <a:normAutofit/>
          </a:bodyPr>
          <a:lstStyle/>
          <a:p>
            <a:pPr eaLnBrk="1" hangingPunct="1"/>
            <a:r>
              <a:rPr lang="ru-RU" sz="2800" b="1" dirty="0" smtClean="0">
                <a:latin typeface="+mn-lt"/>
                <a:cs typeface="Arial" charset="0"/>
              </a:rPr>
              <a:t>Химический состав мембран</a:t>
            </a:r>
            <a:r>
              <a:rPr lang="ru-RU" sz="2800" dirty="0" smtClean="0">
                <a:latin typeface="+mn-lt"/>
                <a:cs typeface="Arial" charset="0"/>
              </a:rPr>
              <a:t> </a:t>
            </a:r>
          </a:p>
        </p:txBody>
      </p:sp>
      <p:sp>
        <p:nvSpPr>
          <p:cNvPr id="4" name="TextBox 3"/>
          <p:cNvSpPr txBox="1">
            <a:spLocks noChangeArrowheads="1"/>
          </p:cNvSpPr>
          <p:nvPr/>
        </p:nvSpPr>
        <p:spPr bwMode="auto">
          <a:xfrm>
            <a:off x="143620" y="548680"/>
            <a:ext cx="8785225"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В мембранах животных клеток весовое соотношение липидов и белков примерно одинаковое, хотя для различных клеточных структур оно может варьировать. </a:t>
            </a:r>
            <a:endParaRPr lang="ru-RU" sz="2000" dirty="0" smtClean="0">
              <a:latin typeface="+mn-lt"/>
            </a:endParaRPr>
          </a:p>
        </p:txBody>
      </p:sp>
      <p:sp>
        <p:nvSpPr>
          <p:cNvPr id="5" name="TextBox 4"/>
          <p:cNvSpPr txBox="1">
            <a:spLocks noChangeArrowheads="1"/>
          </p:cNvSpPr>
          <p:nvPr/>
        </p:nvSpPr>
        <p:spPr bwMode="auto">
          <a:xfrm>
            <a:off x="5976268" y="1340768"/>
            <a:ext cx="3060228"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smtClean="0">
                <a:latin typeface="+mn-lt"/>
              </a:rPr>
              <a:t>В </a:t>
            </a:r>
            <a:r>
              <a:rPr lang="ru-RU" sz="2000" dirty="0">
                <a:latin typeface="+mn-lt"/>
              </a:rPr>
              <a:t>состав многих мембран наряду с липидами и белками входят углеводы, доля которых может составлять 2-10</a:t>
            </a:r>
            <a:r>
              <a:rPr lang="ru-RU" sz="2000" dirty="0" smtClean="0">
                <a:latin typeface="+mn-lt"/>
              </a:rPr>
              <a:t>%.</a:t>
            </a:r>
            <a:endParaRPr lang="ru-RU" sz="2000" dirty="0">
              <a:latin typeface="+mn-lt"/>
            </a:endParaRPr>
          </a:p>
        </p:txBody>
      </p:sp>
    </p:spTree>
    <p:extLst>
      <p:ext uri="{BB962C8B-B14F-4D97-AF65-F5344CB8AC3E}">
        <p14:creationId xmlns:p14="http://schemas.microsoft.com/office/powerpoint/2010/main" xmlns="" val="40939741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16784" y="404664"/>
            <a:ext cx="5616624" cy="4694126"/>
          </a:xfrm>
          <a:prstGeom prst="rect">
            <a:avLst/>
          </a:prstGeom>
        </p:spPr>
      </p:pic>
      <p:sp>
        <p:nvSpPr>
          <p:cNvPr id="4" name="TextBox 3"/>
          <p:cNvSpPr txBox="1"/>
          <p:nvPr/>
        </p:nvSpPr>
        <p:spPr>
          <a:xfrm>
            <a:off x="179512" y="260648"/>
            <a:ext cx="6134803" cy="1600438"/>
          </a:xfrm>
          <a:prstGeom prst="rect">
            <a:avLst/>
          </a:prstGeom>
          <a:noFill/>
        </p:spPr>
        <p:txBody>
          <a:bodyPr wrap="square" rtlCol="0">
            <a:spAutoFit/>
          </a:bodyPr>
          <a:lstStyle/>
          <a:p>
            <a:pPr algn="just"/>
            <a:r>
              <a:rPr lang="ru-RU" sz="2000" dirty="0" smtClean="0">
                <a:latin typeface="+mn-lt"/>
              </a:rPr>
              <a:t>Все липиды биологических мембран, за исключением липоидов, имеют две функционально различные части: заряженную полярную </a:t>
            </a:r>
            <a:r>
              <a:rPr lang="ru-RU" sz="2000" b="1" i="1" dirty="0" smtClean="0">
                <a:latin typeface="+mn-lt"/>
              </a:rPr>
              <a:t>гидрофильную головку</a:t>
            </a:r>
            <a:r>
              <a:rPr lang="ru-RU" sz="2000" dirty="0" smtClean="0">
                <a:latin typeface="+mn-lt"/>
              </a:rPr>
              <a:t> и </a:t>
            </a:r>
            <a:r>
              <a:rPr lang="ru-RU" sz="2000" b="1" i="1" dirty="0" smtClean="0">
                <a:latin typeface="+mn-lt"/>
              </a:rPr>
              <a:t>гидрофобные хвосты</a:t>
            </a:r>
            <a:r>
              <a:rPr lang="ru-RU" sz="2000" dirty="0" smtClean="0">
                <a:latin typeface="+mn-lt"/>
              </a:rPr>
              <a:t>. </a:t>
            </a:r>
          </a:p>
          <a:p>
            <a:endParaRPr lang="ru-RU" dirty="0"/>
          </a:p>
        </p:txBody>
      </p:sp>
      <p:pic>
        <p:nvPicPr>
          <p:cNvPr id="5" name="Picture 2" descr="мембрана 1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2397" y="3357323"/>
            <a:ext cx="4105555" cy="3501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647410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5863" t="6921" r="15057" b="6322"/>
          <a:stretch/>
        </p:blipFill>
        <p:spPr bwMode="auto">
          <a:xfrm>
            <a:off x="509756" y="3210997"/>
            <a:ext cx="5070356" cy="35818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a:spLocks noChangeArrowheads="1"/>
          </p:cNvSpPr>
          <p:nvPr/>
        </p:nvSpPr>
        <p:spPr bwMode="auto">
          <a:xfrm>
            <a:off x="139014" y="116632"/>
            <a:ext cx="8969490" cy="3016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smtClean="0">
                <a:latin typeface="+mn-lt"/>
              </a:rPr>
              <a:t>Характерными </a:t>
            </a:r>
            <a:r>
              <a:rPr lang="ru-RU" sz="2000" dirty="0">
                <a:latin typeface="+mn-lt"/>
              </a:rPr>
              <a:t>представителями липидов клеточных мембран являются </a:t>
            </a:r>
            <a:r>
              <a:rPr lang="ru-RU" sz="2000" b="1" i="1" dirty="0">
                <a:latin typeface="+mn-lt"/>
              </a:rPr>
              <a:t>фосфолипиды, </a:t>
            </a:r>
            <a:r>
              <a:rPr lang="ru-RU" sz="2000" b="1" i="1" dirty="0" err="1">
                <a:latin typeface="+mn-lt"/>
              </a:rPr>
              <a:t>сфинголипиды</a:t>
            </a:r>
            <a:r>
              <a:rPr lang="ru-RU" sz="2000" b="1" i="1" dirty="0">
                <a:latin typeface="+mn-lt"/>
              </a:rPr>
              <a:t> </a:t>
            </a:r>
            <a:r>
              <a:rPr lang="ru-RU" sz="2000" dirty="0">
                <a:latin typeface="+mn-lt"/>
              </a:rPr>
              <a:t>и</a:t>
            </a:r>
            <a:r>
              <a:rPr lang="ru-RU" sz="2000" b="1" i="1" dirty="0">
                <a:latin typeface="+mn-lt"/>
              </a:rPr>
              <a:t> гликолипиды</a:t>
            </a:r>
            <a:r>
              <a:rPr lang="ru-RU" sz="2000" b="1" i="1" dirty="0" smtClean="0">
                <a:latin typeface="+mn-lt"/>
              </a:rPr>
              <a:t>.</a:t>
            </a:r>
            <a:r>
              <a:rPr lang="ru-RU" sz="2000" b="1" i="1" dirty="0">
                <a:latin typeface="+mn-lt"/>
              </a:rPr>
              <a:t> </a:t>
            </a:r>
            <a:endParaRPr lang="ru-RU" sz="2000" b="1" i="1" dirty="0" smtClean="0">
              <a:latin typeface="+mn-lt"/>
            </a:endParaRPr>
          </a:p>
          <a:p>
            <a:pPr algn="just" eaLnBrk="1" hangingPunct="1">
              <a:spcBef>
                <a:spcPts val="600"/>
              </a:spcBef>
            </a:pPr>
            <a:r>
              <a:rPr lang="ru-RU" sz="2000" b="1" i="1" dirty="0">
                <a:latin typeface="+mn-lt"/>
              </a:rPr>
              <a:t>Фосфолипиды</a:t>
            </a:r>
            <a:r>
              <a:rPr lang="ru-RU" sz="2000" dirty="0">
                <a:latin typeface="+mn-lt"/>
              </a:rPr>
              <a:t> относятся к наиболее часто встречающимся мембранным липидам животных клеток. Например, доля их среди всех липидов мембран митохондрий составляет более 80 %. </a:t>
            </a:r>
            <a:endParaRPr lang="ru-RU" sz="2000" dirty="0" smtClean="0">
              <a:latin typeface="+mn-lt"/>
            </a:endParaRPr>
          </a:p>
          <a:p>
            <a:pPr algn="just" eaLnBrk="1" hangingPunct="1">
              <a:spcBef>
                <a:spcPts val="600"/>
              </a:spcBef>
            </a:pPr>
            <a:r>
              <a:rPr lang="ru-RU" sz="2000" dirty="0">
                <a:latin typeface="+mn-lt"/>
              </a:rPr>
              <a:t>В молекуле </a:t>
            </a:r>
            <a:r>
              <a:rPr lang="ru-RU" sz="2000" dirty="0" err="1">
                <a:latin typeface="+mn-lt"/>
              </a:rPr>
              <a:t>фосфоглицеролипидов</a:t>
            </a:r>
            <a:r>
              <a:rPr lang="ru-RU" sz="2000" dirty="0">
                <a:latin typeface="+mn-lt"/>
              </a:rPr>
              <a:t> гидроксильная группа </a:t>
            </a:r>
            <a:r>
              <a:rPr lang="ru-RU" sz="2000" dirty="0" err="1">
                <a:latin typeface="+mn-lt"/>
              </a:rPr>
              <a:t>глицерола</a:t>
            </a:r>
            <a:r>
              <a:rPr lang="ru-RU" sz="2000" dirty="0">
                <a:latin typeface="+mn-lt"/>
              </a:rPr>
              <a:t> </a:t>
            </a:r>
            <a:r>
              <a:rPr lang="ru-RU" sz="2000" dirty="0" err="1">
                <a:latin typeface="+mn-lt"/>
              </a:rPr>
              <a:t>этерифицирована</a:t>
            </a:r>
            <a:r>
              <a:rPr lang="ru-RU" sz="2000" dirty="0">
                <a:latin typeface="+mn-lt"/>
              </a:rPr>
              <a:t> фосфорной кислотой, которая обычно соединена или с молекулой одного из спиртов (</a:t>
            </a:r>
            <a:r>
              <a:rPr lang="ru-RU" sz="2000" dirty="0" err="1">
                <a:latin typeface="+mn-lt"/>
              </a:rPr>
              <a:t>этаноламином</a:t>
            </a:r>
            <a:r>
              <a:rPr lang="ru-RU" sz="2000" dirty="0">
                <a:latin typeface="+mn-lt"/>
              </a:rPr>
              <a:t>, холином, </a:t>
            </a:r>
            <a:r>
              <a:rPr lang="ru-RU" sz="2000" dirty="0" err="1">
                <a:latin typeface="+mn-lt"/>
              </a:rPr>
              <a:t>инозитолом</a:t>
            </a:r>
            <a:r>
              <a:rPr lang="ru-RU" sz="2000" dirty="0">
                <a:latin typeface="+mn-lt"/>
              </a:rPr>
              <a:t>), или с аминокислотой </a:t>
            </a:r>
            <a:r>
              <a:rPr lang="ru-RU" sz="2000" dirty="0" err="1">
                <a:latin typeface="+mn-lt"/>
              </a:rPr>
              <a:t>серином</a:t>
            </a:r>
            <a:r>
              <a:rPr lang="ru-RU" sz="2000" dirty="0" smtClean="0">
                <a:latin typeface="+mn-lt"/>
              </a:rPr>
              <a:t>.</a:t>
            </a:r>
            <a:endParaRPr lang="ru-RU" sz="2000" dirty="0">
              <a:latin typeface="+mn-lt"/>
            </a:endParaRPr>
          </a:p>
        </p:txBody>
      </p:sp>
      <p:pic>
        <p:nvPicPr>
          <p:cNvPr id="5" name="Picutre 58"/>
          <p:cNvPicPr/>
          <p:nvPr/>
        </p:nvPicPr>
        <p:blipFill>
          <a:blip r:embed="rId3"/>
          <a:stretch/>
        </p:blipFill>
        <p:spPr>
          <a:xfrm>
            <a:off x="5796136" y="3933056"/>
            <a:ext cx="2988332" cy="1350198"/>
          </a:xfrm>
          <a:prstGeom prst="rect">
            <a:avLst/>
          </a:prstGeom>
        </p:spPr>
      </p:pic>
    </p:spTree>
    <p:extLst>
      <p:ext uri="{BB962C8B-B14F-4D97-AF65-F5344CB8AC3E}">
        <p14:creationId xmlns:p14="http://schemas.microsoft.com/office/powerpoint/2010/main" xmlns="" val="26630991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5881" t="22541" r="14867" b="18229"/>
          <a:stretch/>
        </p:blipFill>
        <p:spPr bwMode="auto">
          <a:xfrm>
            <a:off x="323528" y="1268760"/>
            <a:ext cx="5666804" cy="2726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4836" t="7239" r="15281" b="12612"/>
          <a:stretch/>
        </p:blipFill>
        <p:spPr bwMode="auto">
          <a:xfrm>
            <a:off x="3814383" y="3284984"/>
            <a:ext cx="5150230" cy="33225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10" name="TextBox 3"/>
          <p:cNvSpPr txBox="1">
            <a:spLocks noChangeArrowheads="1"/>
          </p:cNvSpPr>
          <p:nvPr/>
        </p:nvSpPr>
        <p:spPr bwMode="auto">
          <a:xfrm>
            <a:off x="179388" y="44624"/>
            <a:ext cx="8785225"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smtClean="0">
                <a:latin typeface="+mn-lt"/>
              </a:rPr>
              <a:t>В </a:t>
            </a:r>
            <a:r>
              <a:rPr lang="ru-RU" sz="2000" dirty="0">
                <a:latin typeface="+mn-lt"/>
              </a:rPr>
              <a:t>молекуле </a:t>
            </a:r>
            <a:r>
              <a:rPr lang="ru-RU" sz="2000" b="1" i="1" dirty="0" err="1">
                <a:latin typeface="+mn-lt"/>
              </a:rPr>
              <a:t>фосфоглицеролипидов</a:t>
            </a:r>
            <a:r>
              <a:rPr lang="ru-RU" sz="2000" dirty="0">
                <a:latin typeface="+mn-lt"/>
              </a:rPr>
              <a:t> </a:t>
            </a:r>
            <a:r>
              <a:rPr lang="ru-RU" sz="2000" b="1" i="1" dirty="0">
                <a:latin typeface="+mn-lt"/>
              </a:rPr>
              <a:t>головка</a:t>
            </a:r>
            <a:r>
              <a:rPr lang="ru-RU" sz="2000" dirty="0">
                <a:latin typeface="+mn-lt"/>
              </a:rPr>
              <a:t> состоит из остатка фосфорной кислоты, соединенного с группами спиртов или аминокислот, а </a:t>
            </a:r>
            <a:r>
              <a:rPr lang="ru-RU" sz="2000" b="1" i="1" dirty="0">
                <a:latin typeface="+mn-lt"/>
              </a:rPr>
              <a:t>хвосты</a:t>
            </a:r>
            <a:r>
              <a:rPr lang="ru-RU" sz="2000" dirty="0">
                <a:latin typeface="+mn-lt"/>
              </a:rPr>
              <a:t> представлены двумя цепями жирных кислот. </a:t>
            </a:r>
          </a:p>
        </p:txBody>
      </p:sp>
      <p:sp>
        <p:nvSpPr>
          <p:cNvPr id="5" name="TextBox 3"/>
          <p:cNvSpPr txBox="1">
            <a:spLocks noChangeArrowheads="1"/>
          </p:cNvSpPr>
          <p:nvPr/>
        </p:nvSpPr>
        <p:spPr bwMode="auto">
          <a:xfrm>
            <a:off x="164399" y="4223261"/>
            <a:ext cx="3565569" cy="232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ts val="600"/>
              </a:spcBef>
            </a:pPr>
            <a:r>
              <a:rPr lang="ru-RU" sz="2000" dirty="0" smtClean="0">
                <a:latin typeface="+mn-lt"/>
              </a:rPr>
              <a:t>В </a:t>
            </a:r>
            <a:r>
              <a:rPr lang="ru-RU" sz="2000" dirty="0">
                <a:latin typeface="+mn-lt"/>
              </a:rPr>
              <a:t>молекуле </a:t>
            </a:r>
            <a:r>
              <a:rPr lang="ru-RU" sz="2000" b="1" i="1" dirty="0" err="1">
                <a:latin typeface="+mn-lt"/>
              </a:rPr>
              <a:t>сфингомиелинов</a:t>
            </a:r>
            <a:r>
              <a:rPr lang="ru-RU" sz="2000" dirty="0">
                <a:latin typeface="+mn-lt"/>
              </a:rPr>
              <a:t> глицерин замещен </a:t>
            </a:r>
            <a:r>
              <a:rPr lang="ru-RU" sz="2000" dirty="0" err="1">
                <a:latin typeface="+mn-lt"/>
              </a:rPr>
              <a:t>аминоспиртом</a:t>
            </a:r>
            <a:r>
              <a:rPr lang="ru-RU" sz="2000" dirty="0">
                <a:latin typeface="+mn-lt"/>
              </a:rPr>
              <a:t> </a:t>
            </a:r>
            <a:r>
              <a:rPr lang="ru-RU" sz="2000" i="1" dirty="0" err="1">
                <a:latin typeface="+mn-lt"/>
              </a:rPr>
              <a:t>сфингозином</a:t>
            </a:r>
            <a:r>
              <a:rPr lang="ru-RU" sz="2000" dirty="0">
                <a:latin typeface="+mn-lt"/>
              </a:rPr>
              <a:t>. </a:t>
            </a:r>
            <a:endParaRPr lang="ru-RU" sz="2000" dirty="0" smtClean="0">
              <a:latin typeface="+mn-lt"/>
            </a:endParaRPr>
          </a:p>
          <a:p>
            <a:pPr eaLnBrk="1" hangingPunct="1">
              <a:spcBef>
                <a:spcPts val="600"/>
              </a:spcBef>
            </a:pPr>
            <a:r>
              <a:rPr lang="ru-RU" sz="2000" dirty="0" smtClean="0">
                <a:latin typeface="+mn-lt"/>
              </a:rPr>
              <a:t>У </a:t>
            </a:r>
            <a:r>
              <a:rPr lang="ru-RU" sz="2000" dirty="0" err="1">
                <a:latin typeface="+mn-lt"/>
              </a:rPr>
              <a:t>фосфосфинголипидов</a:t>
            </a:r>
            <a:r>
              <a:rPr lang="ru-RU" sz="2000" dirty="0">
                <a:latin typeface="+mn-lt"/>
              </a:rPr>
              <a:t> головкой служит </a:t>
            </a:r>
            <a:r>
              <a:rPr lang="ru-RU" sz="2000" dirty="0" err="1">
                <a:latin typeface="+mn-lt"/>
              </a:rPr>
              <a:t>сфингозин</a:t>
            </a:r>
            <a:r>
              <a:rPr lang="ru-RU" sz="2000" dirty="0">
                <a:latin typeface="+mn-lt"/>
              </a:rPr>
              <a:t> и имеется один </a:t>
            </a:r>
            <a:r>
              <a:rPr lang="ru-RU" sz="2000" dirty="0" err="1">
                <a:latin typeface="+mn-lt"/>
              </a:rPr>
              <a:t>жирнокислотный</a:t>
            </a:r>
            <a:r>
              <a:rPr lang="ru-RU" sz="2000" dirty="0">
                <a:latin typeface="+mn-lt"/>
              </a:rPr>
              <a:t> хвост. </a:t>
            </a:r>
          </a:p>
        </p:txBody>
      </p:sp>
    </p:spTree>
    <p:extLst>
      <p:ext uri="{BB962C8B-B14F-4D97-AF65-F5344CB8AC3E}">
        <p14:creationId xmlns:p14="http://schemas.microsoft.com/office/powerpoint/2010/main" xmlns="" val="30937014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764704"/>
            <a:ext cx="8928992" cy="5986254"/>
          </a:xfrm>
          <a:prstGeom prst="rect">
            <a:avLst/>
          </a:prstGeom>
          <a:noFill/>
        </p:spPr>
        <p:txBody>
          <a:bodyPr wrap="square" rtlCol="0">
            <a:spAutoFit/>
          </a:bodyPr>
          <a:lstStyle/>
          <a:p>
            <a:pPr algn="just">
              <a:spcBef>
                <a:spcPts val="600"/>
              </a:spcBef>
            </a:pPr>
            <a:r>
              <a:rPr lang="ru-RU" sz="2800" b="1" dirty="0" smtClean="0"/>
              <a:t>Текучесть</a:t>
            </a:r>
            <a:r>
              <a:rPr lang="ru-RU" sz="2800" b="1" dirty="0"/>
              <a:t>.   </a:t>
            </a:r>
            <a:endParaRPr lang="ru-RU" sz="2800" b="1" dirty="0" smtClean="0"/>
          </a:p>
          <a:p>
            <a:pPr algn="just">
              <a:spcBef>
                <a:spcPts val="600"/>
              </a:spcBef>
            </a:pPr>
            <a:r>
              <a:rPr lang="ru-RU" sz="2200" dirty="0" smtClean="0"/>
              <a:t>Структура </a:t>
            </a:r>
            <a:r>
              <a:rPr lang="ru-RU" sz="2200" dirty="0"/>
              <a:t>клеточной мембраны находится в постоянном движении и поддерживается в основном за счёт гидрофобных взаимодействий – значительно менее прочных по сравнению с ковалентными </a:t>
            </a:r>
            <a:r>
              <a:rPr lang="ru-RU" sz="2200" dirty="0" smtClean="0"/>
              <a:t>связями. </a:t>
            </a:r>
          </a:p>
          <a:p>
            <a:pPr algn="just">
              <a:spcBef>
                <a:spcPts val="600"/>
              </a:spcBef>
            </a:pPr>
            <a:r>
              <a:rPr lang="ru-RU" sz="2200" dirty="0" smtClean="0"/>
              <a:t>Изредка </a:t>
            </a:r>
            <a:r>
              <a:rPr lang="ru-RU" sz="2200" dirty="0"/>
              <a:t>липиды могут перепрыгнуть сквозь мембрану — от одного фосфолипидного слоя к другому. </a:t>
            </a:r>
          </a:p>
          <a:p>
            <a:pPr algn="just">
              <a:spcBef>
                <a:spcPts val="600"/>
              </a:spcBef>
            </a:pPr>
            <a:r>
              <a:rPr lang="ru-RU" sz="2200" dirty="0"/>
              <a:t>Фосфолипиды очень быстро перемещаются вдоль мембраны. </a:t>
            </a:r>
            <a:endParaRPr lang="ru-RU" sz="2200" dirty="0" smtClean="0"/>
          </a:p>
          <a:p>
            <a:pPr algn="just">
              <a:spcBef>
                <a:spcPts val="600"/>
              </a:spcBef>
            </a:pPr>
            <a:r>
              <a:rPr lang="ru-RU" sz="2200" dirty="0" smtClean="0"/>
              <a:t>Две </a:t>
            </a:r>
            <a:r>
              <a:rPr lang="ru-RU" sz="2200" dirty="0"/>
              <a:t>соседние молекулы фосфолипидов способны поменяться местами за одну десятимиллионную долю секунды, то есть за секунду каждая из них успеет проделать путь длиной в 2 мкм (</a:t>
            </a:r>
            <a:r>
              <a:rPr lang="ru-RU" sz="2200" i="1" dirty="0"/>
              <a:t>что соответствует диаметру одной бактерии и в 250 раз больше их собственного </a:t>
            </a:r>
            <a:r>
              <a:rPr lang="ru-RU" sz="2200" i="1" dirty="0" smtClean="0"/>
              <a:t>размера)</a:t>
            </a:r>
            <a:r>
              <a:rPr lang="ru-RU" sz="2200" dirty="0" smtClean="0"/>
              <a:t>.</a:t>
            </a:r>
          </a:p>
          <a:p>
            <a:pPr algn="just">
              <a:spcBef>
                <a:spcPts val="600"/>
              </a:spcBef>
            </a:pPr>
            <a:r>
              <a:rPr lang="ru-RU" sz="2200" dirty="0"/>
              <a:t>Мембрана сохраняет свою текучесть в условиях, пока температура не опустится ниже определённой отметки — </a:t>
            </a:r>
            <a:r>
              <a:rPr lang="ru-RU" sz="2200" b="1" i="1" dirty="0"/>
              <a:t>температуры фазового перехода</a:t>
            </a:r>
            <a:r>
              <a:rPr lang="ru-RU" sz="2200" dirty="0"/>
              <a:t>, после чего её липидная составляющая перейдёт в </a:t>
            </a:r>
            <a:r>
              <a:rPr lang="ru-RU" sz="2200" dirty="0" smtClean="0"/>
              <a:t>«твёрдую» фазу. </a:t>
            </a:r>
            <a:endParaRPr lang="ru-RU" sz="2200" dirty="0"/>
          </a:p>
        </p:txBody>
      </p:sp>
      <p:sp>
        <p:nvSpPr>
          <p:cNvPr id="3" name="Заголовок 2"/>
          <p:cNvSpPr>
            <a:spLocks noGrp="1"/>
          </p:cNvSpPr>
          <p:nvPr>
            <p:ph type="title"/>
          </p:nvPr>
        </p:nvSpPr>
        <p:spPr>
          <a:xfrm>
            <a:off x="457200" y="274638"/>
            <a:ext cx="8229600" cy="418058"/>
          </a:xfrm>
        </p:spPr>
        <p:txBody>
          <a:bodyPr>
            <a:normAutofit fontScale="90000"/>
          </a:bodyPr>
          <a:lstStyle/>
          <a:p>
            <a:r>
              <a:rPr lang="ru-RU" sz="3600" b="1" dirty="0"/>
              <a:t>Общие свойства биологических мембран</a:t>
            </a:r>
            <a:endParaRPr lang="ru-RU" dirty="0"/>
          </a:p>
        </p:txBody>
      </p:sp>
    </p:spTree>
    <p:extLst>
      <p:ext uri="{BB962C8B-B14F-4D97-AF65-F5344CB8AC3E}">
        <p14:creationId xmlns:p14="http://schemas.microsoft.com/office/powerpoint/2010/main" xmlns="" val="11810637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67544" y="2492896"/>
            <a:ext cx="7814590" cy="4176464"/>
          </a:xfrm>
          <a:prstGeom prst="rect">
            <a:avLst/>
          </a:prstGeom>
        </p:spPr>
      </p:pic>
      <p:sp>
        <p:nvSpPr>
          <p:cNvPr id="4" name="TextBox 3"/>
          <p:cNvSpPr txBox="1"/>
          <p:nvPr/>
        </p:nvSpPr>
        <p:spPr>
          <a:xfrm>
            <a:off x="179512" y="188640"/>
            <a:ext cx="8640960" cy="2523768"/>
          </a:xfrm>
          <a:prstGeom prst="rect">
            <a:avLst/>
          </a:prstGeom>
          <a:noFill/>
        </p:spPr>
        <p:txBody>
          <a:bodyPr wrap="square" rtlCol="0">
            <a:spAutoFit/>
          </a:bodyPr>
          <a:lstStyle/>
          <a:p>
            <a:pPr algn="just"/>
            <a:r>
              <a:rPr lang="ru-RU" sz="2000" b="1" i="1" dirty="0" smtClean="0"/>
              <a:t>Температура фазового </a:t>
            </a:r>
            <a:r>
              <a:rPr lang="ru-RU" sz="2000" b="1" i="1" dirty="0"/>
              <a:t>перехода</a:t>
            </a:r>
            <a:r>
              <a:rPr lang="ru-RU" sz="2000" dirty="0" smtClean="0"/>
              <a:t> варьирует в зависимости от состава липидов. Чем выше содержание липидов с ненасыщенными остатками жирных кислот, тем ниже будет температура фазового перехода. </a:t>
            </a:r>
          </a:p>
          <a:p>
            <a:pPr algn="just"/>
            <a:r>
              <a:rPr lang="ru-RU" sz="2000" dirty="0" smtClean="0"/>
              <a:t>Связано это с наличием перегибов в местах расположения двойных связей. Из-за них ненасыщенные «хвосты» липидов не могут так же плотно прилипать друг к другу, как насыщенные липиды. Это и делает мембрану более жидкой.</a:t>
            </a:r>
          </a:p>
          <a:p>
            <a:endParaRPr lang="ru-RU" dirty="0"/>
          </a:p>
        </p:txBody>
      </p:sp>
    </p:spTree>
    <p:extLst>
      <p:ext uri="{BB962C8B-B14F-4D97-AF65-F5344CB8AC3E}">
        <p14:creationId xmlns:p14="http://schemas.microsoft.com/office/powerpoint/2010/main" xmlns="" val="1949048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3"/>
          <p:cNvSpPr txBox="1">
            <a:spLocks noChangeArrowheads="1"/>
          </p:cNvSpPr>
          <p:nvPr/>
        </p:nvSpPr>
        <p:spPr bwMode="auto">
          <a:xfrm>
            <a:off x="107504" y="116632"/>
            <a:ext cx="8856984" cy="332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Наряду с липидами в составе мембран встречаются </a:t>
            </a:r>
            <a:r>
              <a:rPr lang="ru-RU" sz="2000" b="1" i="1" dirty="0">
                <a:latin typeface="+mn-lt"/>
              </a:rPr>
              <a:t>липоиды</a:t>
            </a:r>
            <a:r>
              <a:rPr lang="ru-RU" sz="2000" dirty="0">
                <a:latin typeface="+mn-lt"/>
              </a:rPr>
              <a:t> — органические молекулы со свойствами липидов, но лишенные </a:t>
            </a:r>
            <a:r>
              <a:rPr lang="ru-RU" sz="2000" dirty="0" err="1">
                <a:latin typeface="+mn-lt"/>
              </a:rPr>
              <a:t>жирнокислотных</a:t>
            </a:r>
            <a:r>
              <a:rPr lang="ru-RU" sz="2000" dirty="0">
                <a:latin typeface="+mn-lt"/>
              </a:rPr>
              <a:t> радикалов. </a:t>
            </a:r>
          </a:p>
          <a:p>
            <a:pPr algn="just" eaLnBrk="1" hangingPunct="1">
              <a:spcBef>
                <a:spcPts val="600"/>
              </a:spcBef>
            </a:pPr>
            <a:r>
              <a:rPr lang="ru-RU" sz="2000" dirty="0" smtClean="0">
                <a:latin typeface="+mn-lt"/>
              </a:rPr>
              <a:t>В </a:t>
            </a:r>
            <a:r>
              <a:rPr lang="ru-RU" sz="2000" dirty="0">
                <a:latin typeface="+mn-lt"/>
              </a:rPr>
              <a:t>клетках животных к ним относится стероид — </a:t>
            </a:r>
            <a:r>
              <a:rPr lang="ru-RU" sz="2000" b="1" i="1" dirty="0" err="1">
                <a:latin typeface="+mn-lt"/>
              </a:rPr>
              <a:t>холестерол</a:t>
            </a:r>
            <a:r>
              <a:rPr lang="ru-RU" sz="2000" dirty="0" smtClean="0">
                <a:latin typeface="+mn-lt"/>
              </a:rPr>
              <a:t>.</a:t>
            </a:r>
          </a:p>
          <a:p>
            <a:pPr>
              <a:spcBef>
                <a:spcPts val="600"/>
              </a:spcBef>
            </a:pPr>
            <a:r>
              <a:rPr lang="ru-RU" sz="2000" dirty="0" err="1" smtClean="0">
                <a:latin typeface="+mn-lt"/>
              </a:rPr>
              <a:t>Холестерол</a:t>
            </a:r>
            <a:r>
              <a:rPr lang="ru-RU" sz="2000" dirty="0">
                <a:latin typeface="+mn-lt"/>
              </a:rPr>
              <a:t>, который содержится между фосфолипидными молекулами в мембране клеток животных, оказывает различное воздействие на текучесть мембраны в зависимости от </a:t>
            </a:r>
            <a:r>
              <a:rPr lang="ru-RU" sz="2000" dirty="0" smtClean="0">
                <a:latin typeface="+mn-lt"/>
              </a:rPr>
              <a:t>температуры.</a:t>
            </a:r>
            <a:r>
              <a:rPr lang="ru-RU" sz="2000" dirty="0">
                <a:latin typeface="+mn-lt"/>
              </a:rPr>
              <a:t> При относительно высоких температурах, сравнимых с температурой тела человека (37°C), он снижает её текучесть, мешая движению фосфолипидов. Из-за объёмного стероидного ядра, состоящего из ароматических колец, молекулы </a:t>
            </a:r>
            <a:r>
              <a:rPr lang="ru-RU" sz="2000" dirty="0" err="1">
                <a:latin typeface="+mn-lt"/>
              </a:rPr>
              <a:t>холестерола</a:t>
            </a:r>
            <a:r>
              <a:rPr lang="ru-RU" sz="2000" dirty="0">
                <a:latin typeface="+mn-lt"/>
              </a:rPr>
              <a:t> крайне сложно уложить компактно, что затрудняет их переход твёрдую </a:t>
            </a:r>
            <a:r>
              <a:rPr lang="ru-RU" sz="2000" dirty="0" err="1">
                <a:latin typeface="+mn-lt"/>
              </a:rPr>
              <a:t>гелевую</a:t>
            </a:r>
            <a:r>
              <a:rPr lang="ru-RU" sz="2000" dirty="0">
                <a:latin typeface="+mn-lt"/>
              </a:rPr>
              <a:t> фазу. </a:t>
            </a:r>
          </a:p>
        </p:txBody>
      </p:sp>
      <p:pic>
        <p:nvPicPr>
          <p:cNvPr id="3" name="Рисунок 2"/>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42400" y="3440619"/>
            <a:ext cx="3745540" cy="3193752"/>
          </a:xfrm>
          <a:prstGeom prst="rect">
            <a:avLst/>
          </a:prstGeom>
        </p:spPr>
      </p:pic>
      <p:sp>
        <p:nvSpPr>
          <p:cNvPr id="2" name="TextBox 1"/>
          <p:cNvSpPr txBox="1"/>
          <p:nvPr/>
        </p:nvSpPr>
        <p:spPr>
          <a:xfrm>
            <a:off x="3995936" y="3463009"/>
            <a:ext cx="4968552" cy="1323439"/>
          </a:xfrm>
          <a:prstGeom prst="rect">
            <a:avLst/>
          </a:prstGeom>
          <a:noFill/>
        </p:spPr>
        <p:txBody>
          <a:bodyPr wrap="square" rtlCol="0">
            <a:spAutoFit/>
          </a:bodyPr>
          <a:lstStyle/>
          <a:p>
            <a:pPr>
              <a:spcBef>
                <a:spcPts val="600"/>
              </a:spcBef>
            </a:pPr>
            <a:r>
              <a:rPr lang="ru-RU" sz="2000" dirty="0" smtClean="0"/>
              <a:t>Иными </a:t>
            </a:r>
            <a:r>
              <a:rPr lang="ru-RU" sz="2000" dirty="0"/>
              <a:t>словами, </a:t>
            </a:r>
            <a:r>
              <a:rPr lang="ru-RU" sz="2000" dirty="0" err="1"/>
              <a:t>холестерол</a:t>
            </a:r>
            <a:r>
              <a:rPr lang="ru-RU" sz="2000" dirty="0"/>
              <a:t> работает в качестве своеобразного буфера, делая структуру мембраны устойчивой к резким перепадам </a:t>
            </a:r>
            <a:r>
              <a:rPr lang="ru-RU" sz="2000" dirty="0" smtClean="0"/>
              <a:t>температуры.</a:t>
            </a:r>
            <a:endParaRPr lang="ru-RU" dirty="0"/>
          </a:p>
        </p:txBody>
      </p:sp>
      <p:pic>
        <p:nvPicPr>
          <p:cNvPr id="5" name="Picutre 58"/>
          <p:cNvPicPr/>
          <p:nvPr/>
        </p:nvPicPr>
        <p:blipFill>
          <a:blip r:embed="rId3"/>
          <a:stretch/>
        </p:blipFill>
        <p:spPr>
          <a:xfrm>
            <a:off x="4613308" y="4941168"/>
            <a:ext cx="3343067" cy="1656184"/>
          </a:xfrm>
          <a:prstGeom prst="rect">
            <a:avLst/>
          </a:prstGeom>
        </p:spPr>
      </p:pic>
    </p:spTree>
    <p:extLst>
      <p:ext uri="{BB962C8B-B14F-4D97-AF65-F5344CB8AC3E}">
        <p14:creationId xmlns:p14="http://schemas.microsoft.com/office/powerpoint/2010/main" xmlns="" val="37463591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3568" y="1700808"/>
            <a:ext cx="7857933" cy="5112568"/>
          </a:xfrm>
          <a:prstGeom prst="rect">
            <a:avLst/>
          </a:prstGeom>
        </p:spPr>
      </p:pic>
      <p:sp>
        <p:nvSpPr>
          <p:cNvPr id="4" name="Заголовок 3"/>
          <p:cNvSpPr>
            <a:spLocks noGrp="1"/>
          </p:cNvSpPr>
          <p:nvPr>
            <p:ph type="title"/>
          </p:nvPr>
        </p:nvSpPr>
        <p:spPr>
          <a:xfrm>
            <a:off x="457200" y="274638"/>
            <a:ext cx="8229600" cy="490066"/>
          </a:xfrm>
        </p:spPr>
        <p:txBody>
          <a:bodyPr>
            <a:normAutofit fontScale="90000"/>
          </a:bodyPr>
          <a:lstStyle/>
          <a:p>
            <a:r>
              <a:rPr lang="ru-RU" sz="3200" b="1" dirty="0" smtClean="0"/>
              <a:t>Белки мембраны</a:t>
            </a:r>
            <a:endParaRPr lang="ru-RU" sz="3200" b="1" dirty="0"/>
          </a:p>
        </p:txBody>
      </p:sp>
      <p:sp>
        <p:nvSpPr>
          <p:cNvPr id="5" name="TextBox 4"/>
          <p:cNvSpPr txBox="1"/>
          <p:nvPr/>
        </p:nvSpPr>
        <p:spPr>
          <a:xfrm>
            <a:off x="179513" y="764704"/>
            <a:ext cx="8784976" cy="769441"/>
          </a:xfrm>
          <a:prstGeom prst="rect">
            <a:avLst/>
          </a:prstGeom>
          <a:noFill/>
        </p:spPr>
        <p:txBody>
          <a:bodyPr wrap="square" rtlCol="0">
            <a:spAutoFit/>
          </a:bodyPr>
          <a:lstStyle/>
          <a:p>
            <a:pPr algn="just"/>
            <a:r>
              <a:rPr lang="ru-RU" sz="2200" dirty="0" smtClean="0"/>
              <a:t>Выделяют </a:t>
            </a:r>
            <a:r>
              <a:rPr lang="ru-RU" sz="2200" b="1" dirty="0" smtClean="0"/>
              <a:t>три группы мембранных белков</a:t>
            </a:r>
            <a:r>
              <a:rPr lang="ru-RU" sz="2200" dirty="0" smtClean="0"/>
              <a:t>: </a:t>
            </a:r>
            <a:r>
              <a:rPr lang="ru-RU" sz="2200" b="1" i="1" dirty="0" smtClean="0"/>
              <a:t>интегральные, </a:t>
            </a:r>
            <a:r>
              <a:rPr lang="ru-RU" sz="2200" b="1" i="1" dirty="0" err="1" smtClean="0"/>
              <a:t>полуинтегральные</a:t>
            </a:r>
            <a:r>
              <a:rPr lang="ru-RU" sz="2200" b="1" i="1" dirty="0" smtClean="0"/>
              <a:t> </a:t>
            </a:r>
            <a:r>
              <a:rPr lang="ru-RU" sz="2200" dirty="0" smtClean="0"/>
              <a:t>и </a:t>
            </a:r>
            <a:r>
              <a:rPr lang="ru-RU" sz="2200" b="1" i="1" dirty="0" smtClean="0"/>
              <a:t>периферические</a:t>
            </a:r>
            <a:r>
              <a:rPr lang="ru-RU" sz="2200" dirty="0" smtClean="0"/>
              <a:t>.</a:t>
            </a:r>
            <a:endParaRPr lang="ru-RU" sz="2200" dirty="0"/>
          </a:p>
        </p:txBody>
      </p:sp>
    </p:spTree>
    <p:extLst>
      <p:ext uri="{BB962C8B-B14F-4D97-AF65-F5344CB8AC3E}">
        <p14:creationId xmlns:p14="http://schemas.microsoft.com/office/powerpoint/2010/main" xmlns="" val="29378696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p:cNvSpPr txBox="1">
            <a:spLocks noChangeArrowheads="1"/>
          </p:cNvSpPr>
          <p:nvPr/>
        </p:nvSpPr>
        <p:spPr bwMode="auto">
          <a:xfrm>
            <a:off x="179512" y="548680"/>
            <a:ext cx="5725144" cy="5740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b="1" i="1" dirty="0" smtClean="0">
                <a:latin typeface="+mn-lt"/>
              </a:rPr>
              <a:t>Интегральные </a:t>
            </a:r>
            <a:r>
              <a:rPr lang="ru-RU" sz="2200" b="1" i="1" dirty="0">
                <a:latin typeface="+mn-lt"/>
              </a:rPr>
              <a:t>белки </a:t>
            </a:r>
            <a:r>
              <a:rPr lang="ru-RU" sz="2200" dirty="0">
                <a:latin typeface="+mn-lt"/>
              </a:rPr>
              <a:t>пронизывают всю толщу мембраны и состоят из участка, богатого неполярными аминокислотами, и участков, обогащенных полярными аминокислотами. </a:t>
            </a:r>
            <a:endParaRPr lang="ru-RU" sz="2200" dirty="0" smtClean="0">
              <a:latin typeface="+mn-lt"/>
            </a:endParaRPr>
          </a:p>
          <a:p>
            <a:pPr algn="just" eaLnBrk="1" hangingPunct="1">
              <a:spcBef>
                <a:spcPts val="600"/>
              </a:spcBef>
            </a:pPr>
            <a:r>
              <a:rPr lang="ru-RU" sz="2200" dirty="0" smtClean="0">
                <a:latin typeface="+mn-lt"/>
              </a:rPr>
              <a:t>Их </a:t>
            </a:r>
            <a:r>
              <a:rPr lang="ru-RU" sz="2200" dirty="0">
                <a:latin typeface="+mn-lt"/>
              </a:rPr>
              <a:t>неполярный гидрофобный участок погружен в </a:t>
            </a:r>
            <a:r>
              <a:rPr lang="ru-RU" sz="2200" dirty="0" err="1">
                <a:latin typeface="+mn-lt"/>
              </a:rPr>
              <a:t>билипидный</a:t>
            </a:r>
            <a:r>
              <a:rPr lang="ru-RU" sz="2200" dirty="0">
                <a:latin typeface="+mn-lt"/>
              </a:rPr>
              <a:t> слой, а полярные гидрофильные участки взаимодействуют с головками липидов и обращены в сторону водной фазы. </a:t>
            </a:r>
            <a:endParaRPr lang="ru-RU" sz="2200" dirty="0" smtClean="0">
              <a:latin typeface="+mn-lt"/>
            </a:endParaRPr>
          </a:p>
          <a:p>
            <a:pPr algn="just" eaLnBrk="1" hangingPunct="1">
              <a:spcBef>
                <a:spcPts val="600"/>
              </a:spcBef>
            </a:pPr>
            <a:r>
              <a:rPr lang="ru-RU" sz="2200" dirty="0" smtClean="0">
                <a:latin typeface="+mn-lt"/>
              </a:rPr>
              <a:t>Примерами </a:t>
            </a:r>
            <a:r>
              <a:rPr lang="ru-RU" sz="2200" dirty="0">
                <a:latin typeface="+mn-lt"/>
              </a:rPr>
              <a:t>интегральных белков служат переносчик глюкозы и </a:t>
            </a:r>
            <a:r>
              <a:rPr lang="ru-RU" sz="2200" dirty="0" err="1">
                <a:latin typeface="+mn-lt"/>
              </a:rPr>
              <a:t>Na</a:t>
            </a:r>
            <a:r>
              <a:rPr lang="ru-RU" sz="2200" dirty="0">
                <a:latin typeface="+mn-lt"/>
              </a:rPr>
              <a:t>+/K+ насос, локализованные в плазматической мембране клеток млекопитающих</a:t>
            </a:r>
            <a:r>
              <a:rPr lang="ru-RU" sz="2200" dirty="0" smtClean="0">
                <a:latin typeface="+mn-lt"/>
              </a:rPr>
              <a:t>.</a:t>
            </a:r>
            <a:endParaRPr lang="en-US" sz="2200" dirty="0" smtClean="0">
              <a:latin typeface="+mn-lt"/>
            </a:endParaRPr>
          </a:p>
          <a:p>
            <a:pPr algn="just" eaLnBrk="1" hangingPunct="1">
              <a:spcBef>
                <a:spcPts val="600"/>
              </a:spcBef>
            </a:pPr>
            <a:r>
              <a:rPr lang="ru-RU" sz="2200" dirty="0">
                <a:latin typeface="+mn-lt"/>
              </a:rPr>
              <a:t>Молекулы  мембранных белков также обладают подвижностью</a:t>
            </a:r>
            <a:r>
              <a:rPr lang="ru-RU" sz="2200" dirty="0" smtClean="0">
                <a:latin typeface="+mn-lt"/>
              </a:rPr>
              <a:t>.</a:t>
            </a:r>
            <a:endParaRPr lang="ru-RU" sz="2000" dirty="0">
              <a:latin typeface="+mn-lt"/>
            </a:endParaRPr>
          </a:p>
        </p:txBody>
      </p:sp>
      <p:sp>
        <p:nvSpPr>
          <p:cNvPr id="26627" name="Text Box 5"/>
          <p:cNvSpPr txBox="1">
            <a:spLocks noChangeArrowheads="1"/>
          </p:cNvSpPr>
          <p:nvPr/>
        </p:nvSpPr>
        <p:spPr bwMode="auto">
          <a:xfrm>
            <a:off x="900113" y="6237288"/>
            <a:ext cx="1728787"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endParaRPr lang="ru-RU" sz="1100">
              <a:latin typeface="Times New Roman" pitchFamily="18"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06967" y="115888"/>
            <a:ext cx="2855107" cy="4850135"/>
          </a:xfrm>
          <a:prstGeom prst="rect">
            <a:avLst/>
          </a:prstGeom>
        </p:spPr>
      </p:pic>
      <p:sp>
        <p:nvSpPr>
          <p:cNvPr id="4" name="TextBox 3"/>
          <p:cNvSpPr txBox="1"/>
          <p:nvPr/>
        </p:nvSpPr>
        <p:spPr>
          <a:xfrm>
            <a:off x="6106967" y="4966023"/>
            <a:ext cx="2929529" cy="1705339"/>
          </a:xfrm>
          <a:prstGeom prst="rect">
            <a:avLst/>
          </a:prstGeom>
          <a:noFill/>
        </p:spPr>
        <p:txBody>
          <a:bodyPr wrap="square" rtlCol="0">
            <a:spAutoFit/>
          </a:bodyPr>
          <a:lstStyle/>
          <a:p>
            <a:pPr>
              <a:lnSpc>
                <a:spcPct val="83000"/>
              </a:lnSpc>
            </a:pPr>
            <a:r>
              <a:rPr lang="ru-RU" dirty="0" smtClean="0"/>
              <a:t>Альфа-спиральная вторичная структура гидрофобных участков, большая часть которых находится в гидрофобном окружении внутри мембраны. </a:t>
            </a:r>
            <a:endParaRPr lang="ru-RU" dirty="0"/>
          </a:p>
        </p:txBody>
      </p:sp>
    </p:spTree>
    <p:extLst>
      <p:ext uri="{BB962C8B-B14F-4D97-AF65-F5344CB8AC3E}">
        <p14:creationId xmlns:p14="http://schemas.microsoft.com/office/powerpoint/2010/main" xmlns="" val="1727024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1637"/>
          <a:stretch/>
        </p:blipFill>
        <p:spPr bwMode="auto">
          <a:xfrm>
            <a:off x="4139952" y="260648"/>
            <a:ext cx="4680520" cy="6668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2" descr="https://images.by.prom.st/89601074_w640_h640_kniga-biologiya-kletki.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396" y="404664"/>
            <a:ext cx="4482596" cy="63652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432053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
          <p:cNvSpPr txBox="1">
            <a:spLocks noChangeArrowheads="1"/>
          </p:cNvSpPr>
          <p:nvPr/>
        </p:nvSpPr>
        <p:spPr bwMode="auto">
          <a:xfrm>
            <a:off x="250825" y="115888"/>
            <a:ext cx="8713788" cy="2631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У </a:t>
            </a:r>
            <a:r>
              <a:rPr lang="ru-RU" sz="2000" b="1" i="1" dirty="0" err="1">
                <a:latin typeface="+mn-lt"/>
              </a:rPr>
              <a:t>полуинтегральных</a:t>
            </a:r>
            <a:r>
              <a:rPr lang="ru-RU" sz="2000" b="1" i="1" dirty="0">
                <a:latin typeface="+mn-lt"/>
              </a:rPr>
              <a:t> белков </a:t>
            </a:r>
            <a:r>
              <a:rPr lang="ru-RU" sz="2000" dirty="0">
                <a:latin typeface="+mn-lt"/>
              </a:rPr>
              <a:t>гидрофобные аминокислоты располагаются на одном из полюсов белковой глобулы, и, соответственно, они погружены в мембрану лишь наполовину.</a:t>
            </a:r>
          </a:p>
          <a:p>
            <a:pPr algn="just" eaLnBrk="1" hangingPunct="1">
              <a:spcBef>
                <a:spcPts val="600"/>
              </a:spcBef>
            </a:pPr>
            <a:r>
              <a:rPr lang="ru-RU" sz="2000" b="1" i="1" dirty="0">
                <a:latin typeface="+mn-lt"/>
              </a:rPr>
              <a:t>Периферические белки </a:t>
            </a:r>
            <a:r>
              <a:rPr lang="ru-RU" sz="2000" dirty="0">
                <a:latin typeface="+mn-lt"/>
              </a:rPr>
              <a:t>не имеют гидрофобных доменов и располагаются на внешней или внутренней поверхности мембраны. К периферическим белкам, например, относятся </a:t>
            </a:r>
            <a:r>
              <a:rPr lang="ru-RU" sz="2000" dirty="0" err="1">
                <a:latin typeface="+mn-lt"/>
              </a:rPr>
              <a:t>цитохром</a:t>
            </a:r>
            <a:r>
              <a:rPr lang="ru-RU" sz="2000" dirty="0">
                <a:latin typeface="+mn-lt"/>
              </a:rPr>
              <a:t> </a:t>
            </a:r>
            <a:r>
              <a:rPr lang="ru-RU" sz="2000" i="1" dirty="0">
                <a:latin typeface="+mn-lt"/>
              </a:rPr>
              <a:t>с</a:t>
            </a:r>
            <a:r>
              <a:rPr lang="ru-RU" sz="2000" dirty="0">
                <a:latin typeface="+mn-lt"/>
              </a:rPr>
              <a:t> — переносчик электронов в </a:t>
            </a:r>
            <a:r>
              <a:rPr lang="ru-RU" sz="2000" dirty="0" err="1">
                <a:latin typeface="+mn-lt"/>
              </a:rPr>
              <a:t>электронтранспортной</a:t>
            </a:r>
            <a:r>
              <a:rPr lang="ru-RU" sz="2000" dirty="0">
                <a:latin typeface="+mn-lt"/>
              </a:rPr>
              <a:t> сети, расположенной во внутренней мембране митохондрий, и фермент </a:t>
            </a:r>
            <a:r>
              <a:rPr lang="ru-RU" sz="2000" i="1" dirty="0" err="1">
                <a:latin typeface="+mn-lt"/>
              </a:rPr>
              <a:t>ацетилхолинэстераза</a:t>
            </a:r>
            <a:r>
              <a:rPr lang="ru-RU" sz="2000" dirty="0">
                <a:latin typeface="+mn-lt"/>
              </a:rPr>
              <a:t>.</a:t>
            </a:r>
          </a:p>
        </p:txBody>
      </p:sp>
      <p:sp>
        <p:nvSpPr>
          <p:cNvPr id="27651" name="Text Box 5"/>
          <p:cNvSpPr txBox="1">
            <a:spLocks noChangeArrowheads="1"/>
          </p:cNvSpPr>
          <p:nvPr/>
        </p:nvSpPr>
        <p:spPr bwMode="auto">
          <a:xfrm>
            <a:off x="900113" y="6237288"/>
            <a:ext cx="1728787"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endParaRPr lang="ru-RU" sz="1100">
              <a:latin typeface="Times New Roman" pitchFamily="18" charset="0"/>
            </a:endParaRPr>
          </a:p>
        </p:txBody>
      </p:sp>
      <p:pic>
        <p:nvPicPr>
          <p:cNvPr id="27652" name="Picture 2" descr="ементарная мембрана"/>
          <p:cNvPicPr>
            <a:picLocks noChangeAspect="1" noChangeArrowheads="1"/>
          </p:cNvPicPr>
          <p:nvPr/>
        </p:nvPicPr>
        <p:blipFill>
          <a:blip r:embed="rId2">
            <a:clrChange>
              <a:clrFrom>
                <a:srgbClr val="FFFFFF"/>
              </a:clrFrom>
              <a:clrTo>
                <a:srgbClr val="FFFFFF">
                  <a:alpha val="0"/>
                </a:srgbClr>
              </a:clrTo>
            </a:clrChange>
            <a:lum bright="-12000"/>
            <a:extLst>
              <a:ext uri="{28A0092B-C50C-407E-A947-70E740481C1C}">
                <a14:useLocalDpi xmlns:a14="http://schemas.microsoft.com/office/drawing/2010/main" xmlns="" val="0"/>
              </a:ext>
            </a:extLst>
          </a:blip>
          <a:srcRect/>
          <a:stretch>
            <a:fillRect/>
          </a:stretch>
        </p:blipFill>
        <p:spPr bwMode="auto">
          <a:xfrm>
            <a:off x="683568" y="2791088"/>
            <a:ext cx="7560071" cy="2828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3" name="Text Box 4"/>
          <p:cNvSpPr txBox="1">
            <a:spLocks noChangeArrowheads="1"/>
          </p:cNvSpPr>
          <p:nvPr/>
        </p:nvSpPr>
        <p:spPr bwMode="auto">
          <a:xfrm>
            <a:off x="395288" y="5516563"/>
            <a:ext cx="8424862"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dirty="0">
                <a:latin typeface="+mn-lt"/>
              </a:rPr>
              <a:t>Жидкостно-мозаичная модель мембраны. </a:t>
            </a:r>
          </a:p>
          <a:p>
            <a:pPr algn="ctr" eaLnBrk="1" hangingPunct="1"/>
            <a:r>
              <a:rPr lang="ru-RU" dirty="0">
                <a:latin typeface="+mn-lt"/>
              </a:rPr>
              <a:t>1 - интегральный белок; 2 - </a:t>
            </a:r>
            <a:r>
              <a:rPr lang="ru-RU" dirty="0" err="1">
                <a:latin typeface="+mn-lt"/>
              </a:rPr>
              <a:t>билипидный</a:t>
            </a:r>
            <a:r>
              <a:rPr lang="ru-RU" dirty="0">
                <a:latin typeface="+mn-lt"/>
              </a:rPr>
              <a:t> слой мембраны; 3 - гидрофильные головки фосфолипидов;  4 - гидрофобные хвосты фосфолипидов; 5 - периферический белок; 6 - рецепторная часть мембраны.</a:t>
            </a:r>
          </a:p>
        </p:txBody>
      </p:sp>
    </p:spTree>
    <p:extLst>
      <p:ext uri="{BB962C8B-B14F-4D97-AF65-F5344CB8AC3E}">
        <p14:creationId xmlns:p14="http://schemas.microsoft.com/office/powerpoint/2010/main" xmlns="" val="32578841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1"/>
          <p:cNvSpPr txBox="1">
            <a:spLocks noChangeArrowheads="1"/>
          </p:cNvSpPr>
          <p:nvPr/>
        </p:nvSpPr>
        <p:spPr bwMode="auto">
          <a:xfrm>
            <a:off x="148249" y="192029"/>
            <a:ext cx="8785225" cy="56938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b="1" i="1" dirty="0" smtClean="0">
                <a:latin typeface="+mn-lt"/>
              </a:rPr>
              <a:t>Асимметрия </a:t>
            </a:r>
            <a:r>
              <a:rPr lang="ru-RU" sz="2200" b="1" i="1" dirty="0">
                <a:latin typeface="+mn-lt"/>
              </a:rPr>
              <a:t>биологических мембран </a:t>
            </a:r>
            <a:r>
              <a:rPr lang="ru-RU" sz="2200" dirty="0">
                <a:latin typeface="+mn-lt"/>
              </a:rPr>
              <a:t>проявляется в том, что наружный и внутренний слои их весьма существенно отличаются между собой по составу липидов и белков</a:t>
            </a:r>
            <a:r>
              <a:rPr lang="ru-RU" sz="2200" dirty="0" smtClean="0">
                <a:latin typeface="+mn-lt"/>
              </a:rPr>
              <a:t>. Это</a:t>
            </a:r>
            <a:r>
              <a:rPr lang="ru-RU" sz="2200" dirty="0">
                <a:latin typeface="+mn-lt"/>
              </a:rPr>
              <a:t>, в свою очередь, определяет особенности функциональных свойств разных участков мембраны. </a:t>
            </a:r>
          </a:p>
          <a:p>
            <a:pPr algn="just" eaLnBrk="1" hangingPunct="1">
              <a:spcBef>
                <a:spcPts val="600"/>
              </a:spcBef>
            </a:pPr>
            <a:r>
              <a:rPr lang="ru-RU" sz="2200" dirty="0">
                <a:latin typeface="+mn-lt"/>
              </a:rPr>
              <a:t>Например, в эндоплазматическом </a:t>
            </a:r>
            <a:r>
              <a:rPr lang="ru-RU" sz="2200" dirty="0" err="1" smtClean="0">
                <a:latin typeface="+mn-lt"/>
              </a:rPr>
              <a:t>ретикулюме</a:t>
            </a:r>
            <a:r>
              <a:rPr lang="ru-RU" sz="2200" dirty="0" smtClean="0">
                <a:latin typeface="+mn-lt"/>
              </a:rPr>
              <a:t> </a:t>
            </a:r>
            <a:r>
              <a:rPr lang="ru-RU" sz="2200" dirty="0">
                <a:latin typeface="+mn-lt"/>
              </a:rPr>
              <a:t>белки-ферменты, синтезирующие липиды, располагаются на внешней </a:t>
            </a:r>
            <a:r>
              <a:rPr lang="ru-RU" sz="2200" dirty="0" err="1">
                <a:latin typeface="+mn-lt"/>
              </a:rPr>
              <a:t>цитозольной</a:t>
            </a:r>
            <a:r>
              <a:rPr lang="ru-RU" sz="2200" dirty="0">
                <a:latin typeface="+mn-lt"/>
              </a:rPr>
              <a:t> стороне мембраны, а ферменты </a:t>
            </a:r>
            <a:r>
              <a:rPr lang="ru-RU" sz="2200" dirty="0" err="1">
                <a:latin typeface="+mn-lt"/>
              </a:rPr>
              <a:t>гликозидазы</a:t>
            </a:r>
            <a:r>
              <a:rPr lang="ru-RU" sz="2200" dirty="0">
                <a:latin typeface="+mn-lt"/>
              </a:rPr>
              <a:t> — на внутренней.</a:t>
            </a:r>
          </a:p>
          <a:p>
            <a:pPr algn="just" eaLnBrk="1" hangingPunct="1">
              <a:spcBef>
                <a:spcPts val="600"/>
              </a:spcBef>
            </a:pPr>
            <a:r>
              <a:rPr lang="ru-RU" sz="2400" b="1" i="1" dirty="0">
                <a:latin typeface="+mn-lt"/>
              </a:rPr>
              <a:t>Полупроницаемость </a:t>
            </a:r>
            <a:r>
              <a:rPr lang="ru-RU" sz="2400" dirty="0">
                <a:latin typeface="+mn-lt"/>
              </a:rPr>
              <a:t>естественных мембран связана с неодинаковой их способностью пропускать различные молекулы. </a:t>
            </a:r>
          </a:p>
          <a:p>
            <a:pPr algn="just" eaLnBrk="1" hangingPunct="1">
              <a:spcBef>
                <a:spcPts val="600"/>
              </a:spcBef>
            </a:pPr>
            <a:r>
              <a:rPr lang="ru-RU" sz="2400" dirty="0">
                <a:latin typeface="+mn-lt"/>
              </a:rPr>
              <a:t>Мембраны непроницаемы для крупных молекул, а также для ионов и заряженных частиц. </a:t>
            </a:r>
            <a:r>
              <a:rPr lang="ru-RU" sz="2400" dirty="0" smtClean="0">
                <a:latin typeface="+mn-lt"/>
              </a:rPr>
              <a:t>В </a:t>
            </a:r>
            <a:r>
              <a:rPr lang="ru-RU" sz="2400" dirty="0">
                <a:latin typeface="+mn-lt"/>
              </a:rPr>
              <a:t>то же время через них беспрепятственно диффундируют малые незаряженные молекулы. </a:t>
            </a:r>
          </a:p>
          <a:p>
            <a:pPr algn="just" eaLnBrk="1" hangingPunct="1">
              <a:spcBef>
                <a:spcPts val="600"/>
              </a:spcBef>
            </a:pPr>
            <a:r>
              <a:rPr lang="ru-RU" sz="2400" dirty="0">
                <a:latin typeface="+mn-lt"/>
              </a:rPr>
              <a:t>Мембраны проницаемы также для малых гидрофобных молекул</a:t>
            </a:r>
            <a:r>
              <a:rPr lang="ru-RU" sz="2400" dirty="0" smtClean="0">
                <a:latin typeface="+mn-lt"/>
              </a:rPr>
              <a:t>.</a:t>
            </a:r>
            <a:endParaRPr lang="ru-RU" sz="2400" dirty="0">
              <a:latin typeface="+mn-lt"/>
            </a:endParaRPr>
          </a:p>
        </p:txBody>
      </p:sp>
    </p:spTree>
    <p:extLst>
      <p:ext uri="{BB962C8B-B14F-4D97-AF65-F5344CB8AC3E}">
        <p14:creationId xmlns:p14="http://schemas.microsoft.com/office/powerpoint/2010/main" xmlns="" val="19546497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Заголовок 1"/>
          <p:cNvSpPr>
            <a:spLocks noGrp="1"/>
          </p:cNvSpPr>
          <p:nvPr>
            <p:ph type="title"/>
          </p:nvPr>
        </p:nvSpPr>
        <p:spPr>
          <a:xfrm>
            <a:off x="35496" y="274638"/>
            <a:ext cx="9108504" cy="490066"/>
          </a:xfrm>
        </p:spPr>
        <p:txBody>
          <a:bodyPr>
            <a:noAutofit/>
          </a:bodyPr>
          <a:lstStyle/>
          <a:p>
            <a:r>
              <a:rPr lang="ru-RU" sz="3000" b="1" dirty="0" smtClean="0"/>
              <a:t>Транспорт веществ через плазматическую мембрану</a:t>
            </a:r>
            <a:endParaRPr lang="ru-RU" sz="3000" dirty="0" smtClean="0"/>
          </a:p>
        </p:txBody>
      </p:sp>
      <p:sp>
        <p:nvSpPr>
          <p:cNvPr id="35843" name="TextBox 2"/>
          <p:cNvSpPr txBox="1">
            <a:spLocks noChangeArrowheads="1"/>
          </p:cNvSpPr>
          <p:nvPr/>
        </p:nvSpPr>
        <p:spPr bwMode="auto">
          <a:xfrm>
            <a:off x="179512" y="836712"/>
            <a:ext cx="8856662" cy="581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dirty="0">
                <a:latin typeface="+mn-lt"/>
              </a:rPr>
              <a:t>Барьерно-транспортная функция поверхностного аппарата клетки обеспечивается </a:t>
            </a:r>
            <a:r>
              <a:rPr lang="ru-RU" sz="2200" b="1" i="1" dirty="0">
                <a:latin typeface="+mn-lt"/>
              </a:rPr>
              <a:t>избирательным переносом </a:t>
            </a:r>
            <a:r>
              <a:rPr lang="ru-RU" sz="2200" dirty="0">
                <a:latin typeface="+mn-lt"/>
              </a:rPr>
              <a:t>ионов, молекул и надмолекулярных структур в клетку и из нее. </a:t>
            </a:r>
          </a:p>
          <a:p>
            <a:pPr algn="just" eaLnBrk="1" hangingPunct="1">
              <a:spcBef>
                <a:spcPts val="600"/>
              </a:spcBef>
            </a:pPr>
            <a:r>
              <a:rPr lang="ru-RU" sz="2200" dirty="0">
                <a:latin typeface="+mn-lt"/>
              </a:rPr>
              <a:t>Транспорт через мембраны обеспечивает доставку питательных веществ и удаление конечных продуктов обмена из клетки, секрецию, создание ионных градиентов и трансмембранного потенциала, поддержание в клетке необходимых значений </a:t>
            </a:r>
            <a:r>
              <a:rPr lang="ru-RU" sz="2200" dirty="0" err="1">
                <a:latin typeface="+mn-lt"/>
              </a:rPr>
              <a:t>pH</a:t>
            </a:r>
            <a:r>
              <a:rPr lang="ru-RU" sz="2200" dirty="0">
                <a:latin typeface="+mn-lt"/>
              </a:rPr>
              <a:t> и др.</a:t>
            </a:r>
          </a:p>
          <a:p>
            <a:pPr algn="just" eaLnBrk="1" hangingPunct="1">
              <a:spcBef>
                <a:spcPts val="600"/>
              </a:spcBef>
            </a:pPr>
            <a:r>
              <a:rPr lang="ru-RU" sz="2200" dirty="0">
                <a:latin typeface="+mn-lt"/>
              </a:rPr>
              <a:t>Механизмы транспорта веществ в клетку и из нее зависят от химической природы переносимого вещества и его концентрации по обе стороны клеточной мембраны, а также от размеров транспортируемых частиц. </a:t>
            </a:r>
          </a:p>
          <a:p>
            <a:pPr algn="just" eaLnBrk="1" hangingPunct="1">
              <a:spcBef>
                <a:spcPts val="600"/>
              </a:spcBef>
            </a:pPr>
            <a:r>
              <a:rPr lang="ru-RU" sz="2200" dirty="0">
                <a:latin typeface="+mn-lt"/>
              </a:rPr>
              <a:t>Малые молекулы и ионы транспортируются через мембрану путем пассивного или активного транспорта. </a:t>
            </a:r>
          </a:p>
          <a:p>
            <a:pPr algn="just" eaLnBrk="1" hangingPunct="1">
              <a:spcBef>
                <a:spcPts val="600"/>
              </a:spcBef>
            </a:pPr>
            <a:r>
              <a:rPr lang="ru-RU" sz="2200" dirty="0">
                <a:latin typeface="+mn-lt"/>
              </a:rPr>
              <a:t>Перенос макромолекул и крупных частиц осуществляется посредством транспорта в «мембранной упаковке», то есть за счет образования окруженных мембраной пузырьков.</a:t>
            </a:r>
          </a:p>
        </p:txBody>
      </p:sp>
    </p:spTree>
    <p:extLst>
      <p:ext uri="{BB962C8B-B14F-4D97-AF65-F5344CB8AC3E}">
        <p14:creationId xmlns:p14="http://schemas.microsoft.com/office/powerpoint/2010/main" xmlns="" val="1734274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0825" y="260350"/>
            <a:ext cx="8424863" cy="4344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67" name="TextBox 3"/>
          <p:cNvSpPr txBox="1">
            <a:spLocks noChangeArrowheads="1"/>
          </p:cNvSpPr>
          <p:nvPr/>
        </p:nvSpPr>
        <p:spPr bwMode="auto">
          <a:xfrm>
            <a:off x="323850" y="4941888"/>
            <a:ext cx="8569325" cy="147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b="1" dirty="0">
                <a:latin typeface="+mn-lt"/>
              </a:rPr>
              <a:t>Схема пассивного и активного транспорта веществ через мембрану</a:t>
            </a:r>
            <a:r>
              <a:rPr lang="ru-RU" dirty="0">
                <a:latin typeface="+mn-lt"/>
              </a:rPr>
              <a:t>:</a:t>
            </a:r>
          </a:p>
          <a:p>
            <a:pPr algn="ctr" eaLnBrk="1" hangingPunct="1"/>
            <a:r>
              <a:rPr lang="ru-RU" dirty="0">
                <a:latin typeface="+mn-lt"/>
              </a:rPr>
              <a:t>А — простая диффузия; Б — облегченная диффузия, опосредуемая белком-каналом; В — облегченная диффузия, опосредуемая белком-переносчиком; </a:t>
            </a:r>
          </a:p>
          <a:p>
            <a:pPr algn="ctr" eaLnBrk="1" hangingPunct="1"/>
            <a:r>
              <a:rPr lang="ru-RU" dirty="0">
                <a:latin typeface="+mn-lt"/>
              </a:rPr>
              <a:t>Г — переносимые молекулы; 2 — белок-переносчик; 3 — белок-канал</a:t>
            </a:r>
          </a:p>
          <a:p>
            <a:pPr eaLnBrk="1" hangingPunct="1"/>
            <a:endParaRPr lang="ru-RU" dirty="0"/>
          </a:p>
        </p:txBody>
      </p:sp>
    </p:spTree>
    <p:extLst>
      <p:ext uri="{BB962C8B-B14F-4D97-AF65-F5344CB8AC3E}">
        <p14:creationId xmlns:p14="http://schemas.microsoft.com/office/powerpoint/2010/main" xmlns="" val="6870546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2"/>
          <p:cNvSpPr txBox="1">
            <a:spLocks noChangeArrowheads="1"/>
          </p:cNvSpPr>
          <p:nvPr/>
        </p:nvSpPr>
        <p:spPr bwMode="auto">
          <a:xfrm>
            <a:off x="179388" y="260350"/>
            <a:ext cx="8713787" cy="309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b="1" i="1" dirty="0">
                <a:latin typeface="+mn-lt"/>
              </a:rPr>
              <a:t>Пассивным транспортом </a:t>
            </a:r>
            <a:r>
              <a:rPr lang="ru-RU" sz="2000" dirty="0">
                <a:latin typeface="+mn-lt"/>
              </a:rPr>
              <a:t>называется перенос веществ через мембрану по градиенту их концентрации без затраты энергии. </a:t>
            </a:r>
          </a:p>
          <a:p>
            <a:pPr algn="just" eaLnBrk="1" hangingPunct="1">
              <a:spcBef>
                <a:spcPts val="600"/>
              </a:spcBef>
            </a:pPr>
            <a:r>
              <a:rPr lang="ru-RU" sz="2000" dirty="0">
                <a:latin typeface="+mn-lt"/>
              </a:rPr>
              <a:t>Такой транспорт осуществляется посредством двух основных механизмов: </a:t>
            </a:r>
            <a:r>
              <a:rPr lang="ru-RU" sz="2000" b="1" i="1" dirty="0">
                <a:latin typeface="+mn-lt"/>
              </a:rPr>
              <a:t>простой диффузии </a:t>
            </a:r>
            <a:r>
              <a:rPr lang="ru-RU" sz="2000" dirty="0">
                <a:latin typeface="+mn-lt"/>
              </a:rPr>
              <a:t>и </a:t>
            </a:r>
            <a:r>
              <a:rPr lang="ru-RU" sz="2000" b="1" i="1" dirty="0">
                <a:latin typeface="+mn-lt"/>
              </a:rPr>
              <a:t>облегченной диффузии</a:t>
            </a:r>
            <a:r>
              <a:rPr lang="ru-RU" sz="2000" dirty="0">
                <a:latin typeface="+mn-lt"/>
              </a:rPr>
              <a:t>.</a:t>
            </a:r>
          </a:p>
          <a:p>
            <a:pPr algn="just" eaLnBrk="1" hangingPunct="1">
              <a:spcBef>
                <a:spcPts val="600"/>
              </a:spcBef>
            </a:pPr>
            <a:r>
              <a:rPr lang="ru-RU" sz="2000" dirty="0">
                <a:latin typeface="+mn-lt"/>
              </a:rPr>
              <a:t>Путем </a:t>
            </a:r>
            <a:r>
              <a:rPr lang="ru-RU" sz="2000" b="1" i="1" dirty="0">
                <a:latin typeface="+mn-lt"/>
              </a:rPr>
              <a:t>простой диффузии </a:t>
            </a:r>
            <a:r>
              <a:rPr lang="ru-RU" sz="2000" dirty="0">
                <a:latin typeface="+mn-lt"/>
              </a:rPr>
              <a:t>транспортируются малые полярные и неполярные молекулы, жирные кислоты и другие низкомолекулярные гидрофобные органические вещества. </a:t>
            </a:r>
          </a:p>
          <a:p>
            <a:pPr algn="just" eaLnBrk="1" hangingPunct="1">
              <a:spcBef>
                <a:spcPts val="600"/>
              </a:spcBef>
            </a:pPr>
            <a:r>
              <a:rPr lang="ru-RU" sz="2000" dirty="0">
                <a:latin typeface="+mn-lt"/>
              </a:rPr>
              <a:t>Транспорт молекул воды через мембрану, осуществляемый путем пассивной диффузии, получил название осмоса. </a:t>
            </a:r>
          </a:p>
        </p:txBody>
      </p:sp>
      <p:sp>
        <p:nvSpPr>
          <p:cNvPr id="37892" name="TextBox 4"/>
          <p:cNvSpPr txBox="1">
            <a:spLocks noChangeArrowheads="1"/>
          </p:cNvSpPr>
          <p:nvPr/>
        </p:nvSpPr>
        <p:spPr bwMode="auto">
          <a:xfrm>
            <a:off x="250826" y="3500438"/>
            <a:ext cx="4285456"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Примером простой диффузии служит транспорт газов через плазматическую мембрану эндотелиальных клеток кровеносных капилляров в окружающую их тканевую жидкость и обратно.</a:t>
            </a:r>
            <a:endParaRPr lang="ru-RU" dirty="0">
              <a:latin typeface="+mn-l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l="13188" r="15546"/>
          <a:stretch>
            <a:fillRect/>
          </a:stretch>
        </p:blipFill>
        <p:spPr bwMode="auto">
          <a:xfrm>
            <a:off x="4751388" y="3212976"/>
            <a:ext cx="4286878" cy="3384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883892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37214" y="0"/>
            <a:ext cx="7469571" cy="6858000"/>
          </a:xfrm>
          <a:prstGeom prst="rect">
            <a:avLst/>
          </a:prstGeom>
        </p:spPr>
      </p:pic>
    </p:spTree>
    <p:extLst>
      <p:ext uri="{BB962C8B-B14F-4D97-AF65-F5344CB8AC3E}">
        <p14:creationId xmlns:p14="http://schemas.microsoft.com/office/powerpoint/2010/main" xmlns="" val="35414305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l="13188" t="13734" r="14969" b="12067"/>
          <a:stretch>
            <a:fillRect/>
          </a:stretch>
        </p:blipFill>
        <p:spPr bwMode="auto">
          <a:xfrm>
            <a:off x="2484438" y="4149725"/>
            <a:ext cx="3922712" cy="227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2"/>
          <p:cNvPicPr>
            <a:picLocks noChangeAspect="1" noChangeArrowheads="1"/>
          </p:cNvPicPr>
          <p:nvPr/>
        </p:nvPicPr>
        <p:blipFill>
          <a:blip r:embed="rId3">
            <a:extLst>
              <a:ext uri="{28A0092B-C50C-407E-A947-70E740481C1C}">
                <a14:useLocalDpi xmlns:a14="http://schemas.microsoft.com/office/drawing/2010/main" xmlns="" val="0"/>
              </a:ext>
            </a:extLst>
          </a:blip>
          <a:srcRect l="12794" t="19435" r="12788" b="12688"/>
          <a:stretch>
            <a:fillRect/>
          </a:stretch>
        </p:blipFill>
        <p:spPr bwMode="auto">
          <a:xfrm>
            <a:off x="250825" y="115888"/>
            <a:ext cx="8810625" cy="3744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605588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28A0092B-C50C-407E-A947-70E740481C1C}">
                <a14:useLocalDpi xmlns:a14="http://schemas.microsoft.com/office/drawing/2010/main" xmlns="" val="0"/>
              </a:ext>
            </a:extLst>
          </a:blip>
          <a:srcRect r="2468"/>
          <a:stretch/>
        </p:blipFill>
        <p:spPr>
          <a:xfrm>
            <a:off x="35496" y="1196751"/>
            <a:ext cx="9001000" cy="5156541"/>
          </a:xfrm>
          <a:prstGeom prst="rect">
            <a:avLst/>
          </a:prstGeom>
        </p:spPr>
      </p:pic>
    </p:spTree>
    <p:extLst>
      <p:ext uri="{BB962C8B-B14F-4D97-AF65-F5344CB8AC3E}">
        <p14:creationId xmlns:p14="http://schemas.microsoft.com/office/powerpoint/2010/main" xmlns="" val="36345295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1"/>
          <p:cNvSpPr txBox="1">
            <a:spLocks noChangeArrowheads="1"/>
          </p:cNvSpPr>
          <p:nvPr/>
        </p:nvSpPr>
        <p:spPr bwMode="auto">
          <a:xfrm>
            <a:off x="160202" y="75396"/>
            <a:ext cx="8983798"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dirty="0">
                <a:latin typeface="+mn-lt"/>
              </a:rPr>
              <a:t>Гидрофильные молекулы и ионы, не способные самостоятельно проходить через мембрану, транспортируются с помощью специфических мембранных транспортных белков. </a:t>
            </a:r>
            <a:endParaRPr lang="ru-RU" sz="2000" dirty="0" smtClean="0">
              <a:latin typeface="+mn-lt"/>
            </a:endParaRPr>
          </a:p>
          <a:p>
            <a:pPr algn="just" eaLnBrk="1" hangingPunct="1">
              <a:spcBef>
                <a:spcPts val="600"/>
              </a:spcBef>
            </a:pPr>
            <a:r>
              <a:rPr lang="ru-RU" sz="2000" dirty="0" smtClean="0">
                <a:latin typeface="+mn-lt"/>
              </a:rPr>
              <a:t>Такой </a:t>
            </a:r>
            <a:r>
              <a:rPr lang="ru-RU" sz="2000" dirty="0">
                <a:latin typeface="+mn-lt"/>
              </a:rPr>
              <a:t>механизм транспорта получил название </a:t>
            </a:r>
            <a:r>
              <a:rPr lang="ru-RU" sz="2000" b="1" i="1" dirty="0">
                <a:latin typeface="+mn-lt"/>
              </a:rPr>
              <a:t>облегченной диффузии</a:t>
            </a:r>
            <a:r>
              <a:rPr lang="ru-RU" sz="2000" dirty="0">
                <a:latin typeface="+mn-lt"/>
              </a:rPr>
              <a:t>.</a:t>
            </a:r>
          </a:p>
          <a:p>
            <a:pPr algn="just" eaLnBrk="1" hangingPunct="1">
              <a:spcBef>
                <a:spcPts val="600"/>
              </a:spcBef>
            </a:pPr>
            <a:r>
              <a:rPr lang="ru-RU" sz="2000" dirty="0">
                <a:latin typeface="+mn-lt"/>
              </a:rPr>
              <a:t>Существуют </a:t>
            </a:r>
            <a:r>
              <a:rPr lang="ru-RU" sz="2000" b="1" dirty="0">
                <a:latin typeface="+mn-lt"/>
              </a:rPr>
              <a:t>два основных класса мембранных транспортных белков</a:t>
            </a:r>
            <a:r>
              <a:rPr lang="ru-RU" sz="2000" dirty="0">
                <a:latin typeface="+mn-lt"/>
              </a:rPr>
              <a:t>: </a:t>
            </a:r>
            <a:r>
              <a:rPr lang="ru-RU" sz="2000" b="1" i="1" dirty="0">
                <a:latin typeface="+mn-lt"/>
              </a:rPr>
              <a:t>белки-переносчики и белки-каналы</a:t>
            </a:r>
            <a:r>
              <a:rPr lang="ru-RU" sz="2000" dirty="0">
                <a:latin typeface="+mn-lt"/>
              </a:rPr>
              <a:t>. </a:t>
            </a:r>
          </a:p>
          <a:p>
            <a:pPr algn="just" eaLnBrk="1" hangingPunct="1">
              <a:spcBef>
                <a:spcPts val="600"/>
              </a:spcBef>
            </a:pPr>
            <a:r>
              <a:rPr lang="ru-RU" sz="2000" dirty="0">
                <a:latin typeface="+mn-lt"/>
              </a:rPr>
              <a:t>Молекулы переносимого вещества, связываясь с </a:t>
            </a:r>
            <a:r>
              <a:rPr lang="ru-RU" sz="2000" b="1" i="1" dirty="0">
                <a:latin typeface="+mn-lt"/>
              </a:rPr>
              <a:t>белком-переносчиком</a:t>
            </a:r>
            <a:r>
              <a:rPr lang="ru-RU" sz="2000" dirty="0">
                <a:latin typeface="+mn-lt"/>
              </a:rPr>
              <a:t>, вызывают его конформационные изменения, результатом чего служит перенос указанных молекул через мембрану. </a:t>
            </a:r>
          </a:p>
          <a:p>
            <a:pPr algn="just" eaLnBrk="1" hangingPunct="1">
              <a:spcBef>
                <a:spcPts val="600"/>
              </a:spcBef>
            </a:pPr>
            <a:r>
              <a:rPr lang="ru-RU" sz="2000" dirty="0">
                <a:latin typeface="+mn-lt"/>
              </a:rPr>
              <a:t>Облегченная диффузия отличается высокой избирательностью по отношению к транспортируемым веществам</a:t>
            </a:r>
            <a:r>
              <a:rPr lang="ru-RU" sz="2000" dirty="0" smtClean="0">
                <a:latin typeface="+mn-lt"/>
              </a:rPr>
              <a:t>.</a:t>
            </a:r>
            <a:endParaRPr lang="ru-RU" sz="2000" dirty="0">
              <a:latin typeface="+mn-lt"/>
            </a:endParaRPr>
          </a:p>
        </p:txBody>
      </p:sp>
      <p:pic>
        <p:nvPicPr>
          <p:cNvPr id="2" name="Рисунок 1"/>
          <p:cNvPicPr>
            <a:picLocks noChangeAspect="1"/>
          </p:cNvPicPr>
          <p:nvPr/>
        </p:nvPicPr>
        <p:blipFill rotWithShape="1">
          <a:blip r:embed="rId2" cstate="print">
            <a:extLst>
              <a:ext uri="{28A0092B-C50C-407E-A947-70E740481C1C}">
                <a14:useLocalDpi xmlns:a14="http://schemas.microsoft.com/office/drawing/2010/main" xmlns="" val="0"/>
              </a:ext>
            </a:extLst>
          </a:blip>
          <a:srcRect r="6276"/>
          <a:stretch/>
        </p:blipFill>
        <p:spPr>
          <a:xfrm>
            <a:off x="1" y="3897620"/>
            <a:ext cx="4932040" cy="2960380"/>
          </a:xfrm>
          <a:prstGeom prst="rect">
            <a:avLst/>
          </a:prstGeom>
        </p:spPr>
      </p:pic>
      <p:sp>
        <p:nvSpPr>
          <p:cNvPr id="3" name="TextBox 2"/>
          <p:cNvSpPr txBox="1"/>
          <p:nvPr/>
        </p:nvSpPr>
        <p:spPr>
          <a:xfrm>
            <a:off x="5004048" y="4077072"/>
            <a:ext cx="3960440" cy="2246769"/>
          </a:xfrm>
          <a:prstGeom prst="rect">
            <a:avLst/>
          </a:prstGeom>
          <a:noFill/>
        </p:spPr>
        <p:txBody>
          <a:bodyPr wrap="square" rtlCol="0">
            <a:spAutoFit/>
          </a:bodyPr>
          <a:lstStyle/>
          <a:p>
            <a:r>
              <a:rPr lang="ru-RU" sz="2000" dirty="0" smtClean="0"/>
              <a:t>Белки-переносчики </a:t>
            </a:r>
            <a:r>
              <a:rPr lang="ru-RU" sz="2000" dirty="0"/>
              <a:t> работают по принципу челноков. </a:t>
            </a:r>
            <a:endParaRPr lang="ru-RU" sz="2000" dirty="0" smtClean="0"/>
          </a:p>
          <a:p>
            <a:r>
              <a:rPr lang="ru-RU" sz="2000" dirty="0" smtClean="0"/>
              <a:t>Захватывая «груз», </a:t>
            </a:r>
            <a:r>
              <a:rPr lang="ru-RU" sz="2000" dirty="0"/>
              <a:t>они меняют свою </a:t>
            </a:r>
            <a:r>
              <a:rPr lang="ru-RU" sz="2000" dirty="0" err="1"/>
              <a:t>конформацию</a:t>
            </a:r>
            <a:r>
              <a:rPr lang="ru-RU" sz="2000" dirty="0"/>
              <a:t> таким образом, чтобы перенести его на другую сторону мембраны (облегчённая </a:t>
            </a:r>
            <a:r>
              <a:rPr lang="ru-RU" sz="2000" dirty="0" smtClean="0"/>
              <a:t>диффузия).</a:t>
            </a:r>
            <a:endParaRPr lang="ru-RU" sz="2000" dirty="0"/>
          </a:p>
        </p:txBody>
      </p:sp>
    </p:spTree>
    <p:extLst>
      <p:ext uri="{BB962C8B-B14F-4D97-AF65-F5344CB8AC3E}">
        <p14:creationId xmlns:p14="http://schemas.microsoft.com/office/powerpoint/2010/main" xmlns="" val="22688244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0" y="3016782"/>
            <a:ext cx="5436096" cy="3548684"/>
          </a:xfrm>
          <a:prstGeom prst="rect">
            <a:avLst/>
          </a:prstGeom>
        </p:spPr>
      </p:pic>
      <p:sp>
        <p:nvSpPr>
          <p:cNvPr id="4" name="TextBox 1"/>
          <p:cNvSpPr txBox="1">
            <a:spLocks noChangeArrowheads="1"/>
          </p:cNvSpPr>
          <p:nvPr/>
        </p:nvSpPr>
        <p:spPr bwMode="auto">
          <a:xfrm>
            <a:off x="107504" y="188640"/>
            <a:ext cx="8856662" cy="2539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b="1" i="1" dirty="0" smtClean="0">
                <a:latin typeface="+mn-lt"/>
              </a:rPr>
              <a:t>Белки-каналы</a:t>
            </a:r>
            <a:r>
              <a:rPr lang="ru-RU" sz="2200" dirty="0" smtClean="0">
                <a:latin typeface="+mn-lt"/>
              </a:rPr>
              <a:t> </a:t>
            </a:r>
            <a:r>
              <a:rPr lang="ru-RU" sz="2200" dirty="0">
                <a:latin typeface="+mn-lt"/>
              </a:rPr>
              <a:t>формируют заполненные водой поры, пронизывающие липидный </a:t>
            </a:r>
            <a:r>
              <a:rPr lang="ru-RU" sz="2200" dirty="0" err="1">
                <a:latin typeface="+mn-lt"/>
              </a:rPr>
              <a:t>бислой</a:t>
            </a:r>
            <a:r>
              <a:rPr lang="ru-RU" sz="2200" dirty="0">
                <a:latin typeface="+mn-lt"/>
              </a:rPr>
              <a:t>. Когда эти поры открыты, неорганические ионы или молекулы транспортируемых веществ проходят сквозь них и таким образом переносятся через мембрану. </a:t>
            </a:r>
          </a:p>
          <a:p>
            <a:pPr algn="just" eaLnBrk="1" hangingPunct="1">
              <a:spcBef>
                <a:spcPts val="600"/>
              </a:spcBef>
            </a:pPr>
            <a:r>
              <a:rPr lang="ru-RU" sz="2200" dirty="0">
                <a:latin typeface="+mn-lt"/>
              </a:rPr>
              <a:t>Ионные каналы обеспечивают перенос примерно 10</a:t>
            </a:r>
            <a:r>
              <a:rPr lang="ru-RU" sz="2200" baseline="30000" dirty="0">
                <a:latin typeface="+mn-lt"/>
              </a:rPr>
              <a:t>6</a:t>
            </a:r>
            <a:r>
              <a:rPr lang="ru-RU" sz="2200" dirty="0">
                <a:latin typeface="+mn-lt"/>
              </a:rPr>
              <a:t> ионов в секунду, что более чем в 100 раз превышает скорость транспорта, осуществляемого белками-переносчиками.</a:t>
            </a:r>
          </a:p>
        </p:txBody>
      </p:sp>
      <p:sp>
        <p:nvSpPr>
          <p:cNvPr id="5" name="TextBox 4"/>
          <p:cNvSpPr txBox="1"/>
          <p:nvPr/>
        </p:nvSpPr>
        <p:spPr>
          <a:xfrm>
            <a:off x="5508104" y="2924944"/>
            <a:ext cx="3485584" cy="3477875"/>
          </a:xfrm>
          <a:prstGeom prst="rect">
            <a:avLst/>
          </a:prstGeom>
          <a:noFill/>
        </p:spPr>
        <p:txBody>
          <a:bodyPr wrap="square" rtlCol="0">
            <a:spAutoFit/>
          </a:bodyPr>
          <a:lstStyle/>
          <a:p>
            <a:pPr algn="just"/>
            <a:r>
              <a:rPr lang="ru-RU" sz="2200" dirty="0"/>
              <a:t>К примеру, пропускная способность молекулы </a:t>
            </a:r>
            <a:r>
              <a:rPr lang="ru-RU" sz="2200" b="1" i="1" dirty="0" err="1"/>
              <a:t>аквапорина</a:t>
            </a:r>
            <a:r>
              <a:rPr lang="ru-RU" sz="2200" b="1" dirty="0"/>
              <a:t> </a:t>
            </a:r>
            <a:r>
              <a:rPr lang="ru-RU" sz="2200" dirty="0" smtClean="0"/>
              <a:t>(транспортный </a:t>
            </a:r>
            <a:r>
              <a:rPr lang="ru-RU" sz="2200" dirty="0"/>
              <a:t>белок для воды) – до трёх миллиардов   (3х10</a:t>
            </a:r>
            <a:r>
              <a:rPr lang="ru-RU" sz="2200" baseline="30000" dirty="0"/>
              <a:t>9</a:t>
            </a:r>
            <a:r>
              <a:rPr lang="ru-RU" sz="2200" dirty="0"/>
              <a:t>)</a:t>
            </a:r>
          </a:p>
          <a:p>
            <a:pPr algn="just"/>
            <a:r>
              <a:rPr lang="ru-RU" sz="2200" dirty="0" smtClean="0"/>
              <a:t>молекул </a:t>
            </a:r>
            <a:r>
              <a:rPr lang="ru-RU" sz="2200" dirty="0"/>
              <a:t>воды в секунду, в то время как без него лишь крошечная доля этих молекул смогла бы проникнуть в </a:t>
            </a:r>
            <a:r>
              <a:rPr lang="ru-RU" sz="2200" dirty="0" smtClean="0"/>
              <a:t>клетку. </a:t>
            </a:r>
            <a:endParaRPr lang="ru-RU" sz="2200" dirty="0"/>
          </a:p>
        </p:txBody>
      </p:sp>
    </p:spTree>
    <p:extLst>
      <p:ext uri="{BB962C8B-B14F-4D97-AF65-F5344CB8AC3E}">
        <p14:creationId xmlns:p14="http://schemas.microsoft.com/office/powerpoint/2010/main" xmlns="" val="4260908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p:txBody>
          <a:bodyPr/>
          <a:lstStyle/>
          <a:p>
            <a:pPr eaLnBrk="1" hangingPunct="1"/>
            <a:r>
              <a:rPr lang="ru-RU" altLang="ru-RU" dirty="0" smtClean="0"/>
              <a:t>Методы клеточной биологии</a:t>
            </a:r>
          </a:p>
        </p:txBody>
      </p:sp>
      <p:sp>
        <p:nvSpPr>
          <p:cNvPr id="30723" name="Rectangle 3"/>
          <p:cNvSpPr>
            <a:spLocks noGrp="1" noChangeArrowheads="1"/>
          </p:cNvSpPr>
          <p:nvPr>
            <p:ph type="body" idx="4294967295"/>
          </p:nvPr>
        </p:nvSpPr>
        <p:spPr>
          <a:xfrm>
            <a:off x="179512" y="1600200"/>
            <a:ext cx="6768752" cy="4525963"/>
          </a:xfrm>
        </p:spPr>
        <p:txBody>
          <a:bodyPr/>
          <a:lstStyle/>
          <a:p>
            <a:pPr eaLnBrk="1" hangingPunct="1"/>
            <a:r>
              <a:rPr lang="ru-RU" altLang="ru-RU" dirty="0" smtClean="0"/>
              <a:t>Генетические.</a:t>
            </a:r>
          </a:p>
          <a:p>
            <a:pPr eaLnBrk="1" hangingPunct="1"/>
            <a:r>
              <a:rPr lang="ru-RU" altLang="ru-RU" dirty="0" smtClean="0"/>
              <a:t>Биохимические.</a:t>
            </a:r>
          </a:p>
          <a:p>
            <a:pPr eaLnBrk="1" hangingPunct="1"/>
            <a:r>
              <a:rPr lang="ru-RU" altLang="ru-RU" dirty="0" smtClean="0"/>
              <a:t>Световая микроскопия.</a:t>
            </a:r>
          </a:p>
          <a:p>
            <a:pPr eaLnBrk="1" hangingPunct="1"/>
            <a:r>
              <a:rPr lang="ru-RU" altLang="ru-RU" dirty="0" smtClean="0"/>
              <a:t>Электронная микроскопия.</a:t>
            </a:r>
          </a:p>
          <a:p>
            <a:pPr eaLnBrk="1" hangingPunct="1"/>
            <a:r>
              <a:rPr lang="ru-RU" altLang="ru-RU" dirty="0" smtClean="0"/>
              <a:t>Радиоизотопные методы (радиоавтография).</a:t>
            </a:r>
          </a:p>
          <a:p>
            <a:pPr eaLnBrk="1" hangingPunct="1"/>
            <a:r>
              <a:rPr lang="ru-RU" altLang="ru-RU" dirty="0" smtClean="0"/>
              <a:t>Центрифугирование.</a:t>
            </a:r>
          </a:p>
          <a:p>
            <a:pPr eaLnBrk="1" hangingPunct="1"/>
            <a:endParaRPr lang="ru-RU" altLang="ru-RU" dirty="0" smtClean="0"/>
          </a:p>
        </p:txBody>
      </p:sp>
      <p:pic>
        <p:nvPicPr>
          <p:cNvPr id="2" name="Рисунок 1"/>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6022843" y="1156192"/>
            <a:ext cx="3145619" cy="2365128"/>
          </a:xfrm>
          <a:prstGeom prst="rect">
            <a:avLst/>
          </a:prstGeom>
        </p:spPr>
      </p:pic>
      <p:pic>
        <p:nvPicPr>
          <p:cNvPr id="3" name="Рисунок 2"/>
          <p:cNvPicPr>
            <a:picLocks noChangeAspect="1"/>
          </p:cNvPicPr>
          <p:nvPr/>
        </p:nvPicPr>
        <p:blipFill rotWithShape="1">
          <a:blip r:embed="rId3" cstate="print">
            <a:extLst>
              <a:ext uri="{28A0092B-C50C-407E-A947-70E740481C1C}">
                <a14:useLocalDpi xmlns:a14="http://schemas.microsoft.com/office/drawing/2010/main" xmlns="" val="0"/>
              </a:ext>
            </a:extLst>
          </a:blip>
          <a:srcRect l="2845" t="3433" r="4099" b="22904"/>
          <a:stretch/>
        </p:blipFill>
        <p:spPr>
          <a:xfrm>
            <a:off x="5349922" y="3717032"/>
            <a:ext cx="3767937" cy="2833570"/>
          </a:xfrm>
          <a:prstGeom prst="rect">
            <a:avLst/>
          </a:prstGeom>
        </p:spPr>
      </p:pic>
    </p:spTree>
    <p:extLst>
      <p:ext uri="{BB962C8B-B14F-4D97-AF65-F5344CB8AC3E}">
        <p14:creationId xmlns:p14="http://schemas.microsoft.com/office/powerpoint/2010/main" xmlns="" val="2443003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1"/>
          <p:cNvSpPr txBox="1">
            <a:spLocks noChangeArrowheads="1"/>
          </p:cNvSpPr>
          <p:nvPr/>
        </p:nvSpPr>
        <p:spPr bwMode="auto">
          <a:xfrm>
            <a:off x="4787900" y="188640"/>
            <a:ext cx="4248596" cy="4955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dirty="0">
                <a:latin typeface="+mn-lt"/>
              </a:rPr>
              <a:t>Большинство белков-каналов имеет «ворота», которые открываются на короткое время, а затем закрываются. </a:t>
            </a:r>
            <a:endParaRPr lang="en-US" sz="2200" dirty="0" smtClean="0">
              <a:latin typeface="+mn-lt"/>
            </a:endParaRPr>
          </a:p>
          <a:p>
            <a:pPr algn="just" eaLnBrk="1" hangingPunct="1">
              <a:spcBef>
                <a:spcPts val="600"/>
              </a:spcBef>
            </a:pPr>
            <a:r>
              <a:rPr lang="ru-RU" sz="2200" dirty="0" smtClean="0">
                <a:latin typeface="+mn-lt"/>
              </a:rPr>
              <a:t>В </a:t>
            </a:r>
            <a:r>
              <a:rPr lang="ru-RU" sz="2200" dirty="0">
                <a:latin typeface="+mn-lt"/>
              </a:rPr>
              <a:t>зависимости от природы канала «ворота» могут открываться в ответ на связывание сигнальных молекул (</a:t>
            </a:r>
            <a:r>
              <a:rPr lang="ru-RU" sz="2200" b="1" i="1" dirty="0" err="1">
                <a:latin typeface="+mn-lt"/>
              </a:rPr>
              <a:t>лигандзависимые</a:t>
            </a:r>
            <a:r>
              <a:rPr lang="ru-RU" sz="2200" b="1" i="1" dirty="0">
                <a:latin typeface="+mn-lt"/>
              </a:rPr>
              <a:t> воротные каналы</a:t>
            </a:r>
            <a:r>
              <a:rPr lang="ru-RU" sz="2200" dirty="0">
                <a:latin typeface="+mn-lt"/>
              </a:rPr>
              <a:t>), изменение мембранного потенциала (</a:t>
            </a:r>
            <a:r>
              <a:rPr lang="ru-RU" sz="2200" b="1" i="1" dirty="0">
                <a:latin typeface="+mn-lt"/>
              </a:rPr>
              <a:t>потенциал-зависимые воротные каналы</a:t>
            </a:r>
            <a:r>
              <a:rPr lang="ru-RU" sz="2200" dirty="0">
                <a:latin typeface="+mn-lt"/>
              </a:rPr>
              <a:t>) или механическую стимуляцию</a:t>
            </a:r>
            <a:r>
              <a:rPr lang="ru-RU" sz="2000" dirty="0">
                <a:latin typeface="+mn-lt"/>
              </a:rPr>
              <a:t>.</a:t>
            </a:r>
          </a:p>
          <a:p>
            <a:pPr algn="just" eaLnBrk="1" hangingPunct="1">
              <a:spcBef>
                <a:spcPts val="600"/>
              </a:spcBef>
            </a:pPr>
            <a:endParaRPr lang="ru-RU" sz="2000" dirty="0"/>
          </a:p>
        </p:txBody>
      </p:sp>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4839451" cy="6858000"/>
          </a:xfrm>
          <a:prstGeom prst="rect">
            <a:avLst/>
          </a:prstGeom>
        </p:spPr>
      </p:pic>
    </p:spTree>
    <p:extLst>
      <p:ext uri="{BB962C8B-B14F-4D97-AF65-F5344CB8AC3E}">
        <p14:creationId xmlns:p14="http://schemas.microsoft.com/office/powerpoint/2010/main" xmlns="" val="30880550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1"/>
          <p:cNvSpPr txBox="1">
            <a:spLocks noChangeArrowheads="1"/>
          </p:cNvSpPr>
          <p:nvPr/>
        </p:nvSpPr>
        <p:spPr bwMode="auto">
          <a:xfrm>
            <a:off x="107504" y="116632"/>
            <a:ext cx="6146700" cy="6709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b="1" i="1" dirty="0">
                <a:latin typeface="+mn-lt"/>
              </a:rPr>
              <a:t>Активным транспортом </a:t>
            </a:r>
            <a:r>
              <a:rPr lang="ru-RU" sz="2000" dirty="0">
                <a:latin typeface="+mn-lt"/>
              </a:rPr>
              <a:t>называется перенос веществ через мембрану против их градиентов концентрации. </a:t>
            </a:r>
            <a:endParaRPr lang="ru-RU" sz="2000" dirty="0" smtClean="0">
              <a:latin typeface="+mn-lt"/>
            </a:endParaRPr>
          </a:p>
          <a:p>
            <a:pPr algn="just" eaLnBrk="1" hangingPunct="1">
              <a:spcBef>
                <a:spcPts val="600"/>
              </a:spcBef>
            </a:pPr>
            <a:r>
              <a:rPr lang="ru-RU" sz="2000" dirty="0" smtClean="0">
                <a:latin typeface="+mn-lt"/>
              </a:rPr>
              <a:t>Он </a:t>
            </a:r>
            <a:r>
              <a:rPr lang="ru-RU" sz="2000" dirty="0">
                <a:latin typeface="+mn-lt"/>
              </a:rPr>
              <a:t>осуществляется с помощью </a:t>
            </a:r>
            <a:r>
              <a:rPr lang="ru-RU" sz="2000" b="1" i="1" dirty="0">
                <a:latin typeface="+mn-lt"/>
              </a:rPr>
              <a:t>белков-переносчиков</a:t>
            </a:r>
            <a:r>
              <a:rPr lang="ru-RU" sz="2000" dirty="0">
                <a:latin typeface="+mn-lt"/>
              </a:rPr>
              <a:t> и требует затрат энергии, основным источником которой служит АТФ</a:t>
            </a:r>
            <a:r>
              <a:rPr lang="ru-RU" sz="2000" dirty="0" smtClean="0">
                <a:latin typeface="+mn-lt"/>
              </a:rPr>
              <a:t>.</a:t>
            </a:r>
          </a:p>
          <a:p>
            <a:pPr algn="just" eaLnBrk="1" hangingPunct="1">
              <a:spcBef>
                <a:spcPts val="600"/>
              </a:spcBef>
            </a:pPr>
            <a:r>
              <a:rPr lang="ru-RU" sz="2000" dirty="0">
                <a:latin typeface="+mn-lt"/>
              </a:rPr>
              <a:t>Белки-каналы не осуществляют активный транспорт. </a:t>
            </a:r>
          </a:p>
          <a:p>
            <a:pPr algn="just" eaLnBrk="1" hangingPunct="1">
              <a:spcBef>
                <a:spcPts val="600"/>
              </a:spcBef>
            </a:pPr>
            <a:r>
              <a:rPr lang="ru-RU" sz="2000" dirty="0">
                <a:latin typeface="+mn-lt"/>
              </a:rPr>
              <a:t>Активный транспорт позволяет сохранять внутри клетки уровень концентрации низкомолекулярных веществ отличный от того, который есть снаружи</a:t>
            </a:r>
            <a:r>
              <a:rPr lang="ru-RU" sz="2000" dirty="0" smtClean="0"/>
              <a:t>.</a:t>
            </a:r>
          </a:p>
          <a:p>
            <a:pPr algn="just" eaLnBrk="1" hangingPunct="1">
              <a:spcBef>
                <a:spcPts val="600"/>
              </a:spcBef>
            </a:pPr>
            <a:r>
              <a:rPr lang="ru-RU" sz="2000" dirty="0">
                <a:latin typeface="+mn-lt"/>
              </a:rPr>
              <a:t>Для активного транспорта энергию поставляет АТФ (AТР), который передаёт транспортному белку свой фосфатный хвост. Это приводит к тому, что белок меняет свою форму и может перенести вещество через мембрану. </a:t>
            </a:r>
            <a:endParaRPr lang="ru-RU" sz="2000" dirty="0" smtClean="0">
              <a:latin typeface="+mn-lt"/>
            </a:endParaRPr>
          </a:p>
          <a:p>
            <a:pPr algn="just" eaLnBrk="1" hangingPunct="1">
              <a:spcBef>
                <a:spcPts val="600"/>
              </a:spcBef>
            </a:pPr>
            <a:r>
              <a:rPr lang="ru-RU" sz="2000" dirty="0" smtClean="0">
                <a:latin typeface="+mn-lt"/>
              </a:rPr>
              <a:t>Белок-переносчик образован белками-ферментами </a:t>
            </a:r>
            <a:r>
              <a:rPr lang="ru-RU" sz="2000" dirty="0" err="1">
                <a:latin typeface="+mn-lt"/>
              </a:rPr>
              <a:t>аденозинтрифосфатазами</a:t>
            </a:r>
            <a:r>
              <a:rPr lang="ru-RU" sz="2000" dirty="0">
                <a:latin typeface="+mn-lt"/>
              </a:rPr>
              <a:t>, </a:t>
            </a:r>
            <a:r>
              <a:rPr lang="ru-RU" sz="2000" dirty="0" smtClean="0">
                <a:latin typeface="+mn-lt"/>
              </a:rPr>
              <a:t>катализирующими </a:t>
            </a:r>
            <a:r>
              <a:rPr lang="ru-RU" sz="2000" dirty="0">
                <a:latin typeface="+mn-lt"/>
              </a:rPr>
              <a:t>отщепление остатков фосфорной кислоты от молекулы </a:t>
            </a:r>
            <a:r>
              <a:rPr lang="ru-RU" sz="2000" dirty="0" smtClean="0">
                <a:latin typeface="+mn-lt"/>
              </a:rPr>
              <a:t>АТФ, поэтому их называют </a:t>
            </a:r>
            <a:r>
              <a:rPr lang="ru-RU" sz="2000" b="1" dirty="0" err="1" smtClean="0">
                <a:latin typeface="+mn-lt"/>
              </a:rPr>
              <a:t>АТФазы</a:t>
            </a:r>
            <a:r>
              <a:rPr lang="ru-RU" sz="2000" b="1" dirty="0" smtClean="0">
                <a:latin typeface="+mn-lt"/>
              </a:rPr>
              <a:t>.</a:t>
            </a:r>
            <a:r>
              <a:rPr lang="ru-RU" sz="2000" dirty="0" smtClean="0">
                <a:latin typeface="+mn-lt"/>
              </a:rPr>
              <a:t> </a:t>
            </a:r>
          </a:p>
          <a:p>
            <a:pPr algn="just" eaLnBrk="1" hangingPunct="1">
              <a:spcBef>
                <a:spcPts val="600"/>
              </a:spcBef>
            </a:pPr>
            <a:endParaRPr lang="ru-RU" sz="2000" dirty="0">
              <a:latin typeface="+mn-lt"/>
            </a:endParaRPr>
          </a:p>
        </p:txBody>
      </p:sp>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254204" y="0"/>
            <a:ext cx="2889796" cy="6858000"/>
          </a:xfrm>
          <a:prstGeom prst="rect">
            <a:avLst/>
          </a:prstGeom>
        </p:spPr>
      </p:pic>
    </p:spTree>
    <p:extLst>
      <p:ext uri="{BB962C8B-B14F-4D97-AF65-F5344CB8AC3E}">
        <p14:creationId xmlns:p14="http://schemas.microsoft.com/office/powerpoint/2010/main" xmlns="" val="14272851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260648"/>
            <a:ext cx="8928992" cy="3862596"/>
          </a:xfrm>
          <a:prstGeom prst="rect">
            <a:avLst/>
          </a:prstGeom>
          <a:noFill/>
        </p:spPr>
        <p:txBody>
          <a:bodyPr wrap="square" rtlCol="0">
            <a:spAutoFit/>
          </a:bodyPr>
          <a:lstStyle/>
          <a:p>
            <a:pPr algn="just">
              <a:spcBef>
                <a:spcPts val="600"/>
              </a:spcBef>
            </a:pPr>
            <a:r>
              <a:rPr lang="ru-RU" sz="2000" dirty="0" smtClean="0"/>
              <a:t>В состав </a:t>
            </a:r>
            <a:r>
              <a:rPr lang="ru-RU" sz="2000" b="1" dirty="0" err="1" smtClean="0"/>
              <a:t>АТФаз</a:t>
            </a:r>
            <a:r>
              <a:rPr lang="ru-RU" sz="2000" dirty="0" smtClean="0"/>
              <a:t> </a:t>
            </a:r>
            <a:r>
              <a:rPr lang="ru-RU" sz="2000" dirty="0"/>
              <a:t>входят: ферментный центр, ионный канал и структурные элементы, препятствующие обратной утечке ионов в процессе работы насоса. </a:t>
            </a:r>
          </a:p>
          <a:p>
            <a:pPr algn="just">
              <a:spcBef>
                <a:spcPts val="600"/>
              </a:spcBef>
            </a:pPr>
            <a:r>
              <a:rPr lang="ru-RU" sz="2000" dirty="0"/>
              <a:t>Одна из транспортных систем, которая работает таким образом — это </a:t>
            </a:r>
            <a:r>
              <a:rPr lang="ru-RU" sz="2000" b="1" i="1" dirty="0"/>
              <a:t>натриево-калиевый насос</a:t>
            </a:r>
            <a:r>
              <a:rPr lang="ru-RU" sz="2000" dirty="0"/>
              <a:t>, который «выкачивает» из клетки ионы натрия (</a:t>
            </a:r>
            <a:r>
              <a:rPr lang="ru-RU" sz="2000" dirty="0" err="1"/>
              <a:t>Na</a:t>
            </a:r>
            <a:r>
              <a:rPr lang="ru-RU" sz="2000" baseline="30000" dirty="0"/>
              <a:t>+</a:t>
            </a:r>
            <a:r>
              <a:rPr lang="ru-RU" sz="2000" dirty="0"/>
              <a:t>) в обмен на ионы калия (K</a:t>
            </a:r>
            <a:r>
              <a:rPr lang="ru-RU" sz="2000" baseline="30000" dirty="0"/>
              <a:t>+</a:t>
            </a:r>
            <a:r>
              <a:rPr lang="ru-RU" sz="2000" dirty="0"/>
              <a:t>) в клетках животных.</a:t>
            </a:r>
          </a:p>
          <a:p>
            <a:pPr algn="just"/>
            <a:r>
              <a:rPr lang="ru-RU" sz="2000" dirty="0"/>
              <a:t>Например, по сравнению с окружающей средой клетки животных имеют значительно большую концентрацию ионов калия (K</a:t>
            </a:r>
            <a:r>
              <a:rPr lang="ru-RU" sz="2000" baseline="30000" dirty="0"/>
              <a:t>+</a:t>
            </a:r>
            <a:r>
              <a:rPr lang="ru-RU" sz="2000" dirty="0"/>
              <a:t>) и меньшую натрия (</a:t>
            </a:r>
            <a:r>
              <a:rPr lang="ru-RU" sz="2000" dirty="0" err="1"/>
              <a:t>Na</a:t>
            </a:r>
            <a:r>
              <a:rPr lang="ru-RU" sz="2000" baseline="30000" dirty="0"/>
              <a:t>+</a:t>
            </a:r>
            <a:r>
              <a:rPr lang="ru-RU" sz="2000" dirty="0"/>
              <a:t>). Цитоплазматическая мембрана помогает поддерживать необходимый уровень концентрации, откачивая (</a:t>
            </a:r>
            <a:r>
              <a:rPr lang="ru-RU" sz="2000" dirty="0" err="1"/>
              <a:t>Na</a:t>
            </a:r>
            <a:r>
              <a:rPr lang="ru-RU" sz="2000" baseline="30000" dirty="0"/>
              <a:t>+</a:t>
            </a:r>
            <a:r>
              <a:rPr lang="ru-RU" sz="2000" dirty="0"/>
              <a:t>) и закачивая (K</a:t>
            </a:r>
            <a:r>
              <a:rPr lang="ru-RU" sz="2000" baseline="30000" dirty="0"/>
              <a:t>+</a:t>
            </a:r>
            <a:r>
              <a:rPr lang="ru-RU" sz="2000" dirty="0"/>
              <a:t>) в клетку.</a:t>
            </a:r>
          </a:p>
          <a:p>
            <a:pPr algn="just"/>
            <a:r>
              <a:rPr lang="ru-RU" sz="2000" dirty="0" smtClean="0"/>
              <a:t>О </a:t>
            </a:r>
            <a:r>
              <a:rPr lang="ru-RU" sz="2000" dirty="0"/>
              <a:t>физиологическом значении натрий-калиевых насосов говорит уже тот факт, что более трети АТФ, потребляемого животной клеткой в состоянии покоя, расходуется на поддержание ионного состава внутриклеточной среды. </a:t>
            </a:r>
            <a:endParaRPr lang="ru-RU" sz="2000" dirty="0" smtClean="0"/>
          </a:p>
        </p:txBody>
      </p:sp>
      <p:pic>
        <p:nvPicPr>
          <p:cNvPr id="3" name="Picture 2" descr="транспорт 1"/>
          <p:cNvPicPr>
            <a:picLocks noChangeAspect="1" noChangeArrowheads="1"/>
          </p:cNvPicPr>
          <p:nvPr/>
        </p:nvPicPr>
        <p:blipFill>
          <a:blip r:embed="rId2">
            <a:clrChange>
              <a:clrFrom>
                <a:srgbClr val="FFFFFF"/>
              </a:clrFrom>
              <a:clrTo>
                <a:srgbClr val="FFFFFF">
                  <a:alpha val="0"/>
                </a:srgbClr>
              </a:clrTo>
            </a:clrChange>
            <a:lum bright="-6000"/>
            <a:extLst>
              <a:ext uri="{28A0092B-C50C-407E-A947-70E740481C1C}">
                <a14:useLocalDpi xmlns:a14="http://schemas.microsoft.com/office/drawing/2010/main" xmlns="" val="0"/>
              </a:ext>
            </a:extLst>
          </a:blip>
          <a:srcRect b="1408"/>
          <a:stretch>
            <a:fillRect/>
          </a:stretch>
        </p:blipFill>
        <p:spPr bwMode="auto">
          <a:xfrm>
            <a:off x="539552" y="4151977"/>
            <a:ext cx="2640013" cy="2522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 Box 4"/>
          <p:cNvSpPr txBox="1">
            <a:spLocks noChangeArrowheads="1"/>
          </p:cNvSpPr>
          <p:nvPr/>
        </p:nvSpPr>
        <p:spPr bwMode="auto">
          <a:xfrm>
            <a:off x="3563888" y="5629846"/>
            <a:ext cx="3240087"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sz="1600" i="1" dirty="0">
                <a:latin typeface="Tahoma" pitchFamily="34" charset="0"/>
              </a:rPr>
              <a:t>(</a:t>
            </a:r>
            <a:r>
              <a:rPr lang="ru-RU" sz="1600" dirty="0">
                <a:latin typeface="Tahoma" pitchFamily="34" charset="0"/>
              </a:rPr>
              <a:t>K+ </a:t>
            </a:r>
            <a:r>
              <a:rPr lang="ru-RU" sz="1600" dirty="0" err="1">
                <a:latin typeface="Tahoma" pitchFamily="34" charset="0"/>
              </a:rPr>
              <a:t>Na</a:t>
            </a:r>
            <a:r>
              <a:rPr lang="ru-RU" sz="1600" dirty="0">
                <a:latin typeface="Tahoma" pitchFamily="34" charset="0"/>
              </a:rPr>
              <a:t>+) -насос</a:t>
            </a:r>
          </a:p>
          <a:p>
            <a:pPr eaLnBrk="1" hangingPunct="1"/>
            <a:r>
              <a:rPr lang="ru-RU" sz="1600" dirty="0">
                <a:latin typeface="Tahoma" pitchFamily="34" charset="0"/>
              </a:rPr>
              <a:t>1 – участок связывания </a:t>
            </a:r>
            <a:r>
              <a:rPr lang="ru-RU" sz="1600" dirty="0" err="1">
                <a:latin typeface="Tahoma" pitchFamily="34" charset="0"/>
              </a:rPr>
              <a:t>Na</a:t>
            </a:r>
            <a:r>
              <a:rPr lang="ru-RU" sz="1600" dirty="0">
                <a:latin typeface="Tahoma" pitchFamily="34" charset="0"/>
              </a:rPr>
              <a:t>+; </a:t>
            </a:r>
          </a:p>
          <a:p>
            <a:pPr eaLnBrk="1" hangingPunct="1"/>
            <a:r>
              <a:rPr lang="ru-RU" sz="1600" dirty="0">
                <a:latin typeface="Tahoma" pitchFamily="34" charset="0"/>
              </a:rPr>
              <a:t>2 – участок связывания K+; </a:t>
            </a:r>
          </a:p>
          <a:p>
            <a:pPr eaLnBrk="1" hangingPunct="1"/>
            <a:r>
              <a:rPr lang="ru-RU" sz="1600" dirty="0">
                <a:latin typeface="Tahoma" pitchFamily="34" charset="0"/>
              </a:rPr>
              <a:t>3 – мембрана.</a:t>
            </a:r>
          </a:p>
        </p:txBody>
      </p:sp>
    </p:spTree>
    <p:extLst>
      <p:ext uri="{BB962C8B-B14F-4D97-AF65-F5344CB8AC3E}">
        <p14:creationId xmlns:p14="http://schemas.microsoft.com/office/powerpoint/2010/main" xmlns="" val="34092037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704" y="692696"/>
            <a:ext cx="9107146" cy="46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35182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95536" y="544658"/>
            <a:ext cx="8352928" cy="6275138"/>
          </a:xfrm>
          <a:prstGeom prst="rect">
            <a:avLst/>
          </a:prstGeom>
        </p:spPr>
      </p:pic>
      <p:sp>
        <p:nvSpPr>
          <p:cNvPr id="4" name="TextBox 7"/>
          <p:cNvSpPr txBox="1">
            <a:spLocks noChangeArrowheads="1"/>
          </p:cNvSpPr>
          <p:nvPr/>
        </p:nvSpPr>
        <p:spPr bwMode="auto">
          <a:xfrm>
            <a:off x="467544" y="100245"/>
            <a:ext cx="849788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sz="2400" b="1" dirty="0">
                <a:latin typeface="+mn-lt"/>
              </a:rPr>
              <a:t>Схема работы натриево-калиевого насоса</a:t>
            </a:r>
          </a:p>
        </p:txBody>
      </p:sp>
    </p:spTree>
    <p:extLst>
      <p:ext uri="{BB962C8B-B14F-4D97-AF65-F5344CB8AC3E}">
        <p14:creationId xmlns:p14="http://schemas.microsoft.com/office/powerpoint/2010/main" xmlns="" val="583555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28A0092B-C50C-407E-A947-70E740481C1C}">
                <a14:useLocalDpi xmlns:a14="http://schemas.microsoft.com/office/drawing/2010/main" xmlns="" val="0"/>
              </a:ext>
            </a:extLst>
          </a:blip>
          <a:srcRect t="10393" r="1445"/>
          <a:stretch/>
        </p:blipFill>
        <p:spPr>
          <a:xfrm>
            <a:off x="221422" y="3356992"/>
            <a:ext cx="8584018" cy="3312368"/>
          </a:xfrm>
          <a:prstGeom prst="rect">
            <a:avLst/>
          </a:prstGeom>
        </p:spPr>
      </p:pic>
      <p:sp>
        <p:nvSpPr>
          <p:cNvPr id="3" name="TextBox 2"/>
          <p:cNvSpPr txBox="1"/>
          <p:nvPr/>
        </p:nvSpPr>
        <p:spPr>
          <a:xfrm>
            <a:off x="179512" y="260648"/>
            <a:ext cx="8712968" cy="523220"/>
          </a:xfrm>
          <a:prstGeom prst="rect">
            <a:avLst/>
          </a:prstGeom>
          <a:noFill/>
        </p:spPr>
        <p:txBody>
          <a:bodyPr wrap="square" rtlCol="0">
            <a:spAutoFit/>
          </a:bodyPr>
          <a:lstStyle/>
          <a:p>
            <a:pPr algn="ctr"/>
            <a:r>
              <a:rPr lang="ru-RU" sz="2800" b="1" dirty="0"/>
              <a:t>Ионные насосы и мембранный </a:t>
            </a:r>
            <a:r>
              <a:rPr lang="ru-RU" sz="2800" b="1" dirty="0" smtClean="0"/>
              <a:t>потенциал</a:t>
            </a:r>
            <a:endParaRPr lang="ru-RU" sz="2800" dirty="0"/>
          </a:p>
        </p:txBody>
      </p:sp>
      <p:sp>
        <p:nvSpPr>
          <p:cNvPr id="4" name="TextBox 3"/>
          <p:cNvSpPr txBox="1"/>
          <p:nvPr/>
        </p:nvSpPr>
        <p:spPr>
          <a:xfrm>
            <a:off x="169980" y="782401"/>
            <a:ext cx="8712968" cy="2277547"/>
          </a:xfrm>
          <a:prstGeom prst="rect">
            <a:avLst/>
          </a:prstGeom>
          <a:noFill/>
        </p:spPr>
        <p:txBody>
          <a:bodyPr wrap="square" rtlCol="0">
            <a:spAutoFit/>
          </a:bodyPr>
          <a:lstStyle/>
          <a:p>
            <a:pPr algn="just"/>
            <a:r>
              <a:rPr lang="ru-RU" sz="2000" dirty="0"/>
              <a:t>Протонные насосы — это электрогенные насосы, которые запасают энергию создавая потенциал (разницу зарядов) на клеточных мембранах. </a:t>
            </a:r>
            <a:endParaRPr lang="ru-RU" sz="2000" dirty="0" smtClean="0"/>
          </a:p>
          <a:p>
            <a:pPr algn="just"/>
            <a:r>
              <a:rPr lang="ru-RU" sz="2000" dirty="0" smtClean="0"/>
              <a:t>Протонный </a:t>
            </a:r>
            <a:r>
              <a:rPr lang="ru-RU" sz="2000" dirty="0"/>
              <a:t>насос переносит положительный заряд в форме ионов водорода. Градиент потенциала и концентрации протонов водорода (Н</a:t>
            </a:r>
            <a:r>
              <a:rPr lang="ru-RU" sz="2000" baseline="30000" dirty="0"/>
              <a:t>+</a:t>
            </a:r>
            <a:r>
              <a:rPr lang="ru-RU" sz="2000" dirty="0"/>
              <a:t>) представляют собой двойной источник энергии, который может стимулировать другие процессы — например, поглощение питательных веществ. Большинство протонных насосов работают за счёт энергии </a:t>
            </a:r>
            <a:r>
              <a:rPr lang="ru-RU" sz="2200" dirty="0"/>
              <a:t>АТФ. </a:t>
            </a:r>
          </a:p>
        </p:txBody>
      </p:sp>
    </p:spTree>
    <p:extLst>
      <p:ext uri="{BB962C8B-B14F-4D97-AF65-F5344CB8AC3E}">
        <p14:creationId xmlns:p14="http://schemas.microsoft.com/office/powerpoint/2010/main" xmlns="" val="30522060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3"/>
          <p:cNvSpPr txBox="1">
            <a:spLocks noChangeArrowheads="1"/>
          </p:cNvSpPr>
          <p:nvPr/>
        </p:nvSpPr>
        <p:spPr bwMode="auto">
          <a:xfrm>
            <a:off x="3563938" y="1844675"/>
            <a:ext cx="5113337"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endParaRPr lang="ru-RU">
              <a:latin typeface="Times New Roman" pitchFamily="18" charset="0"/>
            </a:endParaRPr>
          </a:p>
        </p:txBody>
      </p:sp>
      <p:sp>
        <p:nvSpPr>
          <p:cNvPr id="44035" name="Text Box 4"/>
          <p:cNvSpPr txBox="1">
            <a:spLocks noChangeArrowheads="1"/>
          </p:cNvSpPr>
          <p:nvPr/>
        </p:nvSpPr>
        <p:spPr bwMode="auto">
          <a:xfrm>
            <a:off x="3492500" y="1773238"/>
            <a:ext cx="525621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endParaRPr lang="ru-RU">
              <a:latin typeface="Times New Roman" pitchFamily="18" charset="0"/>
            </a:endParaRPr>
          </a:p>
        </p:txBody>
      </p:sp>
      <p:sp>
        <p:nvSpPr>
          <p:cNvPr id="44036" name="Text Box 5"/>
          <p:cNvSpPr txBox="1">
            <a:spLocks noChangeArrowheads="1"/>
          </p:cNvSpPr>
          <p:nvPr/>
        </p:nvSpPr>
        <p:spPr bwMode="auto">
          <a:xfrm>
            <a:off x="179388" y="115888"/>
            <a:ext cx="8964612" cy="2400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sz="2000" dirty="0">
                <a:latin typeface="+mn-lt"/>
              </a:rPr>
              <a:t>В зависимости от способности транспортных белков переносить один или несколько видов молекул и ионов пассивный и активный транспорт подразделяются на </a:t>
            </a:r>
            <a:r>
              <a:rPr lang="ru-RU" sz="2000" b="1" i="1" dirty="0" err="1">
                <a:latin typeface="+mn-lt"/>
              </a:rPr>
              <a:t>унипорт</a:t>
            </a:r>
            <a:r>
              <a:rPr lang="ru-RU" sz="2000" dirty="0">
                <a:latin typeface="+mn-lt"/>
              </a:rPr>
              <a:t> и </a:t>
            </a:r>
            <a:r>
              <a:rPr lang="ru-RU" sz="2000" b="1" i="1" dirty="0" err="1">
                <a:latin typeface="+mn-lt"/>
              </a:rPr>
              <a:t>копорт</a:t>
            </a:r>
            <a:r>
              <a:rPr lang="ru-RU" sz="2000" dirty="0">
                <a:latin typeface="+mn-lt"/>
              </a:rPr>
              <a:t>, или сопряженный транспорт. Эти белки могут вести транспорт в одном направлении одного вещества (</a:t>
            </a:r>
            <a:r>
              <a:rPr lang="ru-RU" sz="2000" dirty="0" err="1">
                <a:latin typeface="+mn-lt"/>
              </a:rPr>
              <a:t>унипорт</a:t>
            </a:r>
            <a:r>
              <a:rPr lang="ru-RU" sz="2000" dirty="0">
                <a:latin typeface="+mn-lt"/>
              </a:rPr>
              <a:t>), или нескольких веществ одновременно (</a:t>
            </a:r>
            <a:r>
              <a:rPr lang="ru-RU" sz="2000" dirty="0" err="1">
                <a:latin typeface="+mn-lt"/>
              </a:rPr>
              <a:t>симпорт</a:t>
            </a:r>
            <a:r>
              <a:rPr lang="ru-RU" sz="2000" dirty="0">
                <a:latin typeface="+mn-lt"/>
              </a:rPr>
              <a:t>), или же вместе с импортом одного вещества выводить из клетки другое (антипорт). </a:t>
            </a:r>
          </a:p>
          <a:p>
            <a:pPr algn="just" eaLnBrk="1" hangingPunct="1">
              <a:spcBef>
                <a:spcPct val="50000"/>
              </a:spcBef>
            </a:pPr>
            <a:r>
              <a:rPr lang="ru-RU" sz="2000" dirty="0">
                <a:latin typeface="+mn-lt"/>
              </a:rPr>
              <a:t>Так, например, глюкоза может входить в клетки </a:t>
            </a:r>
            <a:r>
              <a:rPr lang="ru-RU" sz="2000" dirty="0" err="1">
                <a:latin typeface="+mn-lt"/>
              </a:rPr>
              <a:t>симпортно</a:t>
            </a:r>
            <a:r>
              <a:rPr lang="ru-RU" sz="2000" dirty="0">
                <a:latin typeface="+mn-lt"/>
              </a:rPr>
              <a:t> вместе с ионом </a:t>
            </a:r>
            <a:r>
              <a:rPr lang="ru-RU" sz="2000" dirty="0" err="1">
                <a:latin typeface="+mn-lt"/>
              </a:rPr>
              <a:t>Na</a:t>
            </a:r>
            <a:r>
              <a:rPr lang="ru-RU" sz="2000" dirty="0">
                <a:latin typeface="+mn-lt"/>
              </a:rPr>
              <a:t>+.</a:t>
            </a:r>
          </a:p>
        </p:txBody>
      </p:sp>
      <p:pic>
        <p:nvPicPr>
          <p:cNvPr id="44037"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600" y="2516545"/>
            <a:ext cx="6010275" cy="3529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8" name="TextBox 7"/>
          <p:cNvSpPr txBox="1">
            <a:spLocks noChangeArrowheads="1"/>
          </p:cNvSpPr>
          <p:nvPr/>
        </p:nvSpPr>
        <p:spPr bwMode="auto">
          <a:xfrm>
            <a:off x="5364163" y="5516563"/>
            <a:ext cx="3671887" cy="1201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ru-RU" dirty="0">
                <a:latin typeface="+mn-lt"/>
              </a:rPr>
              <a:t>А - </a:t>
            </a:r>
            <a:r>
              <a:rPr lang="ru-RU" dirty="0" err="1">
                <a:latin typeface="+mn-lt"/>
              </a:rPr>
              <a:t>унипорт</a:t>
            </a:r>
            <a:r>
              <a:rPr lang="ru-RU" dirty="0">
                <a:latin typeface="+mn-lt"/>
              </a:rPr>
              <a:t>; Б - </a:t>
            </a:r>
            <a:r>
              <a:rPr lang="ru-RU" dirty="0" err="1">
                <a:latin typeface="+mn-lt"/>
              </a:rPr>
              <a:t>симпорт</a:t>
            </a:r>
            <a:r>
              <a:rPr lang="ru-RU" dirty="0">
                <a:latin typeface="+mn-lt"/>
              </a:rPr>
              <a:t>; </a:t>
            </a:r>
          </a:p>
          <a:p>
            <a:pPr eaLnBrk="1" hangingPunct="1"/>
            <a:r>
              <a:rPr lang="ru-RU" dirty="0">
                <a:latin typeface="+mn-lt"/>
              </a:rPr>
              <a:t>В - антипорт; 1</a:t>
            </a:r>
            <a:r>
              <a:rPr lang="en-US" dirty="0">
                <a:latin typeface="+mn-lt"/>
              </a:rPr>
              <a:t> </a:t>
            </a:r>
            <a:r>
              <a:rPr lang="ru-RU" dirty="0">
                <a:latin typeface="+mn-lt"/>
              </a:rPr>
              <a:t>– транспортиру-</a:t>
            </a:r>
            <a:r>
              <a:rPr lang="ru-RU" dirty="0" err="1">
                <a:latin typeface="+mn-lt"/>
              </a:rPr>
              <a:t>емая</a:t>
            </a:r>
            <a:r>
              <a:rPr lang="ru-RU" dirty="0">
                <a:latin typeface="+mn-lt"/>
              </a:rPr>
              <a:t> молекула; 2 – </a:t>
            </a:r>
            <a:r>
              <a:rPr lang="ru-RU" dirty="0" err="1">
                <a:latin typeface="+mn-lt"/>
              </a:rPr>
              <a:t>транспор</a:t>
            </a:r>
            <a:r>
              <a:rPr lang="ru-RU" dirty="0">
                <a:latin typeface="+mn-lt"/>
              </a:rPr>
              <a:t>-тируемый ион.</a:t>
            </a:r>
          </a:p>
        </p:txBody>
      </p:sp>
    </p:spTree>
    <p:extLst>
      <p:ext uri="{BB962C8B-B14F-4D97-AF65-F5344CB8AC3E}">
        <p14:creationId xmlns:p14="http://schemas.microsoft.com/office/powerpoint/2010/main" xmlns="" val="1898562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88640"/>
            <a:ext cx="9035617" cy="51125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37722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658" y="548680"/>
            <a:ext cx="9220757" cy="4752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76374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199" y="908720"/>
            <a:ext cx="9154926" cy="50405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5412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l="55238" t="27940" r="22185" b="52129"/>
          <a:stretch>
            <a:fillRect/>
          </a:stretch>
        </p:blipFill>
        <p:spPr bwMode="auto">
          <a:xfrm>
            <a:off x="6108210" y="937429"/>
            <a:ext cx="2428875" cy="242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7" name="Text Box 3"/>
          <p:cNvSpPr txBox="1">
            <a:spLocks noChangeArrowheads="1"/>
          </p:cNvSpPr>
          <p:nvPr/>
        </p:nvSpPr>
        <p:spPr bwMode="auto">
          <a:xfrm>
            <a:off x="539750" y="188913"/>
            <a:ext cx="80645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sz="2800" dirty="0"/>
              <a:t>Модельные объекты </a:t>
            </a:r>
            <a:r>
              <a:rPr lang="ru-RU" altLang="ru-RU" sz="2800" dirty="0" smtClean="0"/>
              <a:t>клеточной </a:t>
            </a:r>
            <a:r>
              <a:rPr lang="ru-RU" altLang="ru-RU" sz="2800" dirty="0"/>
              <a:t>биологии</a:t>
            </a:r>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xmlns="" val="0"/>
              </a:ext>
            </a:extLst>
          </a:blip>
          <a:srcRect l="1205" t="80602" r="77422" b="1216"/>
          <a:stretch>
            <a:fillRect/>
          </a:stretch>
        </p:blipFill>
        <p:spPr bwMode="auto">
          <a:xfrm>
            <a:off x="3338041" y="3815705"/>
            <a:ext cx="2447925" cy="2355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9" name="Picture 5"/>
          <p:cNvPicPr>
            <a:picLocks noChangeAspect="1" noChangeArrowheads="1"/>
          </p:cNvPicPr>
          <p:nvPr/>
        </p:nvPicPr>
        <p:blipFill>
          <a:blip r:embed="rId3">
            <a:extLst>
              <a:ext uri="{28A0092B-C50C-407E-A947-70E740481C1C}">
                <a14:useLocalDpi xmlns:a14="http://schemas.microsoft.com/office/drawing/2010/main" xmlns="" val="0"/>
              </a:ext>
            </a:extLst>
          </a:blip>
          <a:srcRect l="1178" t="54213" r="76846" b="26875"/>
          <a:stretch>
            <a:fillRect/>
          </a:stretch>
        </p:blipFill>
        <p:spPr bwMode="auto">
          <a:xfrm>
            <a:off x="6153653" y="3844858"/>
            <a:ext cx="2447925" cy="238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l="55815" t="2107" r="23965" b="79004"/>
          <a:stretch>
            <a:fillRect/>
          </a:stretch>
        </p:blipFill>
        <p:spPr bwMode="auto">
          <a:xfrm>
            <a:off x="3428528" y="836712"/>
            <a:ext cx="2357438" cy="2490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1" name="Picture 7"/>
          <p:cNvPicPr>
            <a:picLocks noChangeAspect="1" noChangeArrowheads="1"/>
          </p:cNvPicPr>
          <p:nvPr/>
        </p:nvPicPr>
        <p:blipFill>
          <a:blip r:embed="rId3">
            <a:extLst>
              <a:ext uri="{28A0092B-C50C-407E-A947-70E740481C1C}">
                <a14:useLocalDpi xmlns:a14="http://schemas.microsoft.com/office/drawing/2010/main" xmlns="" val="0"/>
              </a:ext>
            </a:extLst>
          </a:blip>
          <a:srcRect t="2107" r="76244" b="78981"/>
          <a:stretch>
            <a:fillRect/>
          </a:stretch>
        </p:blipFill>
        <p:spPr bwMode="auto">
          <a:xfrm>
            <a:off x="299600" y="836712"/>
            <a:ext cx="2778125" cy="250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2" name="Picture 8"/>
          <p:cNvPicPr>
            <a:picLocks noChangeAspect="1" noChangeArrowheads="1"/>
          </p:cNvPicPr>
          <p:nvPr/>
        </p:nvPicPr>
        <p:blipFill>
          <a:blip r:embed="rId3">
            <a:extLst>
              <a:ext uri="{28A0092B-C50C-407E-A947-70E740481C1C}">
                <a14:useLocalDpi xmlns:a14="http://schemas.microsoft.com/office/drawing/2010/main" xmlns="" val="0"/>
              </a:ext>
            </a:extLst>
          </a:blip>
          <a:srcRect l="55238" t="54190" r="22185" b="26898"/>
          <a:stretch>
            <a:fillRect/>
          </a:stretch>
        </p:blipFill>
        <p:spPr bwMode="auto">
          <a:xfrm>
            <a:off x="428981" y="3781634"/>
            <a:ext cx="2519362" cy="2389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53" name="AutoShape 10" descr="https://upload.wikimedia.org/wikipedia/commons/thumb/6/6f/Arabidopsis_thaliana.jpg/220px-Arabidopsis_thaliana.jpg"/>
          <p:cNvSpPr>
            <a:spLocks noChangeAspect="1" noChangeArrowheads="1"/>
          </p:cNvSpPr>
          <p:nvPr/>
        </p:nvSpPr>
        <p:spPr bwMode="auto">
          <a:xfrm>
            <a:off x="155575" y="-1393825"/>
            <a:ext cx="2095500" cy="290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ru-RU" altLang="ru-RU"/>
          </a:p>
        </p:txBody>
      </p:sp>
      <p:sp>
        <p:nvSpPr>
          <p:cNvPr id="2" name="TextBox 1"/>
          <p:cNvSpPr txBox="1"/>
          <p:nvPr/>
        </p:nvSpPr>
        <p:spPr>
          <a:xfrm>
            <a:off x="6269251" y="3345474"/>
            <a:ext cx="2376264" cy="369332"/>
          </a:xfrm>
          <a:prstGeom prst="rect">
            <a:avLst/>
          </a:prstGeom>
          <a:noFill/>
        </p:spPr>
        <p:txBody>
          <a:bodyPr wrap="square" rtlCol="0">
            <a:spAutoFit/>
          </a:bodyPr>
          <a:lstStyle/>
          <a:p>
            <a:r>
              <a:rPr lang="en-US" i="1" dirty="0" err="1"/>
              <a:t>Caenorhabditis</a:t>
            </a:r>
            <a:r>
              <a:rPr lang="en-US" i="1" dirty="0"/>
              <a:t> </a:t>
            </a:r>
            <a:r>
              <a:rPr lang="en-US" i="1" dirty="0" err="1"/>
              <a:t>elegans</a:t>
            </a:r>
            <a:endParaRPr lang="ru-RU" i="1" dirty="0"/>
          </a:p>
        </p:txBody>
      </p:sp>
      <p:sp>
        <p:nvSpPr>
          <p:cNvPr id="3" name="TextBox 2"/>
          <p:cNvSpPr txBox="1"/>
          <p:nvPr/>
        </p:nvSpPr>
        <p:spPr>
          <a:xfrm>
            <a:off x="647549" y="3350001"/>
            <a:ext cx="2394743" cy="369332"/>
          </a:xfrm>
          <a:prstGeom prst="rect">
            <a:avLst/>
          </a:prstGeom>
          <a:noFill/>
        </p:spPr>
        <p:txBody>
          <a:bodyPr wrap="square" rtlCol="0">
            <a:spAutoFit/>
          </a:bodyPr>
          <a:lstStyle/>
          <a:p>
            <a:r>
              <a:rPr lang="ru-RU" i="1" dirty="0" smtClean="0"/>
              <a:t>Бактериофаг Т4</a:t>
            </a:r>
            <a:endParaRPr lang="ru-RU" i="1" dirty="0"/>
          </a:p>
        </p:txBody>
      </p:sp>
      <p:sp>
        <p:nvSpPr>
          <p:cNvPr id="4" name="TextBox 3"/>
          <p:cNvSpPr txBox="1"/>
          <p:nvPr/>
        </p:nvSpPr>
        <p:spPr>
          <a:xfrm>
            <a:off x="299600" y="6299594"/>
            <a:ext cx="2519362" cy="369332"/>
          </a:xfrm>
          <a:prstGeom prst="rect">
            <a:avLst/>
          </a:prstGeom>
          <a:noFill/>
        </p:spPr>
        <p:txBody>
          <a:bodyPr wrap="square" rtlCol="0">
            <a:spAutoFit/>
          </a:bodyPr>
          <a:lstStyle/>
          <a:p>
            <a:pPr algn="ctr"/>
            <a:r>
              <a:rPr lang="en-US" i="1" dirty="0" err="1"/>
              <a:t>Danio</a:t>
            </a:r>
            <a:r>
              <a:rPr lang="en-US" i="1" dirty="0"/>
              <a:t> </a:t>
            </a:r>
            <a:r>
              <a:rPr lang="en-US" i="1" dirty="0" err="1"/>
              <a:t>rerio</a:t>
            </a:r>
            <a:endParaRPr lang="ru-RU" i="1" dirty="0"/>
          </a:p>
        </p:txBody>
      </p:sp>
      <p:sp>
        <p:nvSpPr>
          <p:cNvPr id="5" name="TextBox 4"/>
          <p:cNvSpPr txBox="1"/>
          <p:nvPr/>
        </p:nvSpPr>
        <p:spPr>
          <a:xfrm>
            <a:off x="3428528" y="6222457"/>
            <a:ext cx="2295600" cy="369332"/>
          </a:xfrm>
          <a:prstGeom prst="rect">
            <a:avLst/>
          </a:prstGeom>
          <a:noFill/>
        </p:spPr>
        <p:txBody>
          <a:bodyPr wrap="square" rtlCol="0">
            <a:spAutoFit/>
          </a:bodyPr>
          <a:lstStyle/>
          <a:p>
            <a:pPr algn="ctr"/>
            <a:r>
              <a:rPr lang="en-US" i="1" dirty="0" err="1"/>
              <a:t>Mus</a:t>
            </a:r>
            <a:r>
              <a:rPr lang="en-US" i="1" dirty="0"/>
              <a:t> </a:t>
            </a:r>
            <a:r>
              <a:rPr lang="en-US" i="1" dirty="0" err="1"/>
              <a:t>musculus</a:t>
            </a:r>
            <a:endParaRPr lang="ru-RU" dirty="0"/>
          </a:p>
        </p:txBody>
      </p:sp>
    </p:spTree>
    <p:extLst>
      <p:ext uri="{BB962C8B-B14F-4D97-AF65-F5344CB8AC3E}">
        <p14:creationId xmlns:p14="http://schemas.microsoft.com/office/powerpoint/2010/main" xmlns="" val="21009922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9512" y="1340768"/>
            <a:ext cx="8777934" cy="44388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446524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99592" y="1340524"/>
            <a:ext cx="7868625" cy="5517476"/>
          </a:xfrm>
          <a:prstGeom prst="rect">
            <a:avLst/>
          </a:prstGeom>
        </p:spPr>
      </p:pic>
    </p:spTree>
    <p:extLst>
      <p:ext uri="{BB962C8B-B14F-4D97-AF65-F5344CB8AC3E}">
        <p14:creationId xmlns:p14="http://schemas.microsoft.com/office/powerpoint/2010/main" xmlns="" val="2371839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260178" y="332656"/>
            <a:ext cx="8856662" cy="864096"/>
          </a:xfrm>
        </p:spPr>
        <p:txBody>
          <a:bodyPr>
            <a:normAutofit lnSpcReduction="10000"/>
          </a:bodyPr>
          <a:lstStyle/>
          <a:p>
            <a:pPr marL="609600" indent="-609600" eaLnBrk="1" hangingPunct="1">
              <a:buFontTx/>
              <a:buNone/>
            </a:pPr>
            <a:r>
              <a:rPr lang="ru-RU" sz="2600" b="1" dirty="0" smtClean="0">
                <a:cs typeface="Arial" charset="0"/>
              </a:rPr>
              <a:t>Структурные белки мембраны: </a:t>
            </a:r>
            <a:r>
              <a:rPr lang="ru-RU" sz="2600" dirty="0" err="1" smtClean="0">
                <a:cs typeface="Arial" charset="0"/>
              </a:rPr>
              <a:t>фибронектин</a:t>
            </a:r>
            <a:r>
              <a:rPr lang="ru-RU" sz="2600" dirty="0" smtClean="0">
                <a:cs typeface="Arial" charset="0"/>
              </a:rPr>
              <a:t>, </a:t>
            </a:r>
            <a:r>
              <a:rPr lang="ru-RU" sz="2600" dirty="0" err="1" smtClean="0">
                <a:cs typeface="Arial" charset="0"/>
              </a:rPr>
              <a:t>спектрин</a:t>
            </a:r>
            <a:r>
              <a:rPr lang="ru-RU" sz="2600" dirty="0" smtClean="0">
                <a:cs typeface="Arial" charset="0"/>
              </a:rPr>
              <a:t>, </a:t>
            </a:r>
            <a:r>
              <a:rPr lang="ru-RU" sz="2600" dirty="0" err="1" smtClean="0">
                <a:cs typeface="Arial" charset="0"/>
              </a:rPr>
              <a:t>гликофорин</a:t>
            </a:r>
            <a:r>
              <a:rPr lang="ru-RU" sz="2000" dirty="0" smtClean="0">
                <a:latin typeface="Arial" charset="0"/>
                <a:cs typeface="Arial" charset="0"/>
              </a:rPr>
              <a:t>.</a:t>
            </a:r>
          </a:p>
        </p:txBody>
      </p:sp>
      <p:pic>
        <p:nvPicPr>
          <p:cNvPr id="45059" name="Picture 9" descr="мембрана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007214" y="1412776"/>
            <a:ext cx="6379450" cy="4176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3997840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body" idx="1"/>
          </p:nvPr>
        </p:nvSpPr>
        <p:spPr>
          <a:xfrm>
            <a:off x="250825" y="188913"/>
            <a:ext cx="8642350" cy="719137"/>
          </a:xfrm>
        </p:spPr>
        <p:txBody>
          <a:bodyPr/>
          <a:lstStyle/>
          <a:p>
            <a:pPr marL="533400" indent="-533400" algn="ctr" eaLnBrk="1" hangingPunct="1">
              <a:buFontTx/>
              <a:buNone/>
            </a:pPr>
            <a:r>
              <a:rPr lang="ru-RU" sz="2400" b="1" dirty="0" smtClean="0"/>
              <a:t>Белки, участвующие в передаче сигналов</a:t>
            </a:r>
          </a:p>
        </p:txBody>
      </p:sp>
      <p:pic>
        <p:nvPicPr>
          <p:cNvPr id="41987" name="Picture 3" descr="действие гормонов"/>
          <p:cNvPicPr>
            <a:picLocks noChangeAspect="1" noChangeArrowheads="1"/>
          </p:cNvPicPr>
          <p:nvPr/>
        </p:nvPicPr>
        <p:blipFill>
          <a:blip r:embed="rId2">
            <a:clrChange>
              <a:clrFrom>
                <a:srgbClr val="FFFFFF"/>
              </a:clrFrom>
              <a:clrTo>
                <a:srgbClr val="FFFFFF">
                  <a:alpha val="0"/>
                </a:srgbClr>
              </a:clrTo>
            </a:clrChange>
            <a:lum contrast="24000"/>
            <a:extLst>
              <a:ext uri="{28A0092B-C50C-407E-A947-70E740481C1C}">
                <a14:useLocalDpi xmlns:a14="http://schemas.microsoft.com/office/drawing/2010/main" xmlns="" val="0"/>
              </a:ext>
            </a:extLst>
          </a:blip>
          <a:srcRect/>
          <a:stretch>
            <a:fillRect/>
          </a:stretch>
        </p:blipFill>
        <p:spPr bwMode="auto">
          <a:xfrm>
            <a:off x="0" y="620713"/>
            <a:ext cx="8748713" cy="6205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9042132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88640"/>
            <a:ext cx="8568952" cy="5863144"/>
          </a:xfrm>
          <a:prstGeom prst="rect">
            <a:avLst/>
          </a:prstGeom>
          <a:noFill/>
        </p:spPr>
        <p:txBody>
          <a:bodyPr wrap="square" rtlCol="0">
            <a:spAutoFit/>
          </a:bodyPr>
          <a:lstStyle/>
          <a:p>
            <a:pPr algn="just"/>
            <a:r>
              <a:rPr lang="ru-RU" sz="2000" dirty="0" smtClean="0"/>
              <a:t>Существуют </a:t>
            </a:r>
            <a:r>
              <a:rPr lang="ru-RU" sz="2000" dirty="0"/>
              <a:t>два основных механизма </a:t>
            </a:r>
            <a:r>
              <a:rPr lang="ru-RU" sz="2000" dirty="0" smtClean="0"/>
              <a:t>трансдукции </a:t>
            </a:r>
            <a:r>
              <a:rPr lang="ru-RU" sz="2000" dirty="0"/>
              <a:t>гормонального сигнала в </a:t>
            </a:r>
            <a:r>
              <a:rPr lang="ru-RU" sz="2000" dirty="0" smtClean="0"/>
              <a:t>клетку. При первом </a:t>
            </a:r>
            <a:r>
              <a:rPr lang="ru-RU" sz="2000" dirty="0"/>
              <a:t>гидрофобный гормон (стероидный, </a:t>
            </a:r>
            <a:r>
              <a:rPr lang="ru-RU" sz="2000" dirty="0" err="1" smtClean="0"/>
              <a:t>иодтиронин</a:t>
            </a:r>
            <a:r>
              <a:rPr lang="ru-RU" sz="2000" dirty="0"/>
              <a:t>, активированные витамины А и D) </a:t>
            </a:r>
            <a:r>
              <a:rPr lang="ru-RU" sz="2000" dirty="0" smtClean="0"/>
              <a:t>проникает </a:t>
            </a:r>
            <a:r>
              <a:rPr lang="ru-RU" sz="2000" dirty="0"/>
              <a:t>через плазматическую мембрану, а затем </a:t>
            </a:r>
            <a:r>
              <a:rPr lang="ru-RU" sz="2000" dirty="0" smtClean="0"/>
              <a:t>через </a:t>
            </a:r>
            <a:r>
              <a:rPr lang="ru-RU" sz="2000" dirty="0" err="1"/>
              <a:t>цитозоль</a:t>
            </a:r>
            <a:r>
              <a:rPr lang="ru-RU" sz="2000" dirty="0"/>
              <a:t> (последнему, очевидно, </a:t>
            </a:r>
            <a:r>
              <a:rPr lang="ru-RU" sz="2000" dirty="0" smtClean="0"/>
              <a:t>способствуют транспортные </a:t>
            </a:r>
            <a:r>
              <a:rPr lang="ru-RU" sz="2000" dirty="0"/>
              <a:t>рецепторы </a:t>
            </a:r>
            <a:r>
              <a:rPr lang="ru-RU" sz="2000" dirty="0" err="1"/>
              <a:t>цитозоля</a:t>
            </a:r>
            <a:r>
              <a:rPr lang="ru-RU" sz="2000" dirty="0"/>
              <a:t>) в ядро, где </a:t>
            </a:r>
            <a:r>
              <a:rPr lang="ru-RU" sz="2000" dirty="0" smtClean="0"/>
              <a:t>образует </a:t>
            </a:r>
            <a:r>
              <a:rPr lang="ru-RU" sz="2000" dirty="0"/>
              <a:t>комплекс с ядерными рецепторами и в </a:t>
            </a:r>
            <a:r>
              <a:rPr lang="ru-RU" sz="2000" dirty="0" smtClean="0"/>
              <a:t>результате </a:t>
            </a:r>
            <a:r>
              <a:rPr lang="ru-RU" sz="2000" dirty="0"/>
              <a:t>изменяет матричные синтезы. </a:t>
            </a:r>
            <a:endParaRPr lang="ru-RU" sz="2000" dirty="0" smtClean="0"/>
          </a:p>
          <a:p>
            <a:pPr algn="just">
              <a:spcBef>
                <a:spcPts val="600"/>
              </a:spcBef>
            </a:pPr>
            <a:r>
              <a:rPr lang="ru-RU" sz="2000" dirty="0" smtClean="0"/>
              <a:t>При втором гормон-рецепторный </a:t>
            </a:r>
            <a:r>
              <a:rPr lang="ru-RU" sz="2000" dirty="0"/>
              <a:t>комплекс образуется на </a:t>
            </a:r>
            <a:r>
              <a:rPr lang="ru-RU" sz="2000" dirty="0" smtClean="0"/>
              <a:t>наружной </a:t>
            </a:r>
            <a:r>
              <a:rPr lang="ru-RU" sz="2000" dirty="0"/>
              <a:t>поверхности плазматической мембраны</a:t>
            </a:r>
            <a:r>
              <a:rPr lang="ru-RU" sz="2000" dirty="0" smtClean="0"/>
              <a:t>.</a:t>
            </a:r>
          </a:p>
          <a:p>
            <a:pPr algn="just">
              <a:spcBef>
                <a:spcPts val="600"/>
              </a:spcBef>
            </a:pPr>
            <a:r>
              <a:rPr lang="ru-RU" sz="2000" dirty="0" smtClean="0"/>
              <a:t>Это </a:t>
            </a:r>
            <a:r>
              <a:rPr lang="ru-RU" sz="2000" dirty="0"/>
              <a:t>вызывает либо быстрое открытие ионного </a:t>
            </a:r>
            <a:r>
              <a:rPr lang="ru-RU" sz="2000" dirty="0" smtClean="0"/>
              <a:t>канала </a:t>
            </a:r>
            <a:r>
              <a:rPr lang="ru-RU" sz="2000" dirty="0"/>
              <a:t>и вход ионов в клетку </a:t>
            </a:r>
            <a:r>
              <a:rPr lang="ru-RU" sz="2000" dirty="0" smtClean="0"/>
              <a:t>и в </a:t>
            </a:r>
            <a:r>
              <a:rPr lang="ru-RU" sz="2000" dirty="0"/>
              <a:t>результате нервный импульс, либо </a:t>
            </a:r>
            <a:r>
              <a:rPr lang="ru-RU" sz="2000" dirty="0" smtClean="0"/>
              <a:t>включение систем </a:t>
            </a:r>
            <a:r>
              <a:rPr lang="ru-RU" sz="2000" dirty="0"/>
              <a:t>вторые посредники (ВП)–</a:t>
            </a:r>
            <a:r>
              <a:rPr lang="ru-RU" sz="2000" dirty="0" err="1" smtClean="0"/>
              <a:t>протеинкиназы</a:t>
            </a:r>
            <a:r>
              <a:rPr lang="ru-RU" sz="2000" dirty="0" smtClean="0"/>
              <a:t> (</a:t>
            </a:r>
            <a:r>
              <a:rPr lang="ru-RU" sz="2000" dirty="0"/>
              <a:t>ПК), приводящее к более медленным </a:t>
            </a:r>
            <a:r>
              <a:rPr lang="ru-RU" sz="2000" dirty="0" smtClean="0"/>
              <a:t>изменениям метаболизма </a:t>
            </a:r>
            <a:r>
              <a:rPr lang="ru-RU" sz="2000" dirty="0"/>
              <a:t>и функций </a:t>
            </a:r>
            <a:r>
              <a:rPr lang="ru-RU" sz="2000" dirty="0" smtClean="0"/>
              <a:t>клеток. </a:t>
            </a:r>
          </a:p>
          <a:p>
            <a:pPr algn="just"/>
            <a:r>
              <a:rPr lang="ru-RU" sz="2000" dirty="0" smtClean="0"/>
              <a:t>Два механизма могут </a:t>
            </a:r>
            <a:r>
              <a:rPr lang="ru-RU" sz="2000" dirty="0"/>
              <a:t>приводить к поздним </a:t>
            </a:r>
            <a:r>
              <a:rPr lang="ru-RU" sz="2000" dirty="0" smtClean="0"/>
              <a:t>эффектам </a:t>
            </a:r>
            <a:r>
              <a:rPr lang="ru-RU" sz="2000" dirty="0"/>
              <a:t>– изменениям процессов, которые </a:t>
            </a:r>
            <a:r>
              <a:rPr lang="ru-RU" sz="2000" dirty="0" smtClean="0"/>
              <a:t>регулируются </a:t>
            </a:r>
            <a:r>
              <a:rPr lang="ru-RU" sz="2000" dirty="0"/>
              <a:t>ядром клетки. </a:t>
            </a:r>
            <a:endParaRPr lang="ru-RU" sz="2000" dirty="0" smtClean="0"/>
          </a:p>
          <a:p>
            <a:pPr algn="just">
              <a:spcBef>
                <a:spcPts val="600"/>
              </a:spcBef>
            </a:pPr>
            <a:r>
              <a:rPr lang="ru-RU" sz="2000" dirty="0" smtClean="0"/>
              <a:t>Совокупности </a:t>
            </a:r>
            <a:r>
              <a:rPr lang="ru-RU" sz="2000" dirty="0"/>
              <a:t>механизмов</a:t>
            </a:r>
            <a:r>
              <a:rPr lang="ru-RU" sz="2000" dirty="0" smtClean="0"/>
              <a:t>, осуществляющих </a:t>
            </a:r>
            <a:r>
              <a:rPr lang="ru-RU" sz="2000" dirty="0"/>
              <a:t>трансдукцию межклеточных </a:t>
            </a:r>
            <a:r>
              <a:rPr lang="ru-RU" sz="2000" dirty="0" smtClean="0"/>
              <a:t>сигналов </a:t>
            </a:r>
            <a:r>
              <a:rPr lang="ru-RU" sz="2000" dirty="0"/>
              <a:t>гормонов во внутриклеточные, в том числе </a:t>
            </a:r>
            <a:r>
              <a:rPr lang="ru-RU" sz="2000" dirty="0" smtClean="0"/>
              <a:t>и во </a:t>
            </a:r>
            <a:r>
              <a:rPr lang="ru-RU" sz="2000" dirty="0" err="1"/>
              <a:t>внутриорганелльные</a:t>
            </a:r>
            <a:r>
              <a:rPr lang="ru-RU" sz="2000" dirty="0"/>
              <a:t> сигналы, получили </a:t>
            </a:r>
            <a:r>
              <a:rPr lang="ru-RU" sz="2000" dirty="0" smtClean="0"/>
              <a:t>название </a:t>
            </a:r>
            <a:r>
              <a:rPr lang="ru-RU" sz="2000" b="1" i="1" dirty="0" smtClean="0"/>
              <a:t>сигнал-</a:t>
            </a:r>
            <a:r>
              <a:rPr lang="ru-RU" sz="2000" b="1" i="1" dirty="0" err="1" smtClean="0"/>
              <a:t>трансдукторных</a:t>
            </a:r>
            <a:r>
              <a:rPr lang="ru-RU" sz="2000" b="1" i="1" dirty="0" smtClean="0"/>
              <a:t> систем</a:t>
            </a:r>
            <a:r>
              <a:rPr lang="ru-RU" sz="2000" dirty="0" smtClean="0"/>
              <a:t>. </a:t>
            </a:r>
            <a:endParaRPr lang="ru-RU" sz="2000" dirty="0"/>
          </a:p>
        </p:txBody>
      </p:sp>
    </p:spTree>
    <p:extLst>
      <p:ext uri="{BB962C8B-B14F-4D97-AF65-F5344CB8AC3E}">
        <p14:creationId xmlns:p14="http://schemas.microsoft.com/office/powerpoint/2010/main" xmlns="" val="38796094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865" y="764704"/>
            <a:ext cx="8820827" cy="1862048"/>
          </a:xfrm>
          <a:prstGeom prst="rect">
            <a:avLst/>
          </a:prstGeom>
          <a:noFill/>
        </p:spPr>
        <p:txBody>
          <a:bodyPr wrap="square" rtlCol="0">
            <a:spAutoFit/>
          </a:bodyPr>
          <a:lstStyle/>
          <a:p>
            <a:pPr algn="just"/>
            <a:r>
              <a:rPr lang="ru-RU" sz="2200" b="1" i="1" dirty="0" smtClean="0"/>
              <a:t>Таким образом: </a:t>
            </a:r>
            <a:r>
              <a:rPr lang="ru-RU" sz="2200" dirty="0" smtClean="0"/>
              <a:t>мембранные </a:t>
            </a:r>
            <a:r>
              <a:rPr lang="ru-RU" sz="2200" dirty="0"/>
              <a:t>белки выполняют и другие функции, включая транспорт веществ через мембрану, ферментативный катализ, и прикрепление клеток к друг другу и к субстрату. </a:t>
            </a:r>
            <a:endParaRPr lang="ru-RU" sz="2200" dirty="0" smtClean="0"/>
          </a:p>
          <a:p>
            <a:pPr algn="just">
              <a:spcBef>
                <a:spcPts val="600"/>
              </a:spcBef>
            </a:pPr>
            <a:r>
              <a:rPr lang="ru-RU" sz="2200" dirty="0" smtClean="0"/>
              <a:t>Кроме </a:t>
            </a:r>
            <a:r>
              <a:rPr lang="ru-RU" sz="2200" dirty="0"/>
              <a:t>того, один и тот же мембранный белок сам по себе может отвечать за несколько функций одновременно. </a:t>
            </a:r>
          </a:p>
        </p:txBody>
      </p:sp>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2996952"/>
            <a:ext cx="2353670" cy="2970287"/>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1797" y="3068960"/>
            <a:ext cx="2343230" cy="2957111"/>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566815" y="3134398"/>
            <a:ext cx="2309964" cy="2915130"/>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876779" y="3134398"/>
            <a:ext cx="2309964" cy="2915130"/>
          </a:xfrm>
          <a:prstGeom prst="rect">
            <a:avLst/>
          </a:prstGeom>
        </p:spPr>
      </p:pic>
    </p:spTree>
    <p:extLst>
      <p:ext uri="{BB962C8B-B14F-4D97-AF65-F5344CB8AC3E}">
        <p14:creationId xmlns:p14="http://schemas.microsoft.com/office/powerpoint/2010/main" xmlns="" val="36629656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a:xfrm>
            <a:off x="495129" y="59284"/>
            <a:ext cx="8229600" cy="633412"/>
          </a:xfrm>
        </p:spPr>
        <p:txBody>
          <a:bodyPr/>
          <a:lstStyle/>
          <a:p>
            <a:pPr eaLnBrk="1" hangingPunct="1"/>
            <a:r>
              <a:rPr lang="ru-RU" sz="3200" b="1" dirty="0" err="1" smtClean="0"/>
              <a:t>Эндоцитоз</a:t>
            </a:r>
            <a:r>
              <a:rPr lang="ru-RU" sz="3200" b="1" dirty="0" smtClean="0"/>
              <a:t> и </a:t>
            </a:r>
            <a:r>
              <a:rPr lang="ru-RU" sz="3200" b="1" dirty="0" err="1" smtClean="0"/>
              <a:t>экзоцитоз</a:t>
            </a:r>
            <a:endParaRPr lang="ru-RU" sz="3200" b="1" dirty="0" smtClean="0"/>
          </a:p>
        </p:txBody>
      </p:sp>
      <p:sp>
        <p:nvSpPr>
          <p:cNvPr id="2" name="TextBox 1"/>
          <p:cNvSpPr txBox="1"/>
          <p:nvPr/>
        </p:nvSpPr>
        <p:spPr>
          <a:xfrm>
            <a:off x="107504" y="620688"/>
            <a:ext cx="8928992" cy="5724644"/>
          </a:xfrm>
          <a:prstGeom prst="rect">
            <a:avLst/>
          </a:prstGeom>
          <a:noFill/>
        </p:spPr>
        <p:txBody>
          <a:bodyPr wrap="square" rtlCol="0">
            <a:spAutoFit/>
          </a:bodyPr>
          <a:lstStyle/>
          <a:p>
            <a:pPr algn="just">
              <a:spcBef>
                <a:spcPts val="600"/>
              </a:spcBef>
            </a:pPr>
            <a:r>
              <a:rPr lang="ru-RU" sz="2100" dirty="0" smtClean="0"/>
              <a:t>Вода </a:t>
            </a:r>
            <a:r>
              <a:rPr lang="ru-RU" sz="2100" dirty="0"/>
              <a:t>и небольшие молекулы могут  проникать в клетку и покидать её с помощью диффузии, насосов или транспортных белков. </a:t>
            </a:r>
            <a:endParaRPr lang="ru-RU" sz="2100" dirty="0" smtClean="0"/>
          </a:p>
          <a:p>
            <a:pPr algn="just">
              <a:spcBef>
                <a:spcPts val="600"/>
              </a:spcBef>
            </a:pPr>
            <a:r>
              <a:rPr lang="ru-RU" sz="2100" dirty="0" smtClean="0"/>
              <a:t>Перенос </a:t>
            </a:r>
            <a:r>
              <a:rPr lang="ru-RU" sz="2100" dirty="0"/>
              <a:t>высокомолекулярных соединений – белков, полисахаридов или ещё более крупных  частиц – в основном осуществляется с помощью везикул. </a:t>
            </a:r>
            <a:endParaRPr lang="ru-RU" sz="2100" dirty="0" smtClean="0"/>
          </a:p>
          <a:p>
            <a:pPr algn="just">
              <a:spcBef>
                <a:spcPts val="600"/>
              </a:spcBef>
            </a:pPr>
            <a:r>
              <a:rPr lang="ru-RU" sz="2100" dirty="0" smtClean="0"/>
              <a:t>Как </a:t>
            </a:r>
            <a:r>
              <a:rPr lang="ru-RU" sz="2100" dirty="0"/>
              <a:t>и в случае активного транспорта, их работа требует затрат энергии</a:t>
            </a:r>
            <a:r>
              <a:rPr lang="ru-RU" sz="2100" dirty="0" smtClean="0"/>
              <a:t>.</a:t>
            </a:r>
          </a:p>
          <a:p>
            <a:pPr algn="just">
              <a:spcBef>
                <a:spcPts val="600"/>
              </a:spcBef>
            </a:pPr>
            <a:r>
              <a:rPr lang="ru-RU" sz="2100" dirty="0" smtClean="0"/>
              <a:t>Макромолекулы</a:t>
            </a:r>
            <a:r>
              <a:rPr lang="ru-RU" sz="2100" dirty="0"/>
              <a:t>, синтезируемые клеткой, выделяются в окружающую среду благодаря слиянию везикул с плазматической мембраной. Этот процесс называется </a:t>
            </a:r>
            <a:r>
              <a:rPr lang="ru-RU" sz="2100" b="1" i="1" dirty="0" err="1"/>
              <a:t>экзоцитоз</a:t>
            </a:r>
            <a:r>
              <a:rPr lang="ru-RU" sz="2100" dirty="0"/>
              <a:t>. </a:t>
            </a:r>
            <a:endParaRPr lang="ru-RU" sz="2100" dirty="0" smtClean="0"/>
          </a:p>
          <a:p>
            <a:pPr algn="just">
              <a:spcBef>
                <a:spcPts val="600"/>
              </a:spcBef>
            </a:pPr>
            <a:r>
              <a:rPr lang="ru-RU" sz="2100" b="1" i="1" dirty="0" err="1" smtClean="0">
                <a:effectLst/>
              </a:rPr>
              <a:t>Эндоцитоз</a:t>
            </a:r>
            <a:r>
              <a:rPr lang="ru-RU" sz="2100" i="1" dirty="0" smtClean="0">
                <a:effectLst/>
              </a:rPr>
              <a:t> </a:t>
            </a:r>
            <a:r>
              <a:rPr lang="ru-RU" sz="2100" dirty="0" smtClean="0"/>
              <a:t>представляет собой захват клеткой вещества из окружающей среды вместе с частью собственной плазматической мембраны</a:t>
            </a:r>
            <a:r>
              <a:rPr lang="ru-RU" sz="2100" b="1" dirty="0" smtClean="0">
                <a:effectLst/>
              </a:rPr>
              <a:t>.</a:t>
            </a:r>
            <a:r>
              <a:rPr lang="ru-RU" sz="2100" dirty="0" smtClean="0"/>
              <a:t> </a:t>
            </a:r>
          </a:p>
          <a:p>
            <a:pPr algn="just">
              <a:spcBef>
                <a:spcPts val="600"/>
              </a:spcBef>
            </a:pPr>
            <a:r>
              <a:rPr lang="ru-RU" sz="2100" dirty="0" smtClean="0"/>
              <a:t>Хотя белки, участвующие в процессы </a:t>
            </a:r>
            <a:r>
              <a:rPr lang="ru-RU" sz="2100" dirty="0" err="1" smtClean="0"/>
              <a:t>эндоцитоза</a:t>
            </a:r>
            <a:r>
              <a:rPr lang="ru-RU" sz="2100" dirty="0" smtClean="0"/>
              <a:t> и </a:t>
            </a:r>
            <a:r>
              <a:rPr lang="ru-RU" sz="2100" dirty="0" err="1" smtClean="0"/>
              <a:t>экзоцитоза</a:t>
            </a:r>
            <a:r>
              <a:rPr lang="ru-RU" sz="2100" dirty="0" smtClean="0"/>
              <a:t> различны, они по сути представляют обратное друг другу действие. </a:t>
            </a:r>
          </a:p>
          <a:p>
            <a:pPr algn="just">
              <a:spcBef>
                <a:spcPts val="600"/>
              </a:spcBef>
            </a:pPr>
            <a:r>
              <a:rPr lang="ru-RU" sz="2100" dirty="0" smtClean="0"/>
              <a:t>На начальном этапе образуется небольшое </a:t>
            </a:r>
            <a:r>
              <a:rPr lang="ru-RU" sz="2100" dirty="0" err="1" smtClean="0"/>
              <a:t>впячивание</a:t>
            </a:r>
            <a:r>
              <a:rPr lang="ru-RU" sz="2100" dirty="0" smtClean="0"/>
              <a:t>  плазматической мембраны, которое затем увеличивается в размерах и замыкается, образуя внутриклеточную везикулу, заполненную захваченным веществом. </a:t>
            </a:r>
            <a:endParaRPr lang="ru-RU" sz="2100" dirty="0"/>
          </a:p>
        </p:txBody>
      </p:sp>
    </p:spTree>
    <p:extLst>
      <p:ext uri="{BB962C8B-B14F-4D97-AF65-F5344CB8AC3E}">
        <p14:creationId xmlns:p14="http://schemas.microsoft.com/office/powerpoint/2010/main" xmlns="" val="15042489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3854" y="908720"/>
            <a:ext cx="3091693" cy="5949280"/>
          </a:xfrm>
          <a:prstGeom prst="rect">
            <a:avLst/>
          </a:prstGeom>
        </p:spPr>
      </p:pic>
      <p:pic>
        <p:nvPicPr>
          <p:cNvPr id="5" name="Рисунок 4"/>
          <p:cNvPicPr>
            <a:picLocks noChangeAspect="1"/>
          </p:cNvPicPr>
          <p:nvPr/>
        </p:nvPicPr>
        <p:blipFill rotWithShape="1">
          <a:blip r:embed="rId3">
            <a:extLst>
              <a:ext uri="{28A0092B-C50C-407E-A947-70E740481C1C}">
                <a14:useLocalDpi xmlns:a14="http://schemas.microsoft.com/office/drawing/2010/main" xmlns="" val="0"/>
              </a:ext>
            </a:extLst>
          </a:blip>
          <a:srcRect l="5199" r="2701"/>
          <a:stretch/>
        </p:blipFill>
        <p:spPr>
          <a:xfrm>
            <a:off x="2950700" y="3212976"/>
            <a:ext cx="3505819" cy="2659680"/>
          </a:xfrm>
          <a:prstGeom prst="rect">
            <a:avLst/>
          </a:prstGeom>
        </p:spPr>
      </p:pic>
      <p:pic>
        <p:nvPicPr>
          <p:cNvPr id="6" name="Picture 5" descr="фагоцитоз"/>
          <p:cNvPicPr>
            <a:picLocks noChangeAspect="1" noChangeArrowheads="1"/>
          </p:cNvPicPr>
          <p:nvPr/>
        </p:nvPicPr>
        <p:blipFill>
          <a:blip r:embed="rId4" cstate="print">
            <a:extLst>
              <a:ext uri="{28A0092B-C50C-407E-A947-70E740481C1C}">
                <a14:useLocalDpi xmlns:a14="http://schemas.microsoft.com/office/drawing/2010/main" xmlns="" val="0"/>
              </a:ext>
            </a:extLst>
          </a:blip>
          <a:srcRect b="5580"/>
          <a:stretch>
            <a:fillRect/>
          </a:stretch>
        </p:blipFill>
        <p:spPr bwMode="auto">
          <a:xfrm>
            <a:off x="6414630" y="3584250"/>
            <a:ext cx="2704367" cy="228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6"/>
          <p:cNvSpPr txBox="1">
            <a:spLocks noChangeArrowheads="1"/>
          </p:cNvSpPr>
          <p:nvPr/>
        </p:nvSpPr>
        <p:spPr bwMode="auto">
          <a:xfrm>
            <a:off x="3217376" y="6029999"/>
            <a:ext cx="586814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dirty="0">
                <a:latin typeface="+mn-lt"/>
              </a:rPr>
              <a:t>1 </a:t>
            </a:r>
            <a:r>
              <a:rPr lang="ru-RU" dirty="0" smtClean="0">
                <a:latin typeface="+mn-lt"/>
              </a:rPr>
              <a:t>- </a:t>
            </a:r>
            <a:r>
              <a:rPr lang="ru-RU" dirty="0">
                <a:latin typeface="+mn-lt"/>
              </a:rPr>
              <a:t>цитоплазма  </a:t>
            </a:r>
            <a:r>
              <a:rPr lang="ru-RU" dirty="0" err="1" smtClean="0">
                <a:latin typeface="+mn-lt"/>
              </a:rPr>
              <a:t>фагоцитирующей</a:t>
            </a:r>
            <a:r>
              <a:rPr lang="ru-RU" dirty="0" smtClean="0">
                <a:latin typeface="+mn-lt"/>
              </a:rPr>
              <a:t> </a:t>
            </a:r>
            <a:r>
              <a:rPr lang="ru-RU" dirty="0">
                <a:latin typeface="+mn-lt"/>
              </a:rPr>
              <a:t>клетки; </a:t>
            </a:r>
            <a:endParaRPr lang="en-US" dirty="0" smtClean="0">
              <a:latin typeface="+mn-lt"/>
            </a:endParaRPr>
          </a:p>
          <a:p>
            <a:pPr algn="just" eaLnBrk="1" hangingPunct="1"/>
            <a:r>
              <a:rPr lang="ru-RU" dirty="0" smtClean="0">
                <a:latin typeface="+mn-lt"/>
              </a:rPr>
              <a:t>2 - </a:t>
            </a:r>
            <a:r>
              <a:rPr lang="ru-RU" dirty="0" err="1">
                <a:latin typeface="+mn-lt"/>
              </a:rPr>
              <a:t>фагоцитированный</a:t>
            </a:r>
            <a:r>
              <a:rPr lang="ru-RU" dirty="0">
                <a:latin typeface="+mn-lt"/>
              </a:rPr>
              <a:t>  субстрат   (эритроцит) . </a:t>
            </a:r>
          </a:p>
        </p:txBody>
      </p:sp>
      <p:sp>
        <p:nvSpPr>
          <p:cNvPr id="8" name="TextBox 7"/>
          <p:cNvSpPr txBox="1"/>
          <p:nvPr/>
        </p:nvSpPr>
        <p:spPr>
          <a:xfrm>
            <a:off x="107504" y="246754"/>
            <a:ext cx="8906008" cy="707886"/>
          </a:xfrm>
          <a:prstGeom prst="rect">
            <a:avLst/>
          </a:prstGeom>
          <a:noFill/>
        </p:spPr>
        <p:txBody>
          <a:bodyPr wrap="square" rtlCol="0">
            <a:spAutoFit/>
          </a:bodyPr>
          <a:lstStyle/>
          <a:p>
            <a:r>
              <a:rPr lang="ru-RU" sz="2000" b="1" i="1" dirty="0" smtClean="0"/>
              <a:t>Фагоцитоз </a:t>
            </a:r>
            <a:r>
              <a:rPr lang="ru-RU" sz="2000" dirty="0" smtClean="0"/>
              <a:t>(«поедание») — поглощение клетками больших твердых частиц, таких как вирусы, бактерии или фрагменты клеток. </a:t>
            </a:r>
            <a:endParaRPr lang="ru-RU" sz="2000" dirty="0"/>
          </a:p>
        </p:txBody>
      </p:sp>
      <p:sp>
        <p:nvSpPr>
          <p:cNvPr id="9" name="TextBox 8"/>
          <p:cNvSpPr txBox="1"/>
          <p:nvPr/>
        </p:nvSpPr>
        <p:spPr>
          <a:xfrm>
            <a:off x="2950700" y="992129"/>
            <a:ext cx="5879724" cy="1015663"/>
          </a:xfrm>
          <a:prstGeom prst="rect">
            <a:avLst/>
          </a:prstGeom>
          <a:noFill/>
        </p:spPr>
        <p:txBody>
          <a:bodyPr wrap="square" rtlCol="0">
            <a:spAutoFit/>
          </a:bodyPr>
          <a:lstStyle/>
          <a:p>
            <a:r>
              <a:rPr lang="ru-RU" sz="2000" dirty="0" smtClean="0"/>
              <a:t>Захват наиболее крупных  частиц осуществляется в основном специализированными клетками – фагоцитами (лейкоциты, макрофаги).</a:t>
            </a:r>
            <a:endParaRPr lang="ru-RU" sz="2000" dirty="0"/>
          </a:p>
        </p:txBody>
      </p:sp>
    </p:spTree>
    <p:extLst>
      <p:ext uri="{BB962C8B-B14F-4D97-AF65-F5344CB8AC3E}">
        <p14:creationId xmlns:p14="http://schemas.microsoft.com/office/powerpoint/2010/main" xmlns="" val="24362385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4164552" cy="6858000"/>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095750" y="2420888"/>
            <a:ext cx="5048250" cy="4343400"/>
          </a:xfrm>
          <a:prstGeom prst="rect">
            <a:avLst/>
          </a:prstGeom>
        </p:spPr>
      </p:pic>
      <p:sp>
        <p:nvSpPr>
          <p:cNvPr id="4" name="TextBox 3"/>
          <p:cNvSpPr txBox="1"/>
          <p:nvPr/>
        </p:nvSpPr>
        <p:spPr>
          <a:xfrm>
            <a:off x="4283968" y="404664"/>
            <a:ext cx="4320480" cy="1631216"/>
          </a:xfrm>
          <a:prstGeom prst="rect">
            <a:avLst/>
          </a:prstGeom>
          <a:noFill/>
        </p:spPr>
        <p:txBody>
          <a:bodyPr wrap="square" rtlCol="0">
            <a:spAutoFit/>
          </a:bodyPr>
          <a:lstStyle/>
          <a:p>
            <a:r>
              <a:rPr lang="ru-RU" sz="2000" b="1" i="1" dirty="0" err="1"/>
              <a:t>Пиноцитоз</a:t>
            </a:r>
            <a:r>
              <a:rPr lang="ru-RU" sz="2000" dirty="0"/>
              <a:t> </a:t>
            </a:r>
            <a:r>
              <a:rPr lang="ru-RU" sz="2000" dirty="0" smtClean="0"/>
              <a:t>(«питьё») </a:t>
            </a:r>
            <a:r>
              <a:rPr lang="ru-RU" sz="2000" dirty="0"/>
              <a:t>— поглощение жидкости и растворённых в ней веществ с помощью небольших пузырьков. </a:t>
            </a:r>
            <a:r>
              <a:rPr lang="ru-RU" sz="2000" dirty="0" err="1"/>
              <a:t>Пиноцитоз</a:t>
            </a:r>
            <a:r>
              <a:rPr lang="ru-RU" sz="2000" dirty="0"/>
              <a:t> свойственен абсолютному большинству клеток.</a:t>
            </a:r>
          </a:p>
        </p:txBody>
      </p:sp>
    </p:spTree>
    <p:extLst>
      <p:ext uri="{BB962C8B-B14F-4D97-AF65-F5344CB8AC3E}">
        <p14:creationId xmlns:p14="http://schemas.microsoft.com/office/powerpoint/2010/main" xmlns="" val="23769155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9511" y="2435409"/>
            <a:ext cx="3641645" cy="4422591"/>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108342" y="2209403"/>
            <a:ext cx="4885225" cy="4648597"/>
          </a:xfrm>
          <a:prstGeom prst="rect">
            <a:avLst/>
          </a:prstGeom>
        </p:spPr>
      </p:pic>
      <p:sp>
        <p:nvSpPr>
          <p:cNvPr id="4" name="TextBox 3"/>
          <p:cNvSpPr txBox="1"/>
          <p:nvPr/>
        </p:nvSpPr>
        <p:spPr>
          <a:xfrm>
            <a:off x="179512" y="188640"/>
            <a:ext cx="8784976" cy="2246769"/>
          </a:xfrm>
          <a:prstGeom prst="rect">
            <a:avLst/>
          </a:prstGeom>
          <a:noFill/>
        </p:spPr>
        <p:txBody>
          <a:bodyPr wrap="square" rtlCol="0">
            <a:spAutoFit/>
          </a:bodyPr>
          <a:lstStyle/>
          <a:p>
            <a:pPr algn="just"/>
            <a:r>
              <a:rPr lang="ru-RU" sz="2000" dirty="0"/>
              <a:t>Клетки человека используют </a:t>
            </a:r>
            <a:r>
              <a:rPr lang="ru-RU" sz="2000" dirty="0" err="1"/>
              <a:t>рецепторно</a:t>
            </a:r>
            <a:r>
              <a:rPr lang="ru-RU" sz="2000" dirty="0"/>
              <a:t>-опосредованный </a:t>
            </a:r>
            <a:r>
              <a:rPr lang="ru-RU" sz="2000" dirty="0" err="1"/>
              <a:t>эндоцитоз</a:t>
            </a:r>
            <a:r>
              <a:rPr lang="ru-RU" sz="2000" dirty="0"/>
              <a:t> чтобы захватывать холестерин для синтеза в мембране или производства других стероидов. Холестерин перемещается в крови в виде частиц, которые называются липопротеины низкой </a:t>
            </a:r>
            <a:r>
              <a:rPr lang="ru-RU" sz="2000" dirty="0" smtClean="0"/>
              <a:t>плотности, </a:t>
            </a:r>
            <a:r>
              <a:rPr lang="ru-RU" sz="2000" dirty="0"/>
              <a:t>которые состоят из липидов и белков. Липопротеины связываются с LDL-рецепторами на поверхности цитоплазматической мембраны и затем проникают в клетку с помощью </a:t>
            </a:r>
            <a:r>
              <a:rPr lang="ru-RU" sz="2000" dirty="0" err="1"/>
              <a:t>эндоцитоза</a:t>
            </a:r>
            <a:r>
              <a:rPr lang="ru-RU" sz="2000" dirty="0"/>
              <a:t>. </a:t>
            </a:r>
            <a:endParaRPr lang="ru-RU" dirty="0"/>
          </a:p>
        </p:txBody>
      </p:sp>
    </p:spTree>
    <p:extLst>
      <p:ext uri="{BB962C8B-B14F-4D97-AF65-F5344CB8AC3E}">
        <p14:creationId xmlns:p14="http://schemas.microsoft.com/office/powerpoint/2010/main" xmlns="" val="5984326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932" y="260648"/>
            <a:ext cx="8899556" cy="6186309"/>
          </a:xfrm>
          <a:prstGeom prst="rect">
            <a:avLst/>
          </a:prstGeom>
          <a:noFill/>
        </p:spPr>
        <p:txBody>
          <a:bodyPr wrap="square" rtlCol="0">
            <a:spAutoFit/>
          </a:bodyPr>
          <a:lstStyle/>
          <a:p>
            <a:pPr algn="ctr">
              <a:spcBef>
                <a:spcPts val="600"/>
              </a:spcBef>
            </a:pPr>
            <a:r>
              <a:rPr lang="ru-RU" sz="2800" b="1" dirty="0"/>
              <a:t>Три важных параметра </a:t>
            </a:r>
            <a:r>
              <a:rPr lang="ru-RU" sz="2800" b="1" dirty="0" smtClean="0"/>
              <a:t>микроскопии</a:t>
            </a:r>
          </a:p>
          <a:p>
            <a:pPr algn="just">
              <a:spcBef>
                <a:spcPts val="600"/>
              </a:spcBef>
            </a:pPr>
            <a:r>
              <a:rPr lang="ru-RU" sz="2000" b="1" i="1" dirty="0" smtClean="0"/>
              <a:t>Увеличение</a:t>
            </a:r>
            <a:r>
              <a:rPr lang="ru-RU" sz="2000" dirty="0" smtClean="0"/>
              <a:t> </a:t>
            </a:r>
            <a:r>
              <a:rPr lang="ru-RU" sz="2000" dirty="0"/>
              <a:t>— это отношение размера получаемого изображения объекта к его реальному размеру. Световые микроскопы позволяют эффективно увеличивать изображение объекта до 1000 крат; при большем увеличении дополнительные детали будут видны нечётко. </a:t>
            </a:r>
            <a:endParaRPr lang="ru-RU" sz="2000" dirty="0" smtClean="0"/>
          </a:p>
          <a:p>
            <a:pPr algn="just">
              <a:spcBef>
                <a:spcPts val="600"/>
              </a:spcBef>
            </a:pPr>
            <a:r>
              <a:rPr lang="ru-RU" sz="2000" b="1" i="1" dirty="0" smtClean="0"/>
              <a:t>Разрешение</a:t>
            </a:r>
            <a:r>
              <a:rPr lang="ru-RU" sz="2000" b="1" dirty="0" smtClean="0"/>
              <a:t> </a:t>
            </a:r>
            <a:r>
              <a:rPr lang="ru-RU" sz="2000" dirty="0"/>
              <a:t>— это мера чёткости изображения: минимальное расстояние, на котором можно расположить две точки так, чтобы они были различимы. </a:t>
            </a:r>
            <a:endParaRPr lang="ru-RU" sz="2000" dirty="0" smtClean="0"/>
          </a:p>
          <a:p>
            <a:pPr algn="just">
              <a:spcBef>
                <a:spcPts val="600"/>
              </a:spcBef>
            </a:pPr>
            <a:r>
              <a:rPr lang="ru-RU" sz="2000" dirty="0" smtClean="0"/>
              <a:t>К </a:t>
            </a:r>
            <a:r>
              <a:rPr lang="ru-RU" sz="2000" dirty="0"/>
              <a:t>примеру, то, что невооружённому глазу кажется одной звездой на небе, при наблюдении через телескоп может оказаться двойной звездой, так как телескоп имеет лучшую разрешающую способность, чем глаз. </a:t>
            </a:r>
            <a:endParaRPr lang="ru-RU" sz="2000" dirty="0" smtClean="0"/>
          </a:p>
          <a:p>
            <a:pPr algn="just">
              <a:spcBef>
                <a:spcPts val="600"/>
              </a:spcBef>
            </a:pPr>
            <a:r>
              <a:rPr lang="ru-RU" sz="2000" dirty="0" smtClean="0"/>
              <a:t>Таким </a:t>
            </a:r>
            <a:r>
              <a:rPr lang="ru-RU" sz="2000" dirty="0"/>
              <a:t>же образом, при использовании стандартной методики, световая микроскопия не позволяет наблюдать объекты меньше, чем 0,2 микрометра (мкм), или же 200 нанометров (</a:t>
            </a:r>
            <a:r>
              <a:rPr lang="ru-RU" sz="2000" dirty="0" err="1"/>
              <a:t>нм</a:t>
            </a:r>
            <a:r>
              <a:rPr lang="ru-RU" sz="2000" dirty="0"/>
              <a:t>), как бы велико ни было </a:t>
            </a:r>
            <a:r>
              <a:rPr lang="ru-RU" sz="2000" dirty="0" smtClean="0"/>
              <a:t>увеличение</a:t>
            </a:r>
            <a:r>
              <a:rPr lang="ru-RU" dirty="0" smtClean="0"/>
              <a:t>. </a:t>
            </a:r>
          </a:p>
          <a:p>
            <a:pPr algn="just">
              <a:spcBef>
                <a:spcPts val="600"/>
              </a:spcBef>
            </a:pPr>
            <a:r>
              <a:rPr lang="ru-RU" sz="2000" b="1" i="1" dirty="0" smtClean="0"/>
              <a:t>Контрастность</a:t>
            </a:r>
            <a:r>
              <a:rPr lang="ru-RU" sz="2000" dirty="0" smtClean="0"/>
              <a:t> </a:t>
            </a:r>
            <a:r>
              <a:rPr lang="ru-RU" sz="2000" dirty="0"/>
              <a:t>— это разница в яркости между светлыми и тёмными участками изображения. Для того, чтобы повысить контрастность обычно окрашивают или помечают клеточные компоненты для того, чтобы лучше различать их при наблюдении</a:t>
            </a:r>
          </a:p>
          <a:p>
            <a:pPr algn="just">
              <a:spcBef>
                <a:spcPts val="600"/>
              </a:spcBef>
            </a:pPr>
            <a:endParaRPr lang="ru-RU" dirty="0"/>
          </a:p>
        </p:txBody>
      </p:sp>
    </p:spTree>
    <p:extLst>
      <p:ext uri="{BB962C8B-B14F-4D97-AF65-F5344CB8AC3E}">
        <p14:creationId xmlns:p14="http://schemas.microsoft.com/office/powerpoint/2010/main" xmlns="" val="25522739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90237" y="3573016"/>
            <a:ext cx="5896498" cy="3241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Прямоугольник 2"/>
          <p:cNvSpPr/>
          <p:nvPr/>
        </p:nvSpPr>
        <p:spPr>
          <a:xfrm>
            <a:off x="4283968" y="6577656"/>
            <a:ext cx="1702767"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32438" y="318912"/>
            <a:ext cx="5112568" cy="3157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a:off x="4852436" y="296204"/>
            <a:ext cx="4318124" cy="2160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49630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274638"/>
            <a:ext cx="4474840" cy="639762"/>
          </a:xfrm>
        </p:spPr>
        <p:txBody>
          <a:bodyPr>
            <a:normAutofit/>
          </a:bodyPr>
          <a:lstStyle/>
          <a:p>
            <a:pPr eaLnBrk="1" hangingPunct="1"/>
            <a:r>
              <a:rPr lang="ru-RU" sz="2800" dirty="0" err="1" smtClean="0">
                <a:latin typeface="+mn-lt"/>
              </a:rPr>
              <a:t>Пиноцитоз</a:t>
            </a:r>
            <a:endParaRPr lang="ru-RU" sz="2800" dirty="0" smtClean="0">
              <a:latin typeface="+mn-lt"/>
            </a:endParaRPr>
          </a:p>
        </p:txBody>
      </p:sp>
      <p:pic>
        <p:nvPicPr>
          <p:cNvPr id="35843" name="Picture 3" descr="пиноцитоз"/>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7504" y="1054100"/>
            <a:ext cx="43846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4" name="Picture 4" descr="cell073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44008" y="1772815"/>
            <a:ext cx="4499992" cy="3042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5" name="Rectangle 5"/>
          <p:cNvSpPr>
            <a:spLocks noChangeArrowheads="1"/>
          </p:cNvSpPr>
          <p:nvPr/>
        </p:nvSpPr>
        <p:spPr bwMode="auto">
          <a:xfrm>
            <a:off x="5868144" y="836712"/>
            <a:ext cx="1754776" cy="800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ru-RU" sz="2800" dirty="0" err="1">
                <a:ea typeface="+mj-ea"/>
                <a:cs typeface="+mj-cs"/>
              </a:rPr>
              <a:t>Экзоцитоз</a:t>
            </a:r>
            <a:endParaRPr lang="ru-RU" sz="2800" dirty="0">
              <a:ea typeface="+mj-ea"/>
              <a:cs typeface="+mj-cs"/>
            </a:endParaRPr>
          </a:p>
          <a:p>
            <a:endParaRPr lang="ru-RU" dirty="0">
              <a:solidFill>
                <a:schemeClr val="tx2"/>
              </a:solidFill>
            </a:endParaRPr>
          </a:p>
        </p:txBody>
      </p:sp>
    </p:spTree>
    <p:extLst>
      <p:ext uri="{BB962C8B-B14F-4D97-AF65-F5344CB8AC3E}">
        <p14:creationId xmlns:p14="http://schemas.microsoft.com/office/powerpoint/2010/main" xmlns="" val="18653775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01541a"/>
          <p:cNvPicPr>
            <a:picLocks noChangeAspect="1" noChangeArrowheads="1"/>
          </p:cNvPicPr>
          <p:nvPr/>
        </p:nvPicPr>
        <p:blipFill>
          <a:blip r:embed="rId2">
            <a:lum bright="70000" contrast="-70000"/>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1" name="Picture 5" descr="клетка"/>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16675" y="115888"/>
            <a:ext cx="2727325" cy="3382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2" name="WordArt 6"/>
          <p:cNvSpPr>
            <a:spLocks noChangeArrowheads="1" noChangeShapeType="1" noTextEdit="1"/>
          </p:cNvSpPr>
          <p:nvPr/>
        </p:nvSpPr>
        <p:spPr bwMode="auto">
          <a:xfrm>
            <a:off x="611188" y="2924175"/>
            <a:ext cx="5688012" cy="1441450"/>
          </a:xfrm>
          <a:prstGeom prst="rect">
            <a:avLst/>
          </a:prstGeom>
        </p:spPr>
        <p:txBody>
          <a:bodyPr wrap="none" fromWordArt="1">
            <a:prstTxWarp prst="textPlain">
              <a:avLst>
                <a:gd name="adj" fmla="val 50000"/>
              </a:avLst>
            </a:prstTxWarp>
          </a:bodyPr>
          <a:lstStyle/>
          <a:p>
            <a:pPr algn="ctr"/>
            <a:r>
              <a:rPr lang="ru-RU" sz="3600" kern="10" dirty="0">
                <a:ln w="12700">
                  <a:solidFill>
                    <a:schemeClr val="accent2"/>
                  </a:solidFill>
                  <a:round/>
                  <a:headEnd/>
                  <a:tailEnd/>
                </a:ln>
                <a:solidFill>
                  <a:srgbClr val="FF6600"/>
                </a:solidFill>
                <a:effectLst>
                  <a:outerShdw dist="35921" dir="2700000" sy="50000" rotWithShape="0">
                    <a:srgbClr val="875B0D">
                      <a:alpha val="70000"/>
                    </a:srgbClr>
                  </a:outerShdw>
                </a:effectLst>
                <a:latin typeface="Arial"/>
                <a:cs typeface="Arial"/>
              </a:rPr>
              <a:t>Цитоплазма клетки</a:t>
            </a:r>
          </a:p>
        </p:txBody>
      </p:sp>
    </p:spTree>
    <p:extLst>
      <p:ext uri="{BB962C8B-B14F-4D97-AF65-F5344CB8AC3E}">
        <p14:creationId xmlns:p14="http://schemas.microsoft.com/office/powerpoint/2010/main" xmlns="" val="4860865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2"/>
          <p:cNvGrpSpPr>
            <a:grpSpLocks/>
          </p:cNvGrpSpPr>
          <p:nvPr/>
        </p:nvGrpSpPr>
        <p:grpSpPr bwMode="auto">
          <a:xfrm>
            <a:off x="179388" y="2289456"/>
            <a:ext cx="7777162" cy="4537075"/>
            <a:chOff x="2743" y="2069"/>
            <a:chExt cx="3085" cy="1860"/>
          </a:xfrm>
        </p:grpSpPr>
        <p:pic>
          <p:nvPicPr>
            <p:cNvPr id="49157" name="Picture 3" descr="5_19b"/>
            <p:cNvPicPr>
              <a:picLocks noChangeAspect="1" noChangeArrowheads="1"/>
            </p:cNvPicPr>
            <p:nvPr/>
          </p:nvPicPr>
          <p:blipFill>
            <a:blip r:embed="rId2" cstate="print">
              <a:clrChange>
                <a:clrFrom>
                  <a:srgbClr val="FFFFFF"/>
                </a:clrFrom>
                <a:clrTo>
                  <a:srgbClr val="FFFFFF">
                    <a:alpha val="0"/>
                  </a:srgbClr>
                </a:clrTo>
              </a:clrChange>
              <a:lum bright="-6000"/>
              <a:extLst>
                <a:ext uri="{28A0092B-C50C-407E-A947-70E740481C1C}">
                  <a14:useLocalDpi xmlns:a14="http://schemas.microsoft.com/office/drawing/2010/main" xmlns="" val="0"/>
                </a:ext>
              </a:extLst>
            </a:blip>
            <a:srcRect/>
            <a:stretch>
              <a:fillRect/>
            </a:stretch>
          </p:blipFill>
          <p:spPr bwMode="auto">
            <a:xfrm>
              <a:off x="3787" y="2069"/>
              <a:ext cx="1385" cy="1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grpSp>
          <p:nvGrpSpPr>
            <p:cNvPr id="49158" name="Group 4"/>
            <p:cNvGrpSpPr>
              <a:grpSpLocks/>
            </p:cNvGrpSpPr>
            <p:nvPr/>
          </p:nvGrpSpPr>
          <p:grpSpPr bwMode="auto">
            <a:xfrm>
              <a:off x="2743" y="2296"/>
              <a:ext cx="3085" cy="1579"/>
              <a:chOff x="2743" y="2296"/>
              <a:chExt cx="3085" cy="1579"/>
            </a:xfrm>
          </p:grpSpPr>
          <p:sp>
            <p:nvSpPr>
              <p:cNvPr id="49159" name="Text Box 5"/>
              <p:cNvSpPr txBox="1">
                <a:spLocks noChangeArrowheads="1"/>
              </p:cNvSpPr>
              <p:nvPr/>
            </p:nvSpPr>
            <p:spPr bwMode="auto">
              <a:xfrm>
                <a:off x="2970" y="2296"/>
                <a:ext cx="806"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ru-RU">
                    <a:latin typeface="Calibri" pitchFamily="34" charset="0"/>
                  </a:rPr>
                  <a:t>Плазматическая мембрана</a:t>
                </a:r>
              </a:p>
            </p:txBody>
          </p:sp>
          <p:sp>
            <p:nvSpPr>
              <p:cNvPr id="49160" name="Text Box 6"/>
              <p:cNvSpPr txBox="1">
                <a:spLocks noChangeArrowheads="1"/>
              </p:cNvSpPr>
              <p:nvPr/>
            </p:nvSpPr>
            <p:spPr bwMode="auto">
              <a:xfrm>
                <a:off x="2743" y="2705"/>
                <a:ext cx="998"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ru-RU">
                    <a:latin typeface="Calibri" pitchFamily="34" charset="0"/>
                  </a:rPr>
                  <a:t>Эндоплазматическая сеть</a:t>
                </a:r>
              </a:p>
            </p:txBody>
          </p:sp>
          <p:sp>
            <p:nvSpPr>
              <p:cNvPr id="49161" name="Text Box 7"/>
              <p:cNvSpPr txBox="1">
                <a:spLocks noChangeArrowheads="1"/>
              </p:cNvSpPr>
              <p:nvPr/>
            </p:nvSpPr>
            <p:spPr bwMode="auto">
              <a:xfrm>
                <a:off x="3106" y="3113"/>
                <a:ext cx="635" cy="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ru-RU">
                    <a:latin typeface="Calibri" pitchFamily="34" charset="0"/>
                  </a:rPr>
                  <a:t>Рибосомы</a:t>
                </a:r>
                <a:r>
                  <a:rPr lang="ru-RU" sz="1200">
                    <a:latin typeface="Times New Roman" pitchFamily="18" charset="0"/>
                  </a:rPr>
                  <a:t> </a:t>
                </a:r>
              </a:p>
            </p:txBody>
          </p:sp>
          <p:sp>
            <p:nvSpPr>
              <p:cNvPr id="49162" name="Text Box 8"/>
              <p:cNvSpPr txBox="1">
                <a:spLocks noChangeArrowheads="1"/>
              </p:cNvSpPr>
              <p:nvPr/>
            </p:nvSpPr>
            <p:spPr bwMode="auto">
              <a:xfrm>
                <a:off x="4921" y="2614"/>
                <a:ext cx="907" cy="1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ru-RU">
                    <a:latin typeface="Calibri" pitchFamily="34" charset="0"/>
                  </a:rPr>
                  <a:t>Микротрубочки</a:t>
                </a:r>
              </a:p>
            </p:txBody>
          </p:sp>
          <p:sp>
            <p:nvSpPr>
              <p:cNvPr id="49163" name="Text Box 9"/>
              <p:cNvSpPr txBox="1">
                <a:spLocks noChangeArrowheads="1"/>
              </p:cNvSpPr>
              <p:nvPr/>
            </p:nvSpPr>
            <p:spPr bwMode="auto">
              <a:xfrm>
                <a:off x="3015" y="3612"/>
                <a:ext cx="875" cy="2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ru-RU">
                    <a:latin typeface="Calibri" pitchFamily="34" charset="0"/>
                  </a:rPr>
                  <a:t>Микротрубочки и микрофиламенты</a:t>
                </a:r>
              </a:p>
            </p:txBody>
          </p:sp>
          <p:sp>
            <p:nvSpPr>
              <p:cNvPr id="49164" name="Text Box 10"/>
              <p:cNvSpPr txBox="1">
                <a:spLocks noChangeArrowheads="1"/>
              </p:cNvSpPr>
              <p:nvPr/>
            </p:nvSpPr>
            <p:spPr bwMode="auto">
              <a:xfrm>
                <a:off x="4994" y="2841"/>
                <a:ext cx="720" cy="1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ru-RU">
                    <a:latin typeface="Calibri" pitchFamily="34" charset="0"/>
                  </a:rPr>
                  <a:t>Митохондрии </a:t>
                </a:r>
              </a:p>
            </p:txBody>
          </p:sp>
        </p:grpSp>
      </p:grpSp>
      <p:sp>
        <p:nvSpPr>
          <p:cNvPr id="49155" name="Text Box 11"/>
          <p:cNvSpPr txBox="1">
            <a:spLocks noChangeArrowheads="1"/>
          </p:cNvSpPr>
          <p:nvPr/>
        </p:nvSpPr>
        <p:spPr bwMode="auto">
          <a:xfrm>
            <a:off x="179388" y="692150"/>
            <a:ext cx="8856662" cy="157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2400" dirty="0">
                <a:latin typeface="Calibri" pitchFamily="34" charset="0"/>
              </a:rPr>
              <a:t>Цитоплазма - часть клетки без ядра. Цитоплазма клетки </a:t>
            </a:r>
            <a:r>
              <a:rPr lang="ru-RU" sz="2400" dirty="0" err="1">
                <a:latin typeface="Calibri" pitchFamily="34" charset="0"/>
              </a:rPr>
              <a:t>многокомпонентна</a:t>
            </a:r>
            <a:r>
              <a:rPr lang="ru-RU" sz="2400" dirty="0">
                <a:latin typeface="Calibri" pitchFamily="34" charset="0"/>
              </a:rPr>
              <a:t>.</a:t>
            </a:r>
          </a:p>
          <a:p>
            <a:pPr algn="just" eaLnBrk="1" hangingPunct="1"/>
            <a:r>
              <a:rPr lang="ru-RU" sz="2400" dirty="0">
                <a:latin typeface="Calibri" pitchFamily="34" charset="0"/>
              </a:rPr>
              <a:t>Формально структуру цитоплазмы подразделяют на три части: </a:t>
            </a:r>
            <a:r>
              <a:rPr lang="ru-RU" sz="2400" b="1" i="1" dirty="0">
                <a:latin typeface="Calibri" pitchFamily="34" charset="0"/>
              </a:rPr>
              <a:t>органеллы</a:t>
            </a:r>
            <a:r>
              <a:rPr lang="ru-RU" sz="2400" i="1" dirty="0">
                <a:latin typeface="Calibri" pitchFamily="34" charset="0"/>
              </a:rPr>
              <a:t>, </a:t>
            </a:r>
            <a:r>
              <a:rPr lang="ru-RU" sz="2400" b="1" i="1" dirty="0">
                <a:latin typeface="Calibri" pitchFamily="34" charset="0"/>
              </a:rPr>
              <a:t>включения</a:t>
            </a:r>
            <a:r>
              <a:rPr lang="ru-RU" sz="2400" i="1" dirty="0">
                <a:latin typeface="Calibri" pitchFamily="34" charset="0"/>
              </a:rPr>
              <a:t>, </a:t>
            </a:r>
            <a:r>
              <a:rPr lang="ru-RU" sz="2400" b="1" i="1" dirty="0" err="1">
                <a:latin typeface="Calibri" pitchFamily="34" charset="0"/>
              </a:rPr>
              <a:t>гиалоплазма</a:t>
            </a:r>
            <a:r>
              <a:rPr lang="ru-RU" sz="2400" dirty="0">
                <a:latin typeface="Calibri" pitchFamily="34" charset="0"/>
              </a:rPr>
              <a:t>. </a:t>
            </a:r>
          </a:p>
        </p:txBody>
      </p:sp>
      <p:sp>
        <p:nvSpPr>
          <p:cNvPr id="49156" name="Rectangle 12"/>
          <p:cNvSpPr>
            <a:spLocks noChangeArrowheads="1"/>
          </p:cNvSpPr>
          <p:nvPr/>
        </p:nvSpPr>
        <p:spPr bwMode="auto">
          <a:xfrm>
            <a:off x="468313" y="115888"/>
            <a:ext cx="82296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ru-RU" sz="3200" b="1">
                <a:latin typeface="Calibri" pitchFamily="34" charset="0"/>
              </a:rPr>
              <a:t>Цитоплазма</a:t>
            </a:r>
            <a:r>
              <a:rPr lang="ru-RU" sz="4000" b="1">
                <a:latin typeface="Calibri" pitchFamily="34" charset="0"/>
              </a:rPr>
              <a:t> </a:t>
            </a:r>
          </a:p>
        </p:txBody>
      </p:sp>
    </p:spTree>
    <p:extLst>
      <p:ext uri="{BB962C8B-B14F-4D97-AF65-F5344CB8AC3E}">
        <p14:creationId xmlns:p14="http://schemas.microsoft.com/office/powerpoint/2010/main" xmlns="" val="21099476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5_19b"/>
          <p:cNvPicPr>
            <a:picLocks noChangeAspect="1" noChangeArrowheads="1"/>
          </p:cNvPicPr>
          <p:nvPr/>
        </p:nvPicPr>
        <p:blipFill>
          <a:blip r:embed="rId2" cstate="print">
            <a:clrChange>
              <a:clrFrom>
                <a:srgbClr val="FFFFFF"/>
              </a:clrFrom>
              <a:clrTo>
                <a:srgbClr val="FFFFFF">
                  <a:alpha val="0"/>
                </a:srgbClr>
              </a:clrTo>
            </a:clrChange>
            <a:lum bright="-6000"/>
            <a:extLst>
              <a:ext uri="{28A0092B-C50C-407E-A947-70E740481C1C}">
                <a14:useLocalDpi xmlns:a14="http://schemas.microsoft.com/office/drawing/2010/main" xmlns="" val="0"/>
              </a:ext>
            </a:extLst>
          </a:blip>
          <a:srcRect/>
          <a:stretch>
            <a:fillRect/>
          </a:stretch>
        </p:blipFill>
        <p:spPr bwMode="auto">
          <a:xfrm>
            <a:off x="4643438" y="620713"/>
            <a:ext cx="4392612" cy="589756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50179" name="Text Box 3"/>
          <p:cNvSpPr txBox="1">
            <a:spLocks noChangeArrowheads="1"/>
          </p:cNvSpPr>
          <p:nvPr/>
        </p:nvSpPr>
        <p:spPr bwMode="auto">
          <a:xfrm>
            <a:off x="179388" y="908720"/>
            <a:ext cx="4321175" cy="397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30000"/>
              </a:spcBef>
            </a:pPr>
            <a:r>
              <a:rPr lang="ru-RU" sz="2000" b="1" i="1" dirty="0" err="1">
                <a:latin typeface="+mn-lt"/>
              </a:rPr>
              <a:t>Гиалоплазма</a:t>
            </a:r>
            <a:r>
              <a:rPr lang="ru-RU" sz="2000" dirty="0">
                <a:latin typeface="+mn-lt"/>
              </a:rPr>
              <a:t> - основная плазма, матрикс цитоплазмы или </a:t>
            </a:r>
            <a:r>
              <a:rPr lang="ru-RU" sz="2000" b="1" i="1" dirty="0" err="1">
                <a:latin typeface="+mn-lt"/>
              </a:rPr>
              <a:t>цитозоль</a:t>
            </a:r>
            <a:r>
              <a:rPr lang="ru-RU" sz="2000" b="1" i="1" dirty="0">
                <a:latin typeface="+mn-lt"/>
              </a:rPr>
              <a:t> - </a:t>
            </a:r>
            <a:r>
              <a:rPr lang="ru-RU" sz="2000" dirty="0">
                <a:latin typeface="+mn-lt"/>
              </a:rPr>
              <a:t>внутренняя среда клетки. </a:t>
            </a:r>
          </a:p>
          <a:p>
            <a:pPr algn="just" eaLnBrk="1" hangingPunct="1">
              <a:spcBef>
                <a:spcPct val="30000"/>
              </a:spcBef>
            </a:pPr>
            <a:r>
              <a:rPr lang="ru-RU" sz="2000" dirty="0" err="1">
                <a:latin typeface="+mn-lt"/>
              </a:rPr>
              <a:t>Гиалоплазма</a:t>
            </a:r>
            <a:r>
              <a:rPr lang="ru-RU" sz="2000" dirty="0">
                <a:latin typeface="+mn-lt"/>
              </a:rPr>
              <a:t> - раствор органических соединений: его состав сложен, а консистенция приближается к </a:t>
            </a:r>
            <a:r>
              <a:rPr lang="ru-RU" sz="2000" b="1" i="1" dirty="0">
                <a:latin typeface="+mn-lt"/>
              </a:rPr>
              <a:t>гелю</a:t>
            </a:r>
            <a:r>
              <a:rPr lang="ru-RU" sz="2000" dirty="0">
                <a:latin typeface="+mn-lt"/>
              </a:rPr>
              <a:t> (желе). </a:t>
            </a:r>
          </a:p>
          <a:p>
            <a:pPr algn="just" eaLnBrk="1" hangingPunct="1">
              <a:spcBef>
                <a:spcPct val="30000"/>
              </a:spcBef>
            </a:pPr>
            <a:r>
              <a:rPr lang="ru-RU" sz="2000" dirty="0">
                <a:latin typeface="+mn-lt"/>
              </a:rPr>
              <a:t>Гель </a:t>
            </a:r>
            <a:r>
              <a:rPr lang="ru-RU" sz="2000" dirty="0" err="1">
                <a:latin typeface="+mn-lt"/>
              </a:rPr>
              <a:t>гиалоплазмы</a:t>
            </a:r>
            <a:r>
              <a:rPr lang="ru-RU" sz="2000" dirty="0">
                <a:latin typeface="+mn-lt"/>
              </a:rPr>
              <a:t> под воздействием внешних условий (температура, давление) или внутренних факторов может переходить в менее вязкую, более жидкую фазу - в </a:t>
            </a:r>
            <a:r>
              <a:rPr lang="ru-RU" sz="2000" b="1" i="1" dirty="0">
                <a:latin typeface="+mn-lt"/>
              </a:rPr>
              <a:t>золь</a:t>
            </a:r>
            <a:r>
              <a:rPr lang="ru-RU" sz="2000" dirty="0">
                <a:latin typeface="+mn-lt"/>
              </a:rPr>
              <a:t>. </a:t>
            </a:r>
          </a:p>
        </p:txBody>
      </p:sp>
      <p:sp>
        <p:nvSpPr>
          <p:cNvPr id="50180" name="Rectangle 4"/>
          <p:cNvSpPr>
            <a:spLocks noGrp="1" noChangeArrowheads="1"/>
          </p:cNvSpPr>
          <p:nvPr>
            <p:ph type="title"/>
          </p:nvPr>
        </p:nvSpPr>
        <p:spPr>
          <a:xfrm>
            <a:off x="468313" y="115888"/>
            <a:ext cx="8229600" cy="558800"/>
          </a:xfrm>
        </p:spPr>
        <p:txBody>
          <a:bodyPr>
            <a:normAutofit fontScale="90000"/>
          </a:bodyPr>
          <a:lstStyle/>
          <a:p>
            <a:pPr eaLnBrk="1" hangingPunct="1"/>
            <a:r>
              <a:rPr lang="ru-RU" sz="3600" b="1" smtClean="0"/>
              <a:t>Цитоплазма </a:t>
            </a:r>
          </a:p>
        </p:txBody>
      </p:sp>
      <p:sp>
        <p:nvSpPr>
          <p:cNvPr id="50181" name="Rectangle 6"/>
          <p:cNvSpPr>
            <a:spLocks noChangeArrowheads="1"/>
          </p:cNvSpPr>
          <p:nvPr/>
        </p:nvSpPr>
        <p:spPr bwMode="auto">
          <a:xfrm>
            <a:off x="4572000" y="5516563"/>
            <a:ext cx="504825" cy="86518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ru-RU">
              <a:latin typeface="Calibri" pitchFamily="34" charset="0"/>
            </a:endParaRPr>
          </a:p>
        </p:txBody>
      </p:sp>
    </p:spTree>
    <p:extLst>
      <p:ext uri="{BB962C8B-B14F-4D97-AF65-F5344CB8AC3E}">
        <p14:creationId xmlns:p14="http://schemas.microsoft.com/office/powerpoint/2010/main" xmlns="" val="12448408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4"/>
          <p:cNvSpPr>
            <a:spLocks noGrp="1" noChangeArrowheads="1"/>
          </p:cNvSpPr>
          <p:nvPr>
            <p:ph type="title"/>
          </p:nvPr>
        </p:nvSpPr>
        <p:spPr>
          <a:xfrm>
            <a:off x="323850" y="260350"/>
            <a:ext cx="8229600" cy="558800"/>
          </a:xfrm>
        </p:spPr>
        <p:txBody>
          <a:bodyPr>
            <a:normAutofit fontScale="90000"/>
          </a:bodyPr>
          <a:lstStyle/>
          <a:p>
            <a:pPr eaLnBrk="1" hangingPunct="1"/>
            <a:r>
              <a:rPr lang="ru-RU" sz="3200" smtClean="0"/>
              <a:t>Цитоплазма </a:t>
            </a:r>
          </a:p>
        </p:txBody>
      </p:sp>
      <p:sp>
        <p:nvSpPr>
          <p:cNvPr id="51204" name="Text Box 5"/>
          <p:cNvSpPr txBox="1">
            <a:spLocks noChangeArrowheads="1"/>
          </p:cNvSpPr>
          <p:nvPr/>
        </p:nvSpPr>
        <p:spPr bwMode="auto">
          <a:xfrm>
            <a:off x="35496" y="981075"/>
            <a:ext cx="4607942" cy="4462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30000"/>
              </a:spcBef>
            </a:pPr>
            <a:r>
              <a:rPr lang="ru-RU" sz="2000" dirty="0">
                <a:latin typeface="+mn-lt"/>
              </a:rPr>
              <a:t>Переходы гель-золь характерны для </a:t>
            </a:r>
            <a:r>
              <a:rPr lang="ru-RU" sz="2000" dirty="0" err="1">
                <a:latin typeface="+mn-lt"/>
              </a:rPr>
              <a:t>гиалоплазмы</a:t>
            </a:r>
            <a:r>
              <a:rPr lang="ru-RU" sz="2000" dirty="0">
                <a:latin typeface="+mn-lt"/>
              </a:rPr>
              <a:t>. </a:t>
            </a:r>
          </a:p>
          <a:p>
            <a:pPr algn="just" eaLnBrk="1" hangingPunct="1">
              <a:spcBef>
                <a:spcPct val="30000"/>
              </a:spcBef>
            </a:pPr>
            <a:r>
              <a:rPr lang="ru-RU" sz="2000" dirty="0">
                <a:latin typeface="+mn-lt"/>
              </a:rPr>
              <a:t>В </a:t>
            </a:r>
            <a:r>
              <a:rPr lang="ru-RU" sz="2000" dirty="0" err="1">
                <a:latin typeface="+mn-lt"/>
              </a:rPr>
              <a:t>гиалоплазме</a:t>
            </a:r>
            <a:r>
              <a:rPr lang="ru-RU" sz="2000" dirty="0">
                <a:latin typeface="+mn-lt"/>
              </a:rPr>
              <a:t> могут возникать и распадаться различные фибриллярные, нитчатые комплексы белковых молекул. </a:t>
            </a:r>
          </a:p>
          <a:p>
            <a:pPr algn="just" eaLnBrk="1" hangingPunct="1">
              <a:spcBef>
                <a:spcPct val="30000"/>
              </a:spcBef>
            </a:pPr>
            <a:r>
              <a:rPr lang="ru-RU" sz="2000" dirty="0">
                <a:latin typeface="+mn-lt"/>
              </a:rPr>
              <a:t>В </a:t>
            </a:r>
            <a:r>
              <a:rPr lang="ru-RU" sz="2000" dirty="0" err="1">
                <a:latin typeface="+mn-lt"/>
              </a:rPr>
              <a:t>гиалоплазме</a:t>
            </a:r>
            <a:r>
              <a:rPr lang="ru-RU" sz="2000" dirty="0">
                <a:latin typeface="+mn-lt"/>
              </a:rPr>
              <a:t> находятся ферменты, участвующие в синтезе аминокислот, нуклеотидов, жирных кислот, сахаров. </a:t>
            </a:r>
          </a:p>
          <a:p>
            <a:pPr algn="just" eaLnBrk="1" hangingPunct="1">
              <a:spcBef>
                <a:spcPct val="30000"/>
              </a:spcBef>
            </a:pPr>
            <a:r>
              <a:rPr lang="ru-RU" sz="2000" dirty="0">
                <a:latin typeface="+mn-lt"/>
              </a:rPr>
              <a:t>В </a:t>
            </a:r>
            <a:r>
              <a:rPr lang="ru-RU" sz="2000" dirty="0" err="1">
                <a:latin typeface="+mn-lt"/>
              </a:rPr>
              <a:t>гиалоплазме</a:t>
            </a:r>
            <a:r>
              <a:rPr lang="ru-RU" sz="2000" dirty="0">
                <a:latin typeface="+mn-lt"/>
              </a:rPr>
              <a:t> происходит синтез и отложение гликогена, накопление запасных жировых капель. </a:t>
            </a:r>
          </a:p>
          <a:p>
            <a:pPr algn="just" eaLnBrk="1" hangingPunct="1">
              <a:spcBef>
                <a:spcPct val="30000"/>
              </a:spcBef>
            </a:pPr>
            <a:r>
              <a:rPr lang="ru-RU" sz="2000" dirty="0">
                <a:latin typeface="+mn-lt"/>
              </a:rPr>
              <a:t>Здесь же происходят процессы гликолиза и синтез части АТФ.</a:t>
            </a:r>
          </a:p>
        </p:txBody>
      </p:sp>
      <p:sp>
        <p:nvSpPr>
          <p:cNvPr id="51205" name="Rectangle 6"/>
          <p:cNvSpPr>
            <a:spLocks noChangeArrowheads="1"/>
          </p:cNvSpPr>
          <p:nvPr/>
        </p:nvSpPr>
        <p:spPr bwMode="auto">
          <a:xfrm>
            <a:off x="4643438" y="5300663"/>
            <a:ext cx="433387" cy="57626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ru-RU">
              <a:latin typeface="Calibri"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0" y="692696"/>
            <a:ext cx="4473556" cy="40662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4802830" y="4799689"/>
            <a:ext cx="4104456" cy="1754326"/>
          </a:xfrm>
          <a:prstGeom prst="rect">
            <a:avLst/>
          </a:prstGeom>
          <a:noFill/>
        </p:spPr>
        <p:txBody>
          <a:bodyPr wrap="square" rtlCol="0">
            <a:spAutoFit/>
          </a:bodyPr>
          <a:lstStyle/>
          <a:p>
            <a:pPr algn="ctr"/>
            <a:r>
              <a:rPr lang="ru-RU" dirty="0" err="1" smtClean="0"/>
              <a:t>Трабекулярная</a:t>
            </a:r>
            <a:r>
              <a:rPr lang="ru-RU" dirty="0" smtClean="0"/>
              <a:t> сеть </a:t>
            </a:r>
            <a:r>
              <a:rPr lang="ru-RU" dirty="0" err="1" smtClean="0"/>
              <a:t>гиалоплазмы</a:t>
            </a:r>
            <a:r>
              <a:rPr lang="ru-RU" dirty="0" smtClean="0"/>
              <a:t>:</a:t>
            </a:r>
          </a:p>
          <a:p>
            <a:pPr algn="ctr"/>
            <a:r>
              <a:rPr lang="ru-RU" dirty="0" smtClean="0"/>
              <a:t>1 – </a:t>
            </a:r>
            <a:r>
              <a:rPr lang="ru-RU" dirty="0" err="1" smtClean="0"/>
              <a:t>трабекулярные</a:t>
            </a:r>
            <a:r>
              <a:rPr lang="ru-RU" dirty="0" smtClean="0"/>
              <a:t> нити; </a:t>
            </a:r>
          </a:p>
          <a:p>
            <a:pPr algn="ctr"/>
            <a:r>
              <a:rPr lang="ru-RU" dirty="0" smtClean="0"/>
              <a:t>2 – плазмалемма; 3 – митохондрии;</a:t>
            </a:r>
          </a:p>
          <a:p>
            <a:pPr algn="ctr"/>
            <a:r>
              <a:rPr lang="ru-RU" dirty="0" smtClean="0"/>
              <a:t>4 – </a:t>
            </a:r>
            <a:r>
              <a:rPr lang="ru-RU" dirty="0" err="1" smtClean="0"/>
              <a:t>полисомы</a:t>
            </a:r>
            <a:r>
              <a:rPr lang="ru-RU" dirty="0" smtClean="0"/>
              <a:t>; 5 – микротрубочка; </a:t>
            </a:r>
          </a:p>
          <a:p>
            <a:pPr algn="ctr"/>
            <a:r>
              <a:rPr lang="ru-RU" dirty="0" smtClean="0"/>
              <a:t>6 – эндоплазматический </a:t>
            </a:r>
            <a:r>
              <a:rPr lang="ru-RU" dirty="0" err="1" smtClean="0"/>
              <a:t>ретикулум</a:t>
            </a:r>
            <a:r>
              <a:rPr lang="ru-RU" dirty="0" smtClean="0"/>
              <a:t>.</a:t>
            </a:r>
          </a:p>
          <a:p>
            <a:pPr algn="ctr"/>
            <a:endParaRPr lang="ru-RU" dirty="0"/>
          </a:p>
        </p:txBody>
      </p:sp>
    </p:spTree>
    <p:extLst>
      <p:ext uri="{BB962C8B-B14F-4D97-AF65-F5344CB8AC3E}">
        <p14:creationId xmlns:p14="http://schemas.microsoft.com/office/powerpoint/2010/main" xmlns="" val="17900920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115" y="332656"/>
            <a:ext cx="8735373" cy="3724275"/>
          </a:xfrm>
          <a:prstGeom prst="rect">
            <a:avLst/>
          </a:prstGeom>
          <a:noFill/>
        </p:spPr>
        <p:txBody>
          <a:bodyPr wrap="square">
            <a:spAutoFit/>
          </a:bodyPr>
          <a:lstStyle/>
          <a:p>
            <a:pPr algn="just" fontAlgn="auto">
              <a:spcBef>
                <a:spcPts val="0"/>
              </a:spcBef>
              <a:spcAft>
                <a:spcPts val="0"/>
              </a:spcAft>
              <a:defRPr/>
            </a:pPr>
            <a:r>
              <a:rPr lang="ru-RU" sz="2400" dirty="0">
                <a:cs typeface="Arial" pitchFamily="34" charset="0"/>
              </a:rPr>
              <a:t>Органеллы, подобно органам многоклеточного организма, образуют функциональные системы,  которые обеспечивают выполнение важнейших функций клетки.</a:t>
            </a:r>
          </a:p>
          <a:p>
            <a:pPr algn="just" fontAlgn="auto">
              <a:spcBef>
                <a:spcPts val="0"/>
              </a:spcBef>
              <a:spcAft>
                <a:spcPts val="0"/>
              </a:spcAft>
              <a:defRPr/>
            </a:pPr>
            <a:r>
              <a:rPr lang="ru-RU" sz="2400" dirty="0">
                <a:cs typeface="Arial" pitchFamily="34" charset="0"/>
              </a:rPr>
              <a:t>В настоящее время принято выделять:</a:t>
            </a:r>
          </a:p>
          <a:p>
            <a:pPr marL="447675" indent="-447675" algn="just" fontAlgn="auto">
              <a:spcBef>
                <a:spcPts val="600"/>
              </a:spcBef>
              <a:spcAft>
                <a:spcPts val="0"/>
              </a:spcAft>
              <a:buFont typeface="Wingdings" pitchFamily="2" charset="2"/>
              <a:buChar char="Ø"/>
              <a:defRPr/>
            </a:pPr>
            <a:r>
              <a:rPr lang="ru-RU" sz="2400" dirty="0">
                <a:cs typeface="Arial" pitchFamily="34" charset="0"/>
              </a:rPr>
              <a:t>систему синтеза, сегрегации и внутриклеточного транспорта </a:t>
            </a:r>
            <a:r>
              <a:rPr lang="ru-RU" sz="2400" dirty="0" smtClean="0">
                <a:cs typeface="Arial" pitchFamily="34" charset="0"/>
              </a:rPr>
              <a:t>биополимеров; </a:t>
            </a:r>
            <a:endParaRPr lang="ru-RU" sz="2400" dirty="0">
              <a:cs typeface="Arial" pitchFamily="34" charset="0"/>
            </a:endParaRPr>
          </a:p>
          <a:p>
            <a:pPr marL="447675" indent="-447675" algn="just" fontAlgn="auto">
              <a:spcBef>
                <a:spcPts val="600"/>
              </a:spcBef>
              <a:spcAft>
                <a:spcPts val="0"/>
              </a:spcAft>
              <a:buFont typeface="Wingdings" pitchFamily="2" charset="2"/>
              <a:buChar char="Ø"/>
              <a:defRPr/>
            </a:pPr>
            <a:r>
              <a:rPr lang="ru-RU" sz="2400" dirty="0" err="1">
                <a:cs typeface="Arial" pitchFamily="34" charset="0"/>
              </a:rPr>
              <a:t>лизосомальную</a:t>
            </a:r>
            <a:r>
              <a:rPr lang="ru-RU" sz="2400" dirty="0">
                <a:cs typeface="Arial" pitchFamily="34" charset="0"/>
              </a:rPr>
              <a:t> </a:t>
            </a:r>
            <a:r>
              <a:rPr lang="ru-RU" sz="2400" dirty="0" smtClean="0">
                <a:cs typeface="Arial" pitchFamily="34" charset="0"/>
              </a:rPr>
              <a:t>систему; </a:t>
            </a:r>
            <a:endParaRPr lang="ru-RU" sz="2400" dirty="0">
              <a:cs typeface="Arial" pitchFamily="34" charset="0"/>
            </a:endParaRPr>
          </a:p>
          <a:p>
            <a:pPr marL="447675" indent="-447675" algn="just" fontAlgn="auto">
              <a:spcBef>
                <a:spcPts val="600"/>
              </a:spcBef>
              <a:spcAft>
                <a:spcPts val="0"/>
              </a:spcAft>
              <a:buFont typeface="Wingdings" pitchFamily="2" charset="2"/>
              <a:buChar char="Ø"/>
              <a:defRPr/>
            </a:pPr>
            <a:r>
              <a:rPr lang="ru-RU" sz="2400" dirty="0">
                <a:cs typeface="Arial" pitchFamily="34" charset="0"/>
              </a:rPr>
              <a:t>систему энергообеспечения и </a:t>
            </a:r>
          </a:p>
          <a:p>
            <a:pPr marL="447675" indent="-447675" algn="just" fontAlgn="auto">
              <a:spcBef>
                <a:spcPts val="600"/>
              </a:spcBef>
              <a:spcAft>
                <a:spcPts val="0"/>
              </a:spcAft>
              <a:buFont typeface="Wingdings" pitchFamily="2" charset="2"/>
              <a:buChar char="Ø"/>
              <a:defRPr/>
            </a:pPr>
            <a:r>
              <a:rPr lang="ru-RU" sz="2400" dirty="0">
                <a:cs typeface="Arial" pitchFamily="34" charset="0"/>
              </a:rPr>
              <a:t>опорно-двигательную систему.</a:t>
            </a:r>
          </a:p>
        </p:txBody>
      </p:sp>
    </p:spTree>
    <p:extLst>
      <p:ext uri="{BB962C8B-B14F-4D97-AF65-F5344CB8AC3E}">
        <p14:creationId xmlns:p14="http://schemas.microsoft.com/office/powerpoint/2010/main" xmlns="" val="19900244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7950" y="188913"/>
            <a:ext cx="8928100" cy="1295400"/>
          </a:xfrm>
        </p:spPr>
        <p:txBody>
          <a:bodyPr rtlCol="0">
            <a:normAutofit/>
          </a:bodyPr>
          <a:lstStyle/>
          <a:p>
            <a:pPr eaLnBrk="1" fontAlgn="auto" hangingPunct="1">
              <a:spcAft>
                <a:spcPts val="0"/>
              </a:spcAft>
              <a:defRPr/>
            </a:pPr>
            <a:r>
              <a:rPr lang="ru-RU" sz="3200" b="1" dirty="0" smtClean="0">
                <a:latin typeface="+mn-lt"/>
                <a:cs typeface="Arial" pitchFamily="34" charset="0"/>
              </a:rPr>
              <a:t>Система синтеза, сегрегации и внутриклеточного транспорта биополимеров</a:t>
            </a:r>
            <a:endParaRPr lang="ru-RU" sz="3200" b="1" dirty="0" smtClean="0">
              <a:latin typeface="+mn-lt"/>
            </a:endParaRPr>
          </a:p>
        </p:txBody>
      </p:sp>
      <p:sp>
        <p:nvSpPr>
          <p:cNvPr id="53251" name="TextBox 4"/>
          <p:cNvSpPr txBox="1">
            <a:spLocks noChangeArrowheads="1"/>
          </p:cNvSpPr>
          <p:nvPr/>
        </p:nvSpPr>
        <p:spPr bwMode="auto">
          <a:xfrm>
            <a:off x="107950" y="1484784"/>
            <a:ext cx="8785225" cy="47243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2200" dirty="0">
                <a:latin typeface="+mn-lt"/>
              </a:rPr>
              <a:t>Система синтеза, сегрегации и внутриклеточного транспорта биополимеров включает тесно связанные между собой в функциональном отношении органоиды, к которым относятся </a:t>
            </a:r>
            <a:r>
              <a:rPr lang="ru-RU" sz="2200" b="1" i="1" dirty="0">
                <a:latin typeface="+mn-lt"/>
              </a:rPr>
              <a:t>рибосомы, эндоплазматическая сеть (</a:t>
            </a:r>
            <a:r>
              <a:rPr lang="ru-RU" sz="2200" b="1" i="1" dirty="0" smtClean="0">
                <a:latin typeface="+mn-lt"/>
              </a:rPr>
              <a:t>ЭПР), </a:t>
            </a:r>
            <a:r>
              <a:rPr lang="ru-RU" sz="2200" b="1" i="1" dirty="0">
                <a:latin typeface="+mn-lt"/>
              </a:rPr>
              <a:t>аппарат </a:t>
            </a:r>
            <a:r>
              <a:rPr lang="ru-RU" sz="2200" b="1" i="1" dirty="0" err="1">
                <a:latin typeface="+mn-lt"/>
              </a:rPr>
              <a:t>Гольджи</a:t>
            </a:r>
            <a:r>
              <a:rPr lang="ru-RU" sz="2200" b="1" i="1" dirty="0">
                <a:latin typeface="+mn-lt"/>
              </a:rPr>
              <a:t>, секреторные вакуоли и транспортные пузырьки</a:t>
            </a:r>
            <a:r>
              <a:rPr lang="ru-RU" sz="2200" dirty="0">
                <a:latin typeface="+mn-lt"/>
              </a:rPr>
              <a:t>. </a:t>
            </a:r>
          </a:p>
          <a:p>
            <a:pPr algn="just" eaLnBrk="1" hangingPunct="1">
              <a:spcBef>
                <a:spcPts val="600"/>
              </a:spcBef>
            </a:pPr>
            <a:r>
              <a:rPr lang="ru-RU" sz="2200" dirty="0">
                <a:latin typeface="+mn-lt"/>
              </a:rPr>
              <a:t>Мембраны этих органоидов, за исключением рибосом, первоначально образуются в шероховатой эндоплазматической сети.</a:t>
            </a:r>
          </a:p>
          <a:p>
            <a:pPr algn="just" eaLnBrk="1" hangingPunct="1">
              <a:spcBef>
                <a:spcPts val="600"/>
              </a:spcBef>
            </a:pPr>
            <a:r>
              <a:rPr lang="ru-RU" sz="2200" dirty="0" err="1">
                <a:latin typeface="+mn-lt"/>
              </a:rPr>
              <a:t>Топологически</a:t>
            </a:r>
            <a:r>
              <a:rPr lang="ru-RU" sz="2200" dirty="0">
                <a:latin typeface="+mn-lt"/>
              </a:rPr>
              <a:t> внутренние мембраны ЭПС и комплекса </a:t>
            </a:r>
            <a:r>
              <a:rPr lang="ru-RU" sz="2200" dirty="0" err="1">
                <a:latin typeface="+mn-lt"/>
              </a:rPr>
              <a:t>Гольджи</a:t>
            </a:r>
            <a:r>
              <a:rPr lang="ru-RU" sz="2200" dirty="0">
                <a:latin typeface="+mn-lt"/>
              </a:rPr>
              <a:t> соответствует внешней поверхности плазматической мембраны.</a:t>
            </a:r>
          </a:p>
          <a:p>
            <a:pPr algn="just" eaLnBrk="1" hangingPunct="1">
              <a:spcBef>
                <a:spcPts val="600"/>
              </a:spcBef>
            </a:pPr>
            <a:r>
              <a:rPr lang="ru-RU" sz="2200" dirty="0">
                <a:latin typeface="+mn-lt"/>
              </a:rPr>
              <a:t>Эта система выполняет функции </a:t>
            </a:r>
            <a:r>
              <a:rPr lang="ru-RU" sz="2200" b="1" dirty="0">
                <a:latin typeface="+mn-lt"/>
              </a:rPr>
              <a:t>синтеза</a:t>
            </a:r>
            <a:r>
              <a:rPr lang="ru-RU" sz="2200" dirty="0">
                <a:latin typeface="+mn-lt"/>
              </a:rPr>
              <a:t>, </a:t>
            </a:r>
            <a:r>
              <a:rPr lang="ru-RU" sz="2200" b="1" dirty="0">
                <a:latin typeface="+mn-lt"/>
              </a:rPr>
              <a:t>перестройки (модификации</a:t>
            </a:r>
            <a:r>
              <a:rPr lang="ru-RU" sz="2200" dirty="0">
                <a:latin typeface="+mn-lt"/>
              </a:rPr>
              <a:t>), </a:t>
            </a:r>
            <a:r>
              <a:rPr lang="ru-RU" sz="2200" b="1" dirty="0">
                <a:latin typeface="+mn-lt"/>
              </a:rPr>
              <a:t>сегрегации (разделения и сортировки</a:t>
            </a:r>
            <a:r>
              <a:rPr lang="ru-RU" sz="2200" dirty="0">
                <a:latin typeface="+mn-lt"/>
              </a:rPr>
              <a:t>), и </a:t>
            </a:r>
            <a:r>
              <a:rPr lang="ru-RU" sz="2200" b="1" i="1" dirty="0">
                <a:latin typeface="+mn-lt"/>
              </a:rPr>
              <a:t>выведении</a:t>
            </a:r>
            <a:r>
              <a:rPr lang="ru-RU" sz="2200" i="1" dirty="0">
                <a:latin typeface="+mn-lt"/>
              </a:rPr>
              <a:t> (экспорта) </a:t>
            </a:r>
            <a:r>
              <a:rPr lang="ru-RU" sz="2200" dirty="0">
                <a:latin typeface="+mn-lt"/>
              </a:rPr>
              <a:t>из клетки биополимеров, главным образом, белков, а также синтеза клеточных мембран.</a:t>
            </a:r>
          </a:p>
        </p:txBody>
      </p:sp>
    </p:spTree>
    <p:extLst>
      <p:ext uri="{BB962C8B-B14F-4D97-AF65-F5344CB8AC3E}">
        <p14:creationId xmlns:p14="http://schemas.microsoft.com/office/powerpoint/2010/main" xmlns="" val="3431288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9512" y="3888263"/>
            <a:ext cx="8855968" cy="2961214"/>
          </a:xfrm>
          <a:prstGeom prst="rect">
            <a:avLst/>
          </a:prstGeom>
        </p:spPr>
      </p:pic>
      <p:sp>
        <p:nvSpPr>
          <p:cNvPr id="4" name="Заголовок 1"/>
          <p:cNvSpPr txBox="1">
            <a:spLocks/>
          </p:cNvSpPr>
          <p:nvPr/>
        </p:nvSpPr>
        <p:spPr>
          <a:xfrm>
            <a:off x="463735" y="151763"/>
            <a:ext cx="8229600" cy="41805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b="1" dirty="0" smtClean="0"/>
              <a:t>Рибосомы</a:t>
            </a:r>
            <a:endParaRPr lang="ru-RU" sz="2800" dirty="0"/>
          </a:p>
        </p:txBody>
      </p:sp>
      <p:sp>
        <p:nvSpPr>
          <p:cNvPr id="5" name="TextBox 4"/>
          <p:cNvSpPr txBox="1"/>
          <p:nvPr/>
        </p:nvSpPr>
        <p:spPr>
          <a:xfrm>
            <a:off x="191143" y="548680"/>
            <a:ext cx="8856984" cy="3785652"/>
          </a:xfrm>
          <a:prstGeom prst="rect">
            <a:avLst/>
          </a:prstGeom>
          <a:noFill/>
        </p:spPr>
        <p:txBody>
          <a:bodyPr wrap="square" rtlCol="0">
            <a:spAutoFit/>
          </a:bodyPr>
          <a:lstStyle/>
          <a:p>
            <a:pPr algn="just">
              <a:spcBef>
                <a:spcPts val="600"/>
              </a:spcBef>
            </a:pPr>
            <a:r>
              <a:rPr lang="ru-RU" sz="2200" b="1" i="1" dirty="0"/>
              <a:t>Рибосомы</a:t>
            </a:r>
            <a:r>
              <a:rPr lang="ru-RU" sz="2200" i="1" dirty="0"/>
              <a:t> —</a:t>
            </a:r>
            <a:r>
              <a:rPr lang="ru-RU" sz="2200" dirty="0"/>
              <a:t> мелкие (15—30 </a:t>
            </a:r>
            <a:r>
              <a:rPr lang="ru-RU" sz="2200" dirty="0" err="1"/>
              <a:t>нм</a:t>
            </a:r>
            <a:r>
              <a:rPr lang="ru-RU" sz="2200" dirty="0"/>
              <a:t>) </a:t>
            </a:r>
            <a:r>
              <a:rPr lang="ru-RU" sz="2200" dirty="0" err="1"/>
              <a:t>не­мембранные</a:t>
            </a:r>
            <a:r>
              <a:rPr lang="ru-RU" sz="2200" dirty="0"/>
              <a:t> органоиды, встречающие­ся в клетках всех живых </a:t>
            </a:r>
            <a:r>
              <a:rPr lang="ru-RU" sz="2200" dirty="0" smtClean="0"/>
              <a:t>организмов. </a:t>
            </a:r>
            <a:r>
              <a:rPr lang="ru-RU" sz="2200" dirty="0"/>
              <a:t>Количество рибосом в клет­ке может достигать нескольких милли­онов. </a:t>
            </a:r>
            <a:endParaRPr lang="ru-RU" sz="2200" dirty="0" smtClean="0"/>
          </a:p>
          <a:p>
            <a:pPr algn="just">
              <a:spcBef>
                <a:spcPts val="600"/>
              </a:spcBef>
            </a:pPr>
            <a:r>
              <a:rPr lang="ru-RU" sz="2200" dirty="0" smtClean="0"/>
              <a:t>В </a:t>
            </a:r>
            <a:r>
              <a:rPr lang="ru-RU" sz="2200" dirty="0"/>
              <a:t>рибосомах осуществляется син­тез белка. </a:t>
            </a:r>
            <a:endParaRPr lang="ru-RU" sz="2200" dirty="0" smtClean="0"/>
          </a:p>
          <a:p>
            <a:pPr algn="just">
              <a:spcBef>
                <a:spcPts val="600"/>
              </a:spcBef>
            </a:pPr>
            <a:r>
              <a:rPr lang="ru-RU" sz="2200" dirty="0" smtClean="0"/>
              <a:t>Активно работающая рибо­сома имеет округлую или грибовидную форму и состоит из двух субъединиц: </a:t>
            </a:r>
          </a:p>
          <a:p>
            <a:pPr algn="just">
              <a:spcBef>
                <a:spcPts val="600"/>
              </a:spcBef>
            </a:pPr>
            <a:r>
              <a:rPr lang="ru-RU" sz="2200" b="1" i="1" dirty="0" smtClean="0"/>
              <a:t>малой субъединицы</a:t>
            </a:r>
            <a:r>
              <a:rPr lang="ru-RU" sz="2200" dirty="0" smtClean="0"/>
              <a:t>, связывающей ин­формационную РНК (</a:t>
            </a:r>
            <a:r>
              <a:rPr lang="ru-RU" sz="2200" dirty="0" err="1" smtClean="0"/>
              <a:t>мРНК</a:t>
            </a:r>
            <a:r>
              <a:rPr lang="ru-RU" sz="2200" dirty="0" smtClean="0"/>
              <a:t>), и </a:t>
            </a:r>
            <a:r>
              <a:rPr lang="ru-RU" sz="2200" b="1" i="1" dirty="0" smtClean="0"/>
              <a:t>боль­шой субъединицы</a:t>
            </a:r>
            <a:r>
              <a:rPr lang="ru-RU" sz="2200" dirty="0" smtClean="0"/>
              <a:t>, катализирующей образование пептидных связей между аминокислотами. </a:t>
            </a:r>
          </a:p>
          <a:p>
            <a:pPr algn="just">
              <a:spcBef>
                <a:spcPts val="600"/>
              </a:spcBef>
            </a:pPr>
            <a:endParaRPr lang="ru-RU" sz="2200" dirty="0" smtClean="0"/>
          </a:p>
        </p:txBody>
      </p:sp>
    </p:spTree>
    <p:extLst>
      <p:ext uri="{BB962C8B-B14F-4D97-AF65-F5344CB8AC3E}">
        <p14:creationId xmlns:p14="http://schemas.microsoft.com/office/powerpoint/2010/main" xmlns="" val="27468323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ru-RU" b="1" dirty="0" smtClean="0"/>
              <a:t>Рибосомы</a:t>
            </a:r>
            <a:endParaRPr lang="ru-RU" dirty="0"/>
          </a:p>
        </p:txBody>
      </p:sp>
      <p:pic>
        <p:nvPicPr>
          <p:cNvPr id="4" name="Picture 4" descr="ribosome"/>
          <p:cNvPicPr>
            <a:picLocks noChangeAspect="1" noChangeArrowheads="1"/>
          </p:cNvPicPr>
          <p:nvPr/>
        </p:nvPicPr>
        <p:blipFill>
          <a:blip r:embed="rId3">
            <a:clrChange>
              <a:clrFrom>
                <a:srgbClr val="FFFFFF"/>
              </a:clrFrom>
              <a:clrTo>
                <a:srgbClr val="FFFFFF">
                  <a:alpha val="0"/>
                </a:srgbClr>
              </a:clrTo>
            </a:clrChange>
            <a:lum bright="-18000" contrast="18000"/>
            <a:extLst>
              <a:ext uri="{28A0092B-C50C-407E-A947-70E740481C1C}">
                <a14:useLocalDpi xmlns:a14="http://schemas.microsoft.com/office/drawing/2010/main" xmlns="" val="0"/>
              </a:ext>
            </a:extLst>
          </a:blip>
          <a:srcRect/>
          <a:stretch>
            <a:fillRect/>
          </a:stretch>
        </p:blipFill>
        <p:spPr bwMode="auto">
          <a:xfrm>
            <a:off x="323528" y="1124743"/>
            <a:ext cx="3528392" cy="3023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2"/>
          <p:cNvSpPr txBox="1">
            <a:spLocks noChangeArrowheads="1"/>
          </p:cNvSpPr>
          <p:nvPr/>
        </p:nvSpPr>
        <p:spPr bwMode="auto">
          <a:xfrm>
            <a:off x="4067944" y="1135825"/>
            <a:ext cx="4824536" cy="2539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dirty="0" smtClean="0">
                <a:latin typeface="+mn-lt"/>
              </a:rPr>
              <a:t>Полная </a:t>
            </a:r>
            <a:r>
              <a:rPr lang="ru-RU" sz="2200" dirty="0" err="1">
                <a:latin typeface="+mn-lt"/>
              </a:rPr>
              <a:t>прокариотическая</a:t>
            </a:r>
            <a:r>
              <a:rPr lang="ru-RU" sz="2200" dirty="0">
                <a:latin typeface="+mn-lt"/>
              </a:rPr>
              <a:t> рибосома имеет коэффициент седиментации 70S и </a:t>
            </a:r>
            <a:r>
              <a:rPr lang="ru-RU" sz="2200" dirty="0" err="1">
                <a:latin typeface="+mn-lt"/>
              </a:rPr>
              <a:t>диссоциирует</a:t>
            </a:r>
            <a:r>
              <a:rPr lang="ru-RU" sz="2200" dirty="0">
                <a:latin typeface="+mn-lt"/>
              </a:rPr>
              <a:t> на две субъединицы: 50S и 30S. </a:t>
            </a:r>
            <a:endParaRPr lang="ru-RU" sz="2200" dirty="0" smtClean="0">
              <a:latin typeface="+mn-lt"/>
            </a:endParaRPr>
          </a:p>
          <a:p>
            <a:pPr algn="just" eaLnBrk="1" hangingPunct="1">
              <a:spcBef>
                <a:spcPts val="600"/>
              </a:spcBef>
            </a:pPr>
            <a:r>
              <a:rPr lang="ru-RU" sz="2200" dirty="0">
                <a:latin typeface="+mn-lt"/>
              </a:rPr>
              <a:t>Полная </a:t>
            </a:r>
            <a:r>
              <a:rPr lang="ru-RU" sz="2200" dirty="0" err="1">
                <a:latin typeface="+mn-lt"/>
              </a:rPr>
              <a:t>эукариотическая</a:t>
            </a:r>
            <a:r>
              <a:rPr lang="ru-RU" sz="2200" dirty="0">
                <a:latin typeface="+mn-lt"/>
              </a:rPr>
              <a:t> рибосома, 80S рибосома, </a:t>
            </a:r>
            <a:r>
              <a:rPr lang="ru-RU" sz="2200" dirty="0" err="1">
                <a:latin typeface="+mn-lt"/>
              </a:rPr>
              <a:t>диссоциирует</a:t>
            </a:r>
            <a:r>
              <a:rPr lang="ru-RU" sz="2200" dirty="0">
                <a:latin typeface="+mn-lt"/>
              </a:rPr>
              <a:t> на 60S и 40S субъединицы. </a:t>
            </a:r>
          </a:p>
        </p:txBody>
      </p:sp>
      <p:sp>
        <p:nvSpPr>
          <p:cNvPr id="6" name="TextBox 5"/>
          <p:cNvSpPr txBox="1"/>
          <p:nvPr/>
        </p:nvSpPr>
        <p:spPr>
          <a:xfrm>
            <a:off x="145996" y="4148104"/>
            <a:ext cx="8890499" cy="2200602"/>
          </a:xfrm>
          <a:prstGeom prst="rect">
            <a:avLst/>
          </a:prstGeom>
          <a:noFill/>
        </p:spPr>
        <p:txBody>
          <a:bodyPr wrap="square" rtlCol="0">
            <a:spAutoFit/>
          </a:bodyPr>
          <a:lstStyle/>
          <a:p>
            <a:pPr algn="just">
              <a:spcBef>
                <a:spcPts val="600"/>
              </a:spcBef>
            </a:pPr>
            <a:r>
              <a:rPr lang="ru-RU" sz="2200" dirty="0" smtClean="0"/>
              <a:t>Отношение масс </a:t>
            </a:r>
            <a:r>
              <a:rPr lang="ru-RU" sz="2200" dirty="0" err="1" smtClean="0"/>
              <a:t>субчастиц</a:t>
            </a:r>
            <a:r>
              <a:rPr lang="ru-RU" sz="2200" dirty="0" smtClean="0"/>
              <a:t> составляет ~2:1; массы, в свою очередь выражаются в измеряемых напрямую </a:t>
            </a:r>
            <a:r>
              <a:rPr lang="ru-RU" sz="2200" b="1" i="1" dirty="0" smtClean="0">
                <a:solidFill>
                  <a:schemeClr val="tx1"/>
                </a:solidFill>
              </a:rPr>
              <a:t>константах седиментации </a:t>
            </a:r>
            <a:r>
              <a:rPr lang="ru-RU" sz="2200" dirty="0" smtClean="0">
                <a:solidFill>
                  <a:schemeClr val="tx1"/>
                </a:solidFill>
              </a:rPr>
              <a:t>или</a:t>
            </a:r>
            <a:r>
              <a:rPr lang="ru-RU" sz="2200" b="1" i="1" dirty="0" smtClean="0">
                <a:solidFill>
                  <a:schemeClr val="tx1"/>
                </a:solidFill>
              </a:rPr>
              <a:t> </a:t>
            </a:r>
            <a:r>
              <a:rPr lang="ru-RU" sz="2200" dirty="0" smtClean="0"/>
              <a:t>скорость осаждения в </a:t>
            </a:r>
            <a:r>
              <a:rPr lang="ru-RU" sz="2200" b="1" i="1" dirty="0" smtClean="0"/>
              <a:t>единицах </a:t>
            </a:r>
            <a:r>
              <a:rPr lang="ru-RU" sz="2200" b="1" i="1" dirty="0" err="1" smtClean="0"/>
              <a:t>Сведберга</a:t>
            </a:r>
            <a:r>
              <a:rPr lang="ru-RU" sz="2200" dirty="0" smtClean="0"/>
              <a:t>, (S) при </a:t>
            </a:r>
            <a:r>
              <a:rPr lang="ru-RU" sz="2200" dirty="0" err="1" smtClean="0"/>
              <a:t>ультрацентрифуговании</a:t>
            </a:r>
            <a:r>
              <a:rPr lang="ru-RU" sz="2200" dirty="0" smtClean="0"/>
              <a:t>. </a:t>
            </a:r>
          </a:p>
          <a:p>
            <a:pPr algn="just">
              <a:spcBef>
                <a:spcPts val="600"/>
              </a:spcBef>
            </a:pPr>
            <a:r>
              <a:rPr lang="ru-RU" sz="2200" dirty="0" smtClean="0"/>
              <a:t>Именно этот параметр и лёг в основу номенклатуры </a:t>
            </a:r>
            <a:r>
              <a:rPr lang="ru-RU" sz="2200" dirty="0" err="1" smtClean="0"/>
              <a:t>рРНК</a:t>
            </a:r>
            <a:r>
              <a:rPr lang="ru-RU" sz="2200" dirty="0" smtClean="0"/>
              <a:t> и </a:t>
            </a:r>
            <a:r>
              <a:rPr lang="ru-RU" sz="2200" dirty="0" err="1" smtClean="0"/>
              <a:t>рибосомных</a:t>
            </a:r>
            <a:r>
              <a:rPr lang="ru-RU" sz="2200" dirty="0" smtClean="0"/>
              <a:t> </a:t>
            </a:r>
            <a:r>
              <a:rPr lang="ru-RU" sz="2200" dirty="0" err="1" smtClean="0"/>
              <a:t>субчастиц</a:t>
            </a:r>
            <a:r>
              <a:rPr lang="ru-RU" sz="2200" dirty="0" smtClean="0"/>
              <a:t>.</a:t>
            </a:r>
            <a:endParaRPr lang="ru-RU" dirty="0"/>
          </a:p>
        </p:txBody>
      </p:sp>
    </p:spTree>
    <p:extLst>
      <p:ext uri="{BB962C8B-B14F-4D97-AF65-F5344CB8AC3E}">
        <p14:creationId xmlns:p14="http://schemas.microsoft.com/office/powerpoint/2010/main" xmlns="" val="8012051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rot="5400000">
            <a:off x="3400274" y="342961"/>
            <a:ext cx="3182471" cy="2613869"/>
          </a:xfrm>
          <a:prstGeom prst="rect">
            <a:avLst/>
          </a:prstGeom>
        </p:spPr>
      </p:pic>
      <p:pic>
        <p:nvPicPr>
          <p:cNvPr id="3" name="Рисунок 2"/>
          <p:cNvPicPr>
            <a:picLocks noChangeAspect="1"/>
          </p:cNvPicPr>
          <p:nvPr/>
        </p:nvPicPr>
        <p:blipFill rotWithShape="1">
          <a:blip r:embed="rId3" cstate="print">
            <a:extLst>
              <a:ext uri="{28A0092B-C50C-407E-A947-70E740481C1C}">
                <a14:useLocalDpi xmlns:a14="http://schemas.microsoft.com/office/drawing/2010/main" xmlns="" val="0"/>
              </a:ext>
            </a:extLst>
          </a:blip>
          <a:srcRect l="9411" t="3166" r="8039" b="5419"/>
          <a:stretch/>
        </p:blipFill>
        <p:spPr>
          <a:xfrm rot="5400000">
            <a:off x="6150210" y="277935"/>
            <a:ext cx="3257192" cy="2669196"/>
          </a:xfrm>
          <a:prstGeom prst="rect">
            <a:avLst/>
          </a:prstGeom>
        </p:spPr>
      </p:pic>
      <p:pic>
        <p:nvPicPr>
          <p:cNvPr id="4" name="Рисунок 3"/>
          <p:cNvPicPr>
            <a:picLocks noChangeAspect="1"/>
          </p:cNvPicPr>
          <p:nvPr/>
        </p:nvPicPr>
        <p:blipFill rotWithShape="1">
          <a:blip r:embed="rId4" cstate="print">
            <a:extLst>
              <a:ext uri="{28A0092B-C50C-407E-A947-70E740481C1C}">
                <a14:useLocalDpi xmlns:a14="http://schemas.microsoft.com/office/drawing/2010/main" xmlns="" val="0"/>
              </a:ext>
            </a:extLst>
          </a:blip>
          <a:srcRect l="9216" t="3167" r="8137" b="3432"/>
          <a:stretch/>
        </p:blipFill>
        <p:spPr>
          <a:xfrm>
            <a:off x="137842" y="3644546"/>
            <a:ext cx="3138014" cy="2624318"/>
          </a:xfrm>
          <a:prstGeom prst="rect">
            <a:avLst/>
          </a:prstGeom>
        </p:spPr>
      </p:pic>
      <p:pic>
        <p:nvPicPr>
          <p:cNvPr id="5" name="Рисунок 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361849" y="3649936"/>
            <a:ext cx="3382583" cy="3213454"/>
          </a:xfrm>
          <a:prstGeom prst="rect">
            <a:avLst/>
          </a:prstGeom>
        </p:spPr>
      </p:pic>
      <p:sp>
        <p:nvSpPr>
          <p:cNvPr id="6" name="TextBox 5"/>
          <p:cNvSpPr txBox="1"/>
          <p:nvPr/>
        </p:nvSpPr>
        <p:spPr>
          <a:xfrm>
            <a:off x="152582" y="6228601"/>
            <a:ext cx="3384376" cy="584775"/>
          </a:xfrm>
          <a:prstGeom prst="rect">
            <a:avLst/>
          </a:prstGeom>
          <a:noFill/>
        </p:spPr>
        <p:txBody>
          <a:bodyPr wrap="square" rtlCol="0">
            <a:spAutoFit/>
          </a:bodyPr>
          <a:lstStyle/>
          <a:p>
            <a:pPr algn="ctr"/>
            <a:r>
              <a:rPr lang="ru-RU" sz="1600" dirty="0" err="1" smtClean="0"/>
              <a:t>Дифференционно</a:t>
            </a:r>
            <a:r>
              <a:rPr lang="ru-RU" sz="1600" dirty="0" smtClean="0"/>
              <a:t>-интерференционный контраст</a:t>
            </a:r>
            <a:endParaRPr lang="ru-RU" sz="1600" dirty="0"/>
          </a:p>
        </p:txBody>
      </p:sp>
      <p:pic>
        <p:nvPicPr>
          <p:cNvPr id="7" name="Рисунок 6"/>
          <p:cNvPicPr>
            <a:picLocks noChangeAspect="1"/>
          </p:cNvPicPr>
          <p:nvPr/>
        </p:nvPicPr>
        <p:blipFill rotWithShape="1">
          <a:blip r:embed="rId6"/>
          <a:srcRect l="2782" t="4932" r="3830"/>
          <a:stretch/>
        </p:blipFill>
        <p:spPr>
          <a:xfrm>
            <a:off x="-62200" y="188639"/>
            <a:ext cx="3698096" cy="2885299"/>
          </a:xfrm>
          <a:prstGeom prst="rect">
            <a:avLst/>
          </a:prstGeom>
          <a:ln>
            <a:noFill/>
          </a:ln>
        </p:spPr>
      </p:pic>
      <p:sp>
        <p:nvSpPr>
          <p:cNvPr id="8" name="TextBox 7"/>
          <p:cNvSpPr txBox="1"/>
          <p:nvPr/>
        </p:nvSpPr>
        <p:spPr>
          <a:xfrm>
            <a:off x="171748" y="3269637"/>
            <a:ext cx="6380202" cy="338554"/>
          </a:xfrm>
          <a:prstGeom prst="rect">
            <a:avLst/>
          </a:prstGeom>
          <a:noFill/>
        </p:spPr>
        <p:txBody>
          <a:bodyPr wrap="square" rtlCol="0">
            <a:spAutoFit/>
          </a:bodyPr>
          <a:lstStyle/>
          <a:p>
            <a:r>
              <a:rPr lang="ru" sz="1600" dirty="0" smtClean="0"/>
              <a:t>Светлопольная микроскопия (без окрашивания и с окрашиванием). </a:t>
            </a:r>
            <a:endParaRPr lang="ru-RU" dirty="0"/>
          </a:p>
        </p:txBody>
      </p:sp>
      <p:sp>
        <p:nvSpPr>
          <p:cNvPr id="9" name="TextBox 8"/>
          <p:cNvSpPr txBox="1"/>
          <p:nvPr/>
        </p:nvSpPr>
        <p:spPr>
          <a:xfrm>
            <a:off x="6474804" y="3222648"/>
            <a:ext cx="2669196" cy="369332"/>
          </a:xfrm>
          <a:prstGeom prst="rect">
            <a:avLst/>
          </a:prstGeom>
          <a:noFill/>
        </p:spPr>
        <p:txBody>
          <a:bodyPr wrap="square" rtlCol="0">
            <a:spAutoFit/>
          </a:bodyPr>
          <a:lstStyle/>
          <a:p>
            <a:pPr algn="ctr"/>
            <a:r>
              <a:rPr lang="ru-RU" dirty="0" smtClean="0"/>
              <a:t>Фазовый контраст.</a:t>
            </a:r>
            <a:endParaRPr lang="ru-RU" dirty="0"/>
          </a:p>
        </p:txBody>
      </p:sp>
      <p:sp>
        <p:nvSpPr>
          <p:cNvPr id="10" name="Прямоугольник 9"/>
          <p:cNvSpPr/>
          <p:nvPr/>
        </p:nvSpPr>
        <p:spPr>
          <a:xfrm>
            <a:off x="3462347" y="6182434"/>
            <a:ext cx="2261781" cy="584775"/>
          </a:xfrm>
          <a:prstGeom prst="rect">
            <a:avLst/>
          </a:prstGeom>
        </p:spPr>
        <p:txBody>
          <a:bodyPr wrap="square">
            <a:spAutoFit/>
          </a:bodyPr>
          <a:lstStyle/>
          <a:p>
            <a:r>
              <a:rPr lang="ru" sz="1600" dirty="0" smtClean="0"/>
              <a:t>Флуоресцентная </a:t>
            </a:r>
            <a:r>
              <a:rPr lang="ru" sz="1600" dirty="0" smtClean="0">
                <a:solidFill>
                  <a:srgbClr val="24272D"/>
                </a:solidFill>
              </a:rPr>
              <a:t>микроскопия</a:t>
            </a:r>
            <a:endParaRPr lang="ru-RU" sz="1600" dirty="0"/>
          </a:p>
        </p:txBody>
      </p:sp>
      <p:sp>
        <p:nvSpPr>
          <p:cNvPr id="11" name="TextBox 10"/>
          <p:cNvSpPr txBox="1"/>
          <p:nvPr/>
        </p:nvSpPr>
        <p:spPr>
          <a:xfrm>
            <a:off x="6809148" y="5256663"/>
            <a:ext cx="2304256" cy="1354217"/>
          </a:xfrm>
          <a:prstGeom prst="rect">
            <a:avLst/>
          </a:prstGeom>
          <a:noFill/>
        </p:spPr>
        <p:txBody>
          <a:bodyPr wrap="square" rtlCol="0">
            <a:spAutoFit/>
          </a:bodyPr>
          <a:lstStyle/>
          <a:p>
            <a:r>
              <a:rPr lang="en-US" sz="1600" dirty="0" err="1" smtClean="0"/>
              <a:t>Alexa</a:t>
            </a:r>
            <a:r>
              <a:rPr lang="en-US" sz="1600" dirty="0" smtClean="0"/>
              <a:t>  - </a:t>
            </a:r>
            <a:r>
              <a:rPr lang="ru-RU" sz="1600" dirty="0" smtClean="0"/>
              <a:t>актин – зелёный, митохондрии - красный  - </a:t>
            </a:r>
            <a:r>
              <a:rPr lang="ru-RU" sz="1600" dirty="0" err="1" smtClean="0"/>
              <a:t>сульфародомин</a:t>
            </a:r>
            <a:r>
              <a:rPr lang="ru-RU" sz="1600" dirty="0" smtClean="0"/>
              <a:t>,</a:t>
            </a:r>
          </a:p>
          <a:p>
            <a:r>
              <a:rPr lang="ru-RU" sz="1600" dirty="0" smtClean="0"/>
              <a:t>синий</a:t>
            </a:r>
            <a:r>
              <a:rPr lang="en-US" sz="1600" dirty="0" smtClean="0"/>
              <a:t> DAPI</a:t>
            </a:r>
            <a:r>
              <a:rPr lang="ru-RU" sz="1600" dirty="0" smtClean="0"/>
              <a:t> – ядро.</a:t>
            </a:r>
          </a:p>
          <a:p>
            <a:endParaRPr lang="ru-RU" sz="1600" dirty="0"/>
          </a:p>
        </p:txBody>
      </p:sp>
    </p:spTree>
    <p:extLst>
      <p:ext uri="{BB962C8B-B14F-4D97-AF65-F5344CB8AC3E}">
        <p14:creationId xmlns:p14="http://schemas.microsoft.com/office/powerpoint/2010/main" xmlns="" val="206386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504056"/>
          </a:xfrm>
        </p:spPr>
        <p:txBody>
          <a:bodyPr>
            <a:normAutofit fontScale="90000"/>
          </a:bodyPr>
          <a:lstStyle/>
          <a:p>
            <a:r>
              <a:rPr lang="ru-RU" b="1" dirty="0" smtClean="0"/>
              <a:t>Рибосомы эукариот</a:t>
            </a:r>
            <a:endParaRPr lang="ru-RU" dirty="0"/>
          </a:p>
        </p:txBody>
      </p:sp>
      <p:sp>
        <p:nvSpPr>
          <p:cNvPr id="3" name="TextBox 2"/>
          <p:cNvSpPr txBox="1"/>
          <p:nvPr/>
        </p:nvSpPr>
        <p:spPr>
          <a:xfrm>
            <a:off x="263062" y="764704"/>
            <a:ext cx="8568952" cy="2277547"/>
          </a:xfrm>
          <a:prstGeom prst="rect">
            <a:avLst/>
          </a:prstGeom>
          <a:noFill/>
        </p:spPr>
        <p:txBody>
          <a:bodyPr wrap="square" rtlCol="0">
            <a:spAutoFit/>
          </a:bodyPr>
          <a:lstStyle/>
          <a:p>
            <a:pPr algn="just">
              <a:spcBef>
                <a:spcPts val="600"/>
              </a:spcBef>
            </a:pPr>
            <a:r>
              <a:rPr lang="ru-RU" sz="2200" dirty="0" smtClean="0"/>
              <a:t>Всего </a:t>
            </a:r>
            <a:r>
              <a:rPr lang="ru-RU" sz="2200" dirty="0"/>
              <a:t>в состав ри­босом </a:t>
            </a:r>
            <a:r>
              <a:rPr lang="ru-RU" sz="2200" dirty="0" err="1"/>
              <a:t>эукариотического</a:t>
            </a:r>
            <a:r>
              <a:rPr lang="ru-RU" sz="2200" dirty="0"/>
              <a:t> типа входит около </a:t>
            </a:r>
            <a:r>
              <a:rPr lang="ru-RU" sz="2200" b="1" dirty="0"/>
              <a:t>80 молекул белка </a:t>
            </a:r>
            <a:r>
              <a:rPr lang="ru-RU" sz="2200" dirty="0"/>
              <a:t>и </a:t>
            </a:r>
            <a:r>
              <a:rPr lang="ru-RU" sz="2200" b="1" dirty="0"/>
              <a:t>4 молекулы </a:t>
            </a:r>
            <a:r>
              <a:rPr lang="ru-RU" sz="2200" b="1" dirty="0" err="1"/>
              <a:t>рибосомальной</a:t>
            </a:r>
            <a:r>
              <a:rPr lang="ru-RU" sz="2200" b="1" dirty="0"/>
              <a:t> РНК </a:t>
            </a:r>
            <a:r>
              <a:rPr lang="ru-RU" sz="2200" dirty="0"/>
              <a:t>(</a:t>
            </a:r>
            <a:r>
              <a:rPr lang="ru-RU" sz="2200" dirty="0" err="1"/>
              <a:t>рРНК</a:t>
            </a:r>
            <a:r>
              <a:rPr lang="ru-RU" sz="2200" dirty="0"/>
              <a:t>). </a:t>
            </a:r>
            <a:endParaRPr lang="ru-RU" sz="2200" dirty="0" smtClean="0"/>
          </a:p>
          <a:p>
            <a:pPr algn="just">
              <a:spcBef>
                <a:spcPts val="600"/>
              </a:spcBef>
            </a:pPr>
            <a:r>
              <a:rPr lang="ru-RU" sz="2200" dirty="0" smtClean="0"/>
              <a:t>Большая </a:t>
            </a:r>
            <a:r>
              <a:rPr lang="ru-RU" sz="2200" dirty="0"/>
              <a:t>60S </a:t>
            </a:r>
            <a:r>
              <a:rPr lang="ru-RU" sz="2200" dirty="0" smtClean="0"/>
              <a:t>субъединица построена </a:t>
            </a:r>
            <a:r>
              <a:rPr lang="ru-RU" sz="2200" dirty="0"/>
              <a:t>на основе трех молекул </a:t>
            </a:r>
            <a:r>
              <a:rPr lang="ru-RU" sz="2200" dirty="0" err="1"/>
              <a:t>рРНК</a:t>
            </a:r>
            <a:r>
              <a:rPr lang="ru-RU" sz="2200" dirty="0"/>
              <a:t> — 5S, 5,8S и </a:t>
            </a:r>
            <a:r>
              <a:rPr lang="ru-RU" sz="2200" dirty="0" smtClean="0"/>
              <a:t>28S </a:t>
            </a:r>
            <a:r>
              <a:rPr lang="ru-RU" sz="2200" dirty="0"/>
              <a:t>и </a:t>
            </a:r>
            <a:r>
              <a:rPr lang="ru-RU" sz="2200" dirty="0" smtClean="0"/>
              <a:t>малая </a:t>
            </a:r>
            <a:r>
              <a:rPr lang="ru-RU" sz="2200" dirty="0"/>
              <a:t>40S </a:t>
            </a:r>
            <a:r>
              <a:rPr lang="ru-RU" sz="2200" dirty="0" smtClean="0"/>
              <a:t>субъединица построена </a:t>
            </a:r>
            <a:r>
              <a:rPr lang="ru-RU" sz="2200" dirty="0"/>
              <a:t>на основе 18S </a:t>
            </a:r>
            <a:r>
              <a:rPr lang="ru-RU" sz="2200" dirty="0" err="1" smtClean="0"/>
              <a:t>рРНК</a:t>
            </a:r>
            <a:r>
              <a:rPr lang="ru-RU" sz="2200" dirty="0" smtClean="0"/>
              <a:t>. </a:t>
            </a:r>
          </a:p>
          <a:p>
            <a:pPr algn="just">
              <a:spcBef>
                <a:spcPts val="600"/>
              </a:spcBef>
            </a:pPr>
            <a:endParaRPr lang="ru-RU" sz="2200" dirty="0" smtClean="0"/>
          </a:p>
        </p:txBody>
      </p:sp>
      <p:pic>
        <p:nvPicPr>
          <p:cNvPr id="2050" name="Picture 2" descr="https://upload.wikimedia.org/wikipedia/commons/e/e4/50S-subunit_of_the_ribosome_3CC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004048" y="2492896"/>
            <a:ext cx="3387915" cy="318028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265966" y="5842337"/>
            <a:ext cx="8701426" cy="1015663"/>
          </a:xfrm>
          <a:prstGeom prst="rect">
            <a:avLst/>
          </a:prstGeom>
          <a:noFill/>
        </p:spPr>
        <p:txBody>
          <a:bodyPr wrap="square" rtlCol="0">
            <a:spAutoFit/>
          </a:bodyPr>
          <a:lstStyle/>
          <a:p>
            <a:pPr algn="just"/>
            <a:r>
              <a:rPr lang="ru-RU" sz="2000" dirty="0"/>
              <a:t>Большая </a:t>
            </a:r>
            <a:r>
              <a:rPr lang="ru-RU" sz="2000" dirty="0" err="1"/>
              <a:t>рибосомная</a:t>
            </a:r>
            <a:r>
              <a:rPr lang="ru-RU" sz="2000" dirty="0"/>
              <a:t> </a:t>
            </a:r>
            <a:r>
              <a:rPr lang="ru-RU" sz="2000" dirty="0" err="1" smtClean="0"/>
              <a:t>субчастица</a:t>
            </a:r>
            <a:r>
              <a:rPr lang="ru-RU" sz="2000" dirty="0" smtClean="0"/>
              <a:t>. Коричневым </a:t>
            </a:r>
            <a:r>
              <a:rPr lang="ru-RU" sz="2000" dirty="0"/>
              <a:t>показана </a:t>
            </a:r>
            <a:r>
              <a:rPr lang="ru-RU" sz="2000" dirty="0" err="1"/>
              <a:t>рРНК</a:t>
            </a:r>
            <a:r>
              <a:rPr lang="ru-RU" sz="2000" dirty="0"/>
              <a:t>, синим — белки нуклеопротеидного комплекса </a:t>
            </a:r>
            <a:r>
              <a:rPr lang="ru-RU" sz="2000" dirty="0" err="1"/>
              <a:t>субчастицы</a:t>
            </a:r>
            <a:r>
              <a:rPr lang="ru-RU" sz="2000" dirty="0"/>
              <a:t>, красным — активный центр.</a:t>
            </a:r>
          </a:p>
        </p:txBody>
      </p:sp>
      <p:pic>
        <p:nvPicPr>
          <p:cNvPr id="9" name="Picture 2" descr="рибосома"/>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b="55763"/>
          <a:stretch>
            <a:fillRect/>
          </a:stretch>
        </p:blipFill>
        <p:spPr bwMode="auto">
          <a:xfrm>
            <a:off x="539552" y="2852936"/>
            <a:ext cx="3875733" cy="2736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745069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8794" y="764704"/>
            <a:ext cx="8855693" cy="1785104"/>
          </a:xfrm>
          <a:prstGeom prst="rect">
            <a:avLst/>
          </a:prstGeom>
          <a:noFill/>
        </p:spPr>
        <p:txBody>
          <a:bodyPr wrap="square" rtlCol="0">
            <a:spAutoFit/>
          </a:bodyPr>
          <a:lstStyle/>
          <a:p>
            <a:pPr algn="just"/>
            <a:r>
              <a:rPr lang="ru-RU" sz="2200" dirty="0"/>
              <a:t>Всего в </a:t>
            </a:r>
            <a:r>
              <a:rPr lang="ru-RU" sz="2200" dirty="0" err="1"/>
              <a:t>прокариотических</a:t>
            </a:r>
            <a:r>
              <a:rPr lang="ru-RU" sz="2200" dirty="0"/>
              <a:t> микроорганизмах обнаружено три типа </a:t>
            </a:r>
            <a:r>
              <a:rPr lang="ru-RU" sz="2200" dirty="0" err="1"/>
              <a:t>рРНК</a:t>
            </a:r>
            <a:r>
              <a:rPr lang="ru-RU" sz="2200" dirty="0"/>
              <a:t>: 23S и 5S в большой субъединице рибосомы (50S), 16S в малой субъединице рибосомы (30S). </a:t>
            </a:r>
            <a:endParaRPr lang="ru-RU" sz="2200" dirty="0" smtClean="0"/>
          </a:p>
          <a:p>
            <a:pPr algn="just"/>
            <a:r>
              <a:rPr lang="ru-RU" sz="2200" dirty="0">
                <a:latin typeface="Calibri" pitchFamily="34" charset="0"/>
              </a:rPr>
              <a:t>Общее число белков у бактерий 54 – 56, а у </a:t>
            </a:r>
            <a:r>
              <a:rPr lang="ru-RU" sz="2200" dirty="0" err="1">
                <a:latin typeface="Calibri" pitchFamily="34" charset="0"/>
              </a:rPr>
              <a:t>экстримальных</a:t>
            </a:r>
            <a:r>
              <a:rPr lang="ru-RU" sz="2200" dirty="0">
                <a:latin typeface="Calibri" pitchFamily="34" charset="0"/>
              </a:rPr>
              <a:t> термофильных архей 70.  </a:t>
            </a:r>
            <a:endParaRPr lang="ru-RU" sz="2200" dirty="0"/>
          </a:p>
        </p:txBody>
      </p:sp>
      <p:sp>
        <p:nvSpPr>
          <p:cNvPr id="4" name="Заголовок 1"/>
          <p:cNvSpPr txBox="1">
            <a:spLocks/>
          </p:cNvSpPr>
          <p:nvPr/>
        </p:nvSpPr>
        <p:spPr>
          <a:xfrm>
            <a:off x="242467" y="260648"/>
            <a:ext cx="8229600" cy="504056"/>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smtClean="0"/>
              <a:t>Рибосомы прокариот, митохондрий и пластид</a:t>
            </a: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605954" y="2708920"/>
            <a:ext cx="3528392" cy="3528392"/>
          </a:xfrm>
          <a:prstGeom prst="rect">
            <a:avLst/>
          </a:prstGeom>
        </p:spPr>
      </p:pic>
      <p:pic>
        <p:nvPicPr>
          <p:cNvPr id="6" name="Picture 6"/>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11664" r="2219" b="5386"/>
          <a:stretch/>
        </p:blipFill>
        <p:spPr bwMode="auto">
          <a:xfrm>
            <a:off x="179388" y="2708921"/>
            <a:ext cx="5976664" cy="2808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3"/>
          <p:cNvSpPr txBox="1">
            <a:spLocks noChangeArrowheads="1"/>
          </p:cNvSpPr>
          <p:nvPr/>
        </p:nvSpPr>
        <p:spPr bwMode="auto">
          <a:xfrm>
            <a:off x="133914" y="5517232"/>
            <a:ext cx="6166277" cy="1200329"/>
          </a:xfrm>
          <a:prstGeom prst="rect">
            <a:avLst/>
          </a:prstGeom>
          <a:noFill/>
          <a:ln w="9525">
            <a:noFill/>
            <a:miter lim="800000"/>
            <a:headEnd/>
            <a:tailEnd/>
          </a:ln>
        </p:spPr>
        <p:txBody>
          <a:bodyPr wrap="square">
            <a:spAutoFit/>
          </a:bodyPr>
          <a:lstStyle/>
          <a:p>
            <a:pPr algn="ctr">
              <a:defRPr/>
            </a:pPr>
            <a:r>
              <a:rPr lang="ru-RU" dirty="0">
                <a:latin typeface="+mn-lt"/>
              </a:rPr>
              <a:t>Строение рибосомы.</a:t>
            </a:r>
          </a:p>
          <a:p>
            <a:pPr>
              <a:defRPr/>
            </a:pPr>
            <a:r>
              <a:rPr lang="ru-RU" dirty="0">
                <a:latin typeface="+mn-lt"/>
              </a:rPr>
              <a:t>А – сборка субъединиц рибосом. 1 – малая и 2 – большая субъединицы; 3 – рибосома;  Б - синтез белка (4) на рибосоме.</a:t>
            </a:r>
          </a:p>
        </p:txBody>
      </p:sp>
    </p:spTree>
    <p:extLst>
      <p:ext uri="{BB962C8B-B14F-4D97-AF65-F5344CB8AC3E}">
        <p14:creationId xmlns:p14="http://schemas.microsoft.com/office/powerpoint/2010/main" xmlns="" val="30675590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657" y="1268760"/>
            <a:ext cx="9156161" cy="5106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99577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504056"/>
          </a:xfrm>
        </p:spPr>
        <p:txBody>
          <a:bodyPr>
            <a:normAutofit fontScale="90000"/>
          </a:bodyPr>
          <a:lstStyle/>
          <a:p>
            <a:r>
              <a:rPr lang="ru-RU" b="1" dirty="0" smtClean="0"/>
              <a:t>Рибосомы</a:t>
            </a:r>
            <a:endParaRPr lang="ru-RU" dirty="0"/>
          </a:p>
        </p:txBody>
      </p:sp>
      <p:sp>
        <p:nvSpPr>
          <p:cNvPr id="3" name="TextBox 2"/>
          <p:cNvSpPr txBox="1"/>
          <p:nvPr/>
        </p:nvSpPr>
        <p:spPr>
          <a:xfrm>
            <a:off x="257037" y="764704"/>
            <a:ext cx="8568952" cy="2539157"/>
          </a:xfrm>
          <a:prstGeom prst="rect">
            <a:avLst/>
          </a:prstGeom>
          <a:noFill/>
        </p:spPr>
        <p:txBody>
          <a:bodyPr wrap="square" rtlCol="0">
            <a:spAutoFit/>
          </a:bodyPr>
          <a:lstStyle/>
          <a:p>
            <a:pPr algn="just">
              <a:spcBef>
                <a:spcPts val="600"/>
              </a:spcBef>
            </a:pPr>
            <a:r>
              <a:rPr lang="ru-RU" sz="2200" dirty="0" err="1" smtClean="0"/>
              <a:t>Рибосо­мальная</a:t>
            </a:r>
            <a:r>
              <a:rPr lang="ru-RU" sz="2200" dirty="0" smtClean="0"/>
              <a:t> </a:t>
            </a:r>
            <a:r>
              <a:rPr lang="ru-RU" sz="2200" dirty="0"/>
              <a:t>РНК синтезируется на дезок­сирибонуклеиновой кислоте (ДНК) ядрышка, а </a:t>
            </a:r>
            <a:r>
              <a:rPr lang="ru-RU" sz="2200" dirty="0" err="1"/>
              <a:t>рибосомные</a:t>
            </a:r>
            <a:r>
              <a:rPr lang="ru-RU" sz="2200" dirty="0"/>
              <a:t> белки — в ци­топлазме, откуда они транспортируют­ся через ядерные поры в ядро. </a:t>
            </a:r>
            <a:endParaRPr lang="ru-RU" sz="2200" dirty="0" smtClean="0"/>
          </a:p>
          <a:p>
            <a:pPr algn="just">
              <a:spcBef>
                <a:spcPts val="600"/>
              </a:spcBef>
            </a:pPr>
            <a:r>
              <a:rPr lang="ru-RU" sz="2200" dirty="0" smtClean="0"/>
              <a:t>В </a:t>
            </a:r>
            <a:r>
              <a:rPr lang="ru-RU" sz="2200" dirty="0"/>
              <a:t>ядрыш­ке </a:t>
            </a:r>
            <a:r>
              <a:rPr lang="ru-RU" sz="2200" dirty="0" err="1"/>
              <a:t>рибосомальные</a:t>
            </a:r>
            <a:r>
              <a:rPr lang="ru-RU" sz="2200" dirty="0"/>
              <a:t> белки связываются с </a:t>
            </a:r>
            <a:r>
              <a:rPr lang="ru-RU" sz="2200" dirty="0" err="1"/>
              <a:t>рРНК</a:t>
            </a:r>
            <a:r>
              <a:rPr lang="ru-RU" sz="2200" dirty="0"/>
              <a:t>, образуя малые и большие субъе­диницы рибосом, которые затем по </a:t>
            </a:r>
            <a:r>
              <a:rPr lang="ru-RU" sz="2200" dirty="0" smtClean="0"/>
              <a:t>отдельности </a:t>
            </a:r>
            <a:r>
              <a:rPr lang="ru-RU" sz="2200" dirty="0"/>
              <a:t>переносятся через ядерные поры из ядра в цитоплазму, где проис­ходит формирование функционально зрелых рибосом.</a:t>
            </a:r>
          </a:p>
        </p:txBody>
      </p:sp>
      <p:pic>
        <p:nvPicPr>
          <p:cNvPr id="4" name="Picutre 160"/>
          <p:cNvPicPr/>
          <p:nvPr/>
        </p:nvPicPr>
        <p:blipFill>
          <a:blip r:embed="rId2"/>
          <a:stretch/>
        </p:blipFill>
        <p:spPr>
          <a:xfrm>
            <a:off x="179512" y="3501008"/>
            <a:ext cx="3461900" cy="3312368"/>
          </a:xfrm>
          <a:prstGeom prst="rect">
            <a:avLst/>
          </a:prstGeom>
        </p:spPr>
      </p:pic>
      <p:sp>
        <p:nvSpPr>
          <p:cNvPr id="5" name="TextBox 4"/>
          <p:cNvSpPr txBox="1"/>
          <p:nvPr/>
        </p:nvSpPr>
        <p:spPr>
          <a:xfrm>
            <a:off x="3844545" y="3356992"/>
            <a:ext cx="4896544" cy="769441"/>
          </a:xfrm>
          <a:prstGeom prst="rect">
            <a:avLst/>
          </a:prstGeom>
          <a:noFill/>
        </p:spPr>
        <p:txBody>
          <a:bodyPr wrap="square" rtlCol="0">
            <a:spAutoFit/>
          </a:bodyPr>
          <a:lstStyle/>
          <a:p>
            <a:r>
              <a:rPr lang="ru-RU" sz="2200" dirty="0" smtClean="0"/>
              <a:t>За </a:t>
            </a:r>
            <a:r>
              <a:rPr lang="ru-RU" sz="2200" dirty="0"/>
              <a:t>клеточный цикл </a:t>
            </a:r>
            <a:r>
              <a:rPr lang="ru-RU" sz="2200" dirty="0" smtClean="0"/>
              <a:t>рибосом </a:t>
            </a:r>
            <a:r>
              <a:rPr lang="ru-RU" sz="2200" dirty="0"/>
              <a:t>образуется 1х10</a:t>
            </a:r>
            <a:r>
              <a:rPr lang="ru-RU" sz="2200" baseline="30000" dirty="0"/>
              <a:t>7</a:t>
            </a:r>
            <a:r>
              <a:rPr lang="ru-RU" sz="2200" dirty="0"/>
              <a:t>.</a:t>
            </a:r>
          </a:p>
        </p:txBody>
      </p:sp>
      <p:sp>
        <p:nvSpPr>
          <p:cNvPr id="6" name="TextBox 5"/>
          <p:cNvSpPr txBox="1"/>
          <p:nvPr/>
        </p:nvSpPr>
        <p:spPr>
          <a:xfrm>
            <a:off x="3773851" y="5415803"/>
            <a:ext cx="5197578" cy="1200329"/>
          </a:xfrm>
          <a:prstGeom prst="rect">
            <a:avLst/>
          </a:prstGeom>
          <a:noFill/>
        </p:spPr>
        <p:txBody>
          <a:bodyPr wrap="square" rtlCol="0">
            <a:spAutoFit/>
          </a:bodyPr>
          <a:lstStyle/>
          <a:p>
            <a:r>
              <a:rPr lang="ru-RU" dirty="0" err="1"/>
              <a:t>Электронограмма</a:t>
            </a:r>
            <a:r>
              <a:rPr lang="ru-RU" dirty="0"/>
              <a:t> рибосом:</a:t>
            </a:r>
          </a:p>
          <a:p>
            <a:r>
              <a:rPr lang="ru-RU" i="1" dirty="0"/>
              <a:t>1</a:t>
            </a:r>
            <a:r>
              <a:rPr lang="ru-RU" dirty="0"/>
              <a:t> — рибосомы шероховатой эндоплазматической сети; </a:t>
            </a:r>
            <a:r>
              <a:rPr lang="ru-RU" i="1" dirty="0"/>
              <a:t>2 —</a:t>
            </a:r>
            <a:r>
              <a:rPr lang="ru-RU" dirty="0"/>
              <a:t> свободные рибосомы; </a:t>
            </a:r>
            <a:r>
              <a:rPr lang="ru-RU" i="1" dirty="0"/>
              <a:t>3</a:t>
            </a:r>
            <a:r>
              <a:rPr lang="ru-RU" dirty="0"/>
              <a:t> — эндоплазма­тическая сеть; </a:t>
            </a:r>
            <a:r>
              <a:rPr lang="ru-RU" i="1" dirty="0"/>
              <a:t>4</a:t>
            </a:r>
            <a:r>
              <a:rPr lang="ru-RU" dirty="0"/>
              <a:t> — </a:t>
            </a:r>
            <a:r>
              <a:rPr lang="ru-RU" dirty="0" err="1" smtClean="0"/>
              <a:t>гиалоплазма</a:t>
            </a:r>
            <a:endParaRPr lang="ru-RU" dirty="0"/>
          </a:p>
        </p:txBody>
      </p:sp>
    </p:spTree>
    <p:extLst>
      <p:ext uri="{BB962C8B-B14F-4D97-AF65-F5344CB8AC3E}">
        <p14:creationId xmlns:p14="http://schemas.microsoft.com/office/powerpoint/2010/main" xmlns="" val="100528238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662" y="24838"/>
            <a:ext cx="8891834" cy="1785104"/>
          </a:xfrm>
          <a:prstGeom prst="rect">
            <a:avLst/>
          </a:prstGeom>
          <a:noFill/>
        </p:spPr>
        <p:txBody>
          <a:bodyPr wrap="square" rtlCol="0">
            <a:spAutoFit/>
          </a:bodyPr>
          <a:lstStyle/>
          <a:p>
            <a:pPr algn="just">
              <a:spcBef>
                <a:spcPts val="600"/>
              </a:spcBef>
            </a:pPr>
            <a:r>
              <a:rPr lang="ru-RU" sz="2200" dirty="0"/>
              <a:t>Большая часть активно функциони­рующих рибосом (полисом) находится в цитоплазме в свободном состоянии, другая же часть их связана с мембрана­ми эндоплазматической сети. Строение тех и других рибосом идентично, и </a:t>
            </a:r>
            <a:r>
              <a:rPr lang="ru-RU" sz="2200" dirty="0" smtClean="0"/>
              <a:t>они </a:t>
            </a:r>
            <a:r>
              <a:rPr lang="ru-RU" sz="2200" dirty="0"/>
              <a:t>могут меняться местами в зависимости от функциональной активности клет­ки</a:t>
            </a:r>
            <a:r>
              <a:rPr lang="ru-RU" sz="2200" dirty="0" smtClean="0"/>
              <a:t>.</a:t>
            </a:r>
            <a:endParaRPr lang="ru-RU" sz="2200" dirty="0"/>
          </a:p>
        </p:txBody>
      </p:sp>
      <p:sp>
        <p:nvSpPr>
          <p:cNvPr id="7" name="TextBox 6"/>
          <p:cNvSpPr txBox="1"/>
          <p:nvPr/>
        </p:nvSpPr>
        <p:spPr>
          <a:xfrm>
            <a:off x="122299" y="1809942"/>
            <a:ext cx="5843935" cy="3970318"/>
          </a:xfrm>
          <a:prstGeom prst="rect">
            <a:avLst/>
          </a:prstGeom>
          <a:noFill/>
        </p:spPr>
        <p:txBody>
          <a:bodyPr wrap="square" rtlCol="0">
            <a:spAutoFit/>
          </a:bodyPr>
          <a:lstStyle/>
          <a:p>
            <a:pPr algn="just">
              <a:spcBef>
                <a:spcPts val="600"/>
              </a:spcBef>
            </a:pPr>
            <a:r>
              <a:rPr lang="ru-RU" sz="2200" dirty="0" smtClean="0"/>
              <a:t>Рибосомы, находящиеся в цито­плазме в свободном состоянии, выраба­тывают белки для нужд самой клетки. </a:t>
            </a:r>
          </a:p>
          <a:p>
            <a:pPr algn="just">
              <a:spcBef>
                <a:spcPts val="600"/>
              </a:spcBef>
            </a:pPr>
            <a:r>
              <a:rPr lang="ru-RU" sz="2200" dirty="0" smtClean="0"/>
              <a:t>Здесь синтезируются белки </a:t>
            </a:r>
            <a:r>
              <a:rPr lang="ru-RU" sz="2200" dirty="0" err="1" smtClean="0"/>
              <a:t>цитозоля</a:t>
            </a:r>
            <a:r>
              <a:rPr lang="ru-RU" sz="2200" dirty="0" smtClean="0"/>
              <a:t>, ядерные белки, большинство </a:t>
            </a:r>
            <a:r>
              <a:rPr lang="ru-RU" sz="2200" dirty="0" err="1" smtClean="0"/>
              <a:t>митохон­дриальных</a:t>
            </a:r>
            <a:r>
              <a:rPr lang="ru-RU" sz="2200" dirty="0" smtClean="0"/>
              <a:t> белков, белки </a:t>
            </a:r>
            <a:r>
              <a:rPr lang="ru-RU" sz="2200" dirty="0" err="1" smtClean="0"/>
              <a:t>цитоскелета</a:t>
            </a:r>
            <a:r>
              <a:rPr lang="ru-RU" sz="2200" dirty="0" smtClean="0"/>
              <a:t> и </a:t>
            </a:r>
            <a:r>
              <a:rPr lang="ru-RU" sz="2200" dirty="0" err="1" smtClean="0"/>
              <a:t>пероксисом</a:t>
            </a:r>
            <a:r>
              <a:rPr lang="ru-RU" sz="2200" dirty="0" smtClean="0"/>
              <a:t>. </a:t>
            </a:r>
          </a:p>
          <a:p>
            <a:pPr algn="just">
              <a:spcBef>
                <a:spcPts val="600"/>
              </a:spcBef>
            </a:pPr>
            <a:r>
              <a:rPr lang="ru-RU" sz="2200" dirty="0" smtClean="0"/>
              <a:t>Синтез всех перечис­ленных типов белков начинается и за­канчивается в </a:t>
            </a:r>
            <a:r>
              <a:rPr lang="ru-RU" sz="2200" dirty="0" err="1" smtClean="0"/>
              <a:t>цитозоле</a:t>
            </a:r>
            <a:r>
              <a:rPr lang="ru-RU" sz="2200" dirty="0" smtClean="0"/>
              <a:t>, и затем они </a:t>
            </a:r>
            <a:r>
              <a:rPr lang="ru-RU" sz="2200" dirty="0" err="1" smtClean="0"/>
              <a:t>посттрансляционно</a:t>
            </a:r>
            <a:r>
              <a:rPr lang="ru-RU" sz="2200" dirty="0" smtClean="0"/>
              <a:t> с помощью внутри­клеточных белковых комплексов пере­носятся «по адресам». </a:t>
            </a:r>
            <a:endParaRPr lang="ru-RU" dirty="0"/>
          </a:p>
        </p:txBody>
      </p:sp>
      <p:pic>
        <p:nvPicPr>
          <p:cNvPr id="10" name="Picture 3" descr="риб фото"/>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l="5930" t="2411" r="5856" b="31540"/>
          <a:stretch/>
        </p:blipFill>
        <p:spPr bwMode="auto">
          <a:xfrm>
            <a:off x="5961856" y="1484784"/>
            <a:ext cx="2998254" cy="29966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Рисунок 7"/>
          <p:cNvPicPr>
            <a:picLocks noChangeAspect="1"/>
          </p:cNvPicPr>
          <p:nvPr/>
        </p:nvPicPr>
        <p:blipFill rotWithShape="1">
          <a:blip r:embed="rId4" cstate="print">
            <a:extLst>
              <a:ext uri="{28A0092B-C50C-407E-A947-70E740481C1C}">
                <a14:useLocalDpi xmlns:a14="http://schemas.microsoft.com/office/drawing/2010/main" xmlns="" val="0"/>
              </a:ext>
            </a:extLst>
          </a:blip>
          <a:srcRect/>
          <a:stretch/>
        </p:blipFill>
        <p:spPr>
          <a:xfrm>
            <a:off x="5966234" y="4481483"/>
            <a:ext cx="3177766" cy="2347188"/>
          </a:xfrm>
          <a:prstGeom prst="rect">
            <a:avLst/>
          </a:prstGeom>
        </p:spPr>
      </p:pic>
      <p:pic>
        <p:nvPicPr>
          <p:cNvPr id="9" name="Рисунок 8"/>
          <p:cNvPicPr>
            <a:picLocks noChangeAspect="1"/>
          </p:cNvPicPr>
          <p:nvPr/>
        </p:nvPicPr>
        <p:blipFill rotWithShape="1">
          <a:blip r:embed="rId5" cstate="print">
            <a:extLst>
              <a:ext uri="{28A0092B-C50C-407E-A947-70E740481C1C}">
                <a14:useLocalDpi xmlns:a14="http://schemas.microsoft.com/office/drawing/2010/main" xmlns="" val="0"/>
              </a:ext>
            </a:extLst>
          </a:blip>
          <a:srcRect/>
          <a:stretch/>
        </p:blipFill>
        <p:spPr>
          <a:xfrm>
            <a:off x="2999630" y="5373216"/>
            <a:ext cx="2962226" cy="1383447"/>
          </a:xfrm>
          <a:prstGeom prst="rect">
            <a:avLst/>
          </a:prstGeom>
        </p:spPr>
      </p:pic>
    </p:spTree>
    <p:extLst>
      <p:ext uri="{BB962C8B-B14F-4D97-AF65-F5344CB8AC3E}">
        <p14:creationId xmlns:p14="http://schemas.microsoft.com/office/powerpoint/2010/main" xmlns="" val="42812251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9512" y="116632"/>
            <a:ext cx="8712968" cy="1446550"/>
          </a:xfrm>
          <a:prstGeom prst="rect">
            <a:avLst/>
          </a:prstGeom>
          <a:noFill/>
        </p:spPr>
        <p:txBody>
          <a:bodyPr wrap="square" rtlCol="0">
            <a:spAutoFit/>
          </a:bodyPr>
          <a:lstStyle/>
          <a:p>
            <a:pPr algn="just">
              <a:spcBef>
                <a:spcPts val="600"/>
              </a:spcBef>
            </a:pPr>
            <a:r>
              <a:rPr lang="ru-RU" sz="2200" dirty="0" smtClean="0"/>
              <a:t>Рибосомы, связанные с мембранами эндоплазматической сети, синтезируют мембранные белки клетки, ферменты лизосом, а также белки, которые пред­назначены на экспорт, в том числе бел­ки внеклеточного матрикса.</a:t>
            </a:r>
            <a:endParaRPr lang="ru-RU"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xmlns="" val="0"/>
              </a:ext>
            </a:extLst>
          </a:blip>
          <a:srcRect l="68135" t="27730" r="1667" b="12297"/>
          <a:stretch/>
        </p:blipFill>
        <p:spPr>
          <a:xfrm rot="16200000">
            <a:off x="969447" y="814103"/>
            <a:ext cx="3233970" cy="4813842"/>
          </a:xfrm>
          <a:prstGeom prst="rect">
            <a:avLst/>
          </a:prstGeom>
        </p:spPr>
      </p:pic>
      <p:sp>
        <p:nvSpPr>
          <p:cNvPr id="3" name="TextBox 2"/>
          <p:cNvSpPr txBox="1"/>
          <p:nvPr/>
        </p:nvSpPr>
        <p:spPr>
          <a:xfrm>
            <a:off x="5148064" y="1628800"/>
            <a:ext cx="3744416" cy="2800767"/>
          </a:xfrm>
          <a:prstGeom prst="rect">
            <a:avLst/>
          </a:prstGeom>
          <a:noFill/>
        </p:spPr>
        <p:txBody>
          <a:bodyPr wrap="square" rtlCol="0">
            <a:spAutoFit/>
          </a:bodyPr>
          <a:lstStyle/>
          <a:p>
            <a:r>
              <a:rPr lang="ru-RU" sz="2200" dirty="0" smtClean="0"/>
              <a:t>Здесь происходит начальная модификация и </a:t>
            </a:r>
            <a:r>
              <a:rPr lang="ru-RU" sz="2200" dirty="0" err="1" smtClean="0"/>
              <a:t>посттрансляционные</a:t>
            </a:r>
            <a:r>
              <a:rPr lang="ru-RU" sz="2200" dirty="0" smtClean="0"/>
              <a:t> изменения белковых молекул.</a:t>
            </a:r>
          </a:p>
          <a:p>
            <a:r>
              <a:rPr lang="ru-RU" sz="2200" dirty="0" smtClean="0"/>
              <a:t>Белок </a:t>
            </a:r>
            <a:r>
              <a:rPr lang="ru-RU" sz="2200" b="1" i="1" dirty="0" err="1" smtClean="0"/>
              <a:t>рибофорин</a:t>
            </a:r>
            <a:r>
              <a:rPr lang="ru-RU" sz="2200" dirty="0" smtClean="0"/>
              <a:t> участвует в прикреплении рибосом к мембранам ЭПС. </a:t>
            </a:r>
            <a:endParaRPr lang="ru-RU" sz="2200" dirty="0"/>
          </a:p>
        </p:txBody>
      </p:sp>
    </p:spTree>
    <p:extLst>
      <p:ext uri="{BB962C8B-B14F-4D97-AF65-F5344CB8AC3E}">
        <p14:creationId xmlns:p14="http://schemas.microsoft.com/office/powerpoint/2010/main" xmlns="" val="30643824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риб конф подв"/>
          <p:cNvPicPr>
            <a:picLocks noChangeAspect="1" noChangeArrowheads="1"/>
          </p:cNvPicPr>
          <p:nvPr/>
        </p:nvPicPr>
        <p:blipFill>
          <a:blip r:embed="rId2">
            <a:clrChange>
              <a:clrFrom>
                <a:srgbClr val="FFFFFF"/>
              </a:clrFrom>
              <a:clrTo>
                <a:srgbClr val="FFFFFF">
                  <a:alpha val="0"/>
                </a:srgbClr>
              </a:clrTo>
            </a:clrChange>
            <a:lum bright="-18000"/>
            <a:extLst>
              <a:ext uri="{28A0092B-C50C-407E-A947-70E740481C1C}">
                <a14:useLocalDpi xmlns:a14="http://schemas.microsoft.com/office/drawing/2010/main" xmlns="" val="0"/>
              </a:ext>
            </a:extLst>
          </a:blip>
          <a:srcRect/>
          <a:stretch>
            <a:fillRect/>
          </a:stretch>
        </p:blipFill>
        <p:spPr bwMode="auto">
          <a:xfrm>
            <a:off x="528575" y="692150"/>
            <a:ext cx="8133098" cy="388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47" name="Text Box 3"/>
          <p:cNvSpPr txBox="1">
            <a:spLocks noChangeArrowheads="1"/>
          </p:cNvSpPr>
          <p:nvPr/>
        </p:nvSpPr>
        <p:spPr bwMode="auto">
          <a:xfrm>
            <a:off x="179388" y="188913"/>
            <a:ext cx="89646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sz="2000" b="1" dirty="0">
                <a:latin typeface="+mn-lt"/>
              </a:rPr>
              <a:t>Модель динамической работы рибосомы в </a:t>
            </a:r>
            <a:r>
              <a:rPr lang="ru-RU" sz="2000" b="1" dirty="0" err="1">
                <a:latin typeface="+mn-lt"/>
              </a:rPr>
              <a:t>элонгационном</a:t>
            </a:r>
            <a:r>
              <a:rPr lang="ru-RU" sz="2000" b="1" dirty="0">
                <a:latin typeface="+mn-lt"/>
              </a:rPr>
              <a:t> цикле</a:t>
            </a:r>
          </a:p>
        </p:txBody>
      </p:sp>
      <p:sp>
        <p:nvSpPr>
          <p:cNvPr id="57348" name="Text Box 4"/>
          <p:cNvSpPr txBox="1">
            <a:spLocks noChangeArrowheads="1"/>
          </p:cNvSpPr>
          <p:nvPr/>
        </p:nvSpPr>
        <p:spPr bwMode="auto">
          <a:xfrm>
            <a:off x="179388" y="4725144"/>
            <a:ext cx="8831472"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dirty="0">
                <a:latin typeface="+mn-lt"/>
              </a:rPr>
              <a:t>1 – связывание </a:t>
            </a:r>
            <a:r>
              <a:rPr lang="ru-RU" dirty="0" err="1">
                <a:latin typeface="+mn-lt"/>
              </a:rPr>
              <a:t>аминоацетил-тРНК</a:t>
            </a:r>
            <a:r>
              <a:rPr lang="ru-RU" dirty="0">
                <a:latin typeface="+mn-lt"/>
              </a:rPr>
              <a:t> с рибосомой и фактор элонгации открывает рибосому; 2 – фактор элонгации покидает рибосому, аминокислотный конец </a:t>
            </a:r>
            <a:r>
              <a:rPr lang="ru-RU" dirty="0" err="1">
                <a:latin typeface="+mn-lt"/>
              </a:rPr>
              <a:t>аминоацетил-тРНК</a:t>
            </a:r>
            <a:r>
              <a:rPr lang="ru-RU" dirty="0">
                <a:latin typeface="+mn-lt"/>
              </a:rPr>
              <a:t> взаимодействует с </a:t>
            </a:r>
            <a:r>
              <a:rPr lang="ru-RU" dirty="0" err="1">
                <a:latin typeface="+mn-lt"/>
              </a:rPr>
              <a:t>пептидилтрансферазным</a:t>
            </a:r>
            <a:r>
              <a:rPr lang="ru-RU" dirty="0">
                <a:latin typeface="+mn-lt"/>
              </a:rPr>
              <a:t> центром большой субъединицы рибосомы и способствует замыканию субъединиц; 3 – реакция </a:t>
            </a:r>
            <a:r>
              <a:rPr lang="ru-RU" dirty="0" err="1">
                <a:latin typeface="+mn-lt"/>
              </a:rPr>
              <a:t>транспептидации</a:t>
            </a:r>
            <a:r>
              <a:rPr lang="ru-RU" dirty="0">
                <a:latin typeface="+mn-lt"/>
              </a:rPr>
              <a:t> происходит в закрытой рибосоме; 4 – размыкание </a:t>
            </a:r>
            <a:r>
              <a:rPr lang="ru-RU" dirty="0" err="1">
                <a:latin typeface="+mn-lt"/>
              </a:rPr>
              <a:t>транслокационной</a:t>
            </a:r>
            <a:r>
              <a:rPr lang="ru-RU" dirty="0">
                <a:latin typeface="+mn-lt"/>
              </a:rPr>
              <a:t> рибосомы осуществляется вторым фактором элонгации, что приводит к выходу </a:t>
            </a:r>
            <a:r>
              <a:rPr lang="ru-RU" dirty="0" err="1">
                <a:latin typeface="+mn-lt"/>
              </a:rPr>
              <a:t>тРНК</a:t>
            </a:r>
            <a:r>
              <a:rPr lang="ru-RU" dirty="0">
                <a:latin typeface="+mn-lt"/>
              </a:rPr>
              <a:t> и смещению молекулы </a:t>
            </a:r>
            <a:r>
              <a:rPr lang="ru-RU" dirty="0" err="1">
                <a:latin typeface="+mn-lt"/>
              </a:rPr>
              <a:t>пептидил-тРНК</a:t>
            </a:r>
            <a:r>
              <a:rPr lang="ru-RU" dirty="0">
                <a:latin typeface="+mn-lt"/>
              </a:rPr>
              <a:t> вместе с </a:t>
            </a:r>
            <a:r>
              <a:rPr lang="ru-RU" dirty="0" err="1">
                <a:latin typeface="+mn-lt"/>
              </a:rPr>
              <a:t>мРНК</a:t>
            </a:r>
            <a:r>
              <a:rPr lang="ru-RU" dirty="0">
                <a:latin typeface="+mn-lt"/>
              </a:rPr>
              <a:t>; 5 – рибосома вновь смыкается.</a:t>
            </a:r>
          </a:p>
        </p:txBody>
      </p:sp>
    </p:spTree>
    <p:extLst>
      <p:ext uri="{BB962C8B-B14F-4D97-AF65-F5344CB8AC3E}">
        <p14:creationId xmlns:p14="http://schemas.microsoft.com/office/powerpoint/2010/main" xmlns="" val="29987028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43608" y="1221004"/>
            <a:ext cx="5819155" cy="36415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328230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605" y="510"/>
            <a:ext cx="4176483" cy="6858000"/>
          </a:xfrm>
          <a:prstGeom prst="rect">
            <a:avLst/>
          </a:prstGeom>
        </p:spPr>
      </p:pic>
      <p:sp>
        <p:nvSpPr>
          <p:cNvPr id="4" name="Rectangle 5"/>
          <p:cNvSpPr>
            <a:spLocks noGrp="1" noChangeArrowheads="1"/>
          </p:cNvSpPr>
          <p:nvPr>
            <p:ph type="title"/>
          </p:nvPr>
        </p:nvSpPr>
        <p:spPr>
          <a:xfrm>
            <a:off x="2699792" y="188640"/>
            <a:ext cx="5616575" cy="576262"/>
          </a:xfrm>
        </p:spPr>
        <p:txBody>
          <a:bodyPr>
            <a:normAutofit fontScale="90000"/>
          </a:bodyPr>
          <a:lstStyle/>
          <a:p>
            <a:pPr eaLnBrk="1" hangingPunct="1"/>
            <a:r>
              <a:rPr lang="ru-RU" sz="3600" b="1" dirty="0" smtClean="0"/>
              <a:t>Эндоплазматическая сеть</a:t>
            </a:r>
            <a:r>
              <a:rPr lang="ru-RU" sz="3600" dirty="0" smtClean="0"/>
              <a:t> </a:t>
            </a:r>
          </a:p>
        </p:txBody>
      </p:sp>
      <p:sp>
        <p:nvSpPr>
          <p:cNvPr id="5" name="Text Box 7"/>
          <p:cNvSpPr txBox="1">
            <a:spLocks noChangeArrowheads="1"/>
          </p:cNvSpPr>
          <p:nvPr/>
        </p:nvSpPr>
        <p:spPr bwMode="auto">
          <a:xfrm>
            <a:off x="3995936" y="836613"/>
            <a:ext cx="4968106" cy="5601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30000"/>
              </a:spcBef>
            </a:pPr>
            <a:r>
              <a:rPr lang="ru-RU" sz="2000" dirty="0">
                <a:latin typeface="+mn-lt"/>
              </a:rPr>
              <a:t>Эндоплазматическая сеть – ЭПС (</a:t>
            </a:r>
            <a:r>
              <a:rPr lang="ru-RU" sz="2000" dirty="0" err="1">
                <a:latin typeface="+mn-lt"/>
              </a:rPr>
              <a:t>ретиклум</a:t>
            </a:r>
            <a:r>
              <a:rPr lang="ru-RU" sz="2000" dirty="0">
                <a:latin typeface="+mn-lt"/>
              </a:rPr>
              <a:t> ЭР) </a:t>
            </a:r>
            <a:r>
              <a:rPr lang="ru-RU" sz="2000" b="1" dirty="0">
                <a:latin typeface="+mn-lt"/>
              </a:rPr>
              <a:t> - </a:t>
            </a:r>
            <a:r>
              <a:rPr lang="ru-RU" sz="2000" dirty="0">
                <a:latin typeface="+mn-lt"/>
              </a:rPr>
              <a:t>сквозная сеть двухконтурных мембран, соединенных друг с другом,  образующая каналы, вакуоли, мешочки и трубочки.</a:t>
            </a:r>
            <a:r>
              <a:rPr lang="ru-RU" sz="2000" b="1" dirty="0">
                <a:latin typeface="+mn-lt"/>
              </a:rPr>
              <a:t> </a:t>
            </a:r>
          </a:p>
          <a:p>
            <a:pPr algn="just" eaLnBrk="1" hangingPunct="1">
              <a:spcBef>
                <a:spcPct val="30000"/>
              </a:spcBef>
            </a:pPr>
            <a:r>
              <a:rPr lang="ru-RU" sz="2000" dirty="0">
                <a:latin typeface="+mn-lt"/>
              </a:rPr>
              <a:t>Эта внутриклеточная мембранная структура была открыта в 1945 году </a:t>
            </a:r>
            <a:r>
              <a:rPr lang="ru-RU" sz="2000" b="1" i="1" dirty="0">
                <a:latin typeface="+mn-lt"/>
              </a:rPr>
              <a:t>К. Р. Портером</a:t>
            </a:r>
            <a:r>
              <a:rPr lang="ru-RU" sz="2000" dirty="0">
                <a:latin typeface="+mn-lt"/>
              </a:rPr>
              <a:t>. </a:t>
            </a:r>
            <a:endParaRPr lang="ru-RU" sz="2000" dirty="0" smtClean="0">
              <a:latin typeface="+mn-lt"/>
            </a:endParaRPr>
          </a:p>
          <a:p>
            <a:pPr algn="just" eaLnBrk="1" hangingPunct="1">
              <a:spcBef>
                <a:spcPct val="30000"/>
              </a:spcBef>
            </a:pPr>
            <a:r>
              <a:rPr lang="ru-RU" sz="2000" dirty="0">
                <a:latin typeface="+mn-lt"/>
              </a:rPr>
              <a:t>В 50-х гг., при использовании метода ультратонких срезов удалось выяснить структуру эндоплазматического </a:t>
            </a:r>
            <a:r>
              <a:rPr lang="ru-RU" sz="2000" dirty="0" err="1">
                <a:latin typeface="+mn-lt"/>
              </a:rPr>
              <a:t>ретикулюма</a:t>
            </a:r>
            <a:r>
              <a:rPr lang="ru-RU" sz="2000" dirty="0">
                <a:latin typeface="+mn-lt"/>
              </a:rPr>
              <a:t> и обнаружить его неоднородность. </a:t>
            </a:r>
          </a:p>
          <a:p>
            <a:pPr algn="just" eaLnBrk="1" hangingPunct="1">
              <a:spcBef>
                <a:spcPct val="30000"/>
              </a:spcBef>
            </a:pPr>
            <a:r>
              <a:rPr lang="ru-RU" sz="2000" dirty="0">
                <a:latin typeface="+mn-lt"/>
              </a:rPr>
              <a:t>Электронно-микроскопический  анализ позволил выделить два типа ЭПС: </a:t>
            </a:r>
            <a:r>
              <a:rPr lang="ru-RU" sz="2000" b="1" i="1" dirty="0">
                <a:latin typeface="+mn-lt"/>
              </a:rPr>
              <a:t>гранулярную (шероховатую) </a:t>
            </a:r>
            <a:r>
              <a:rPr lang="ru-RU" sz="2000" dirty="0">
                <a:latin typeface="+mn-lt"/>
              </a:rPr>
              <a:t>и </a:t>
            </a:r>
            <a:r>
              <a:rPr lang="ru-RU" sz="2000" b="1" i="1" dirty="0" err="1">
                <a:latin typeface="+mn-lt"/>
              </a:rPr>
              <a:t>агранулярную</a:t>
            </a:r>
            <a:r>
              <a:rPr lang="ru-RU" sz="2000" dirty="0">
                <a:latin typeface="+mn-lt"/>
              </a:rPr>
              <a:t> или </a:t>
            </a:r>
            <a:r>
              <a:rPr lang="ru-RU" sz="2000" b="1" i="1" dirty="0">
                <a:latin typeface="+mn-lt"/>
              </a:rPr>
              <a:t>гладкую</a:t>
            </a:r>
            <a:r>
              <a:rPr lang="ru-RU" sz="2000" dirty="0" smtClean="0">
                <a:latin typeface="+mn-lt"/>
              </a:rPr>
              <a:t>.</a:t>
            </a:r>
            <a:endParaRPr lang="ru-RU" sz="2000" dirty="0">
              <a:latin typeface="+mn-lt"/>
            </a:endParaRPr>
          </a:p>
        </p:txBody>
      </p:sp>
    </p:spTree>
    <p:extLst>
      <p:ext uri="{BB962C8B-B14F-4D97-AF65-F5344CB8AC3E}">
        <p14:creationId xmlns:p14="http://schemas.microsoft.com/office/powerpoint/2010/main" xmlns="" val="11962604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2"/>
          <p:cNvGrpSpPr>
            <a:grpSpLocks/>
          </p:cNvGrpSpPr>
          <p:nvPr/>
        </p:nvGrpSpPr>
        <p:grpSpPr bwMode="auto">
          <a:xfrm>
            <a:off x="2771775" y="3644900"/>
            <a:ext cx="6264275" cy="2305050"/>
            <a:chOff x="1260" y="1794"/>
            <a:chExt cx="9594" cy="3480"/>
          </a:xfrm>
        </p:grpSpPr>
        <p:pic>
          <p:nvPicPr>
            <p:cNvPr id="59399" name="Picture 3" descr="3"/>
            <p:cNvPicPr>
              <a:picLocks noChangeAspect="1" noChangeArrowheads="1"/>
            </p:cNvPicPr>
            <p:nvPr/>
          </p:nvPicPr>
          <p:blipFill>
            <a:blip r:embed="rId2">
              <a:lum bright="-6000" contrast="12000"/>
              <a:extLst>
                <a:ext uri="{28A0092B-C50C-407E-A947-70E740481C1C}">
                  <a14:useLocalDpi xmlns:a14="http://schemas.microsoft.com/office/drawing/2010/main" xmlns="" val="0"/>
                </a:ext>
              </a:extLst>
            </a:blip>
            <a:srcRect/>
            <a:stretch>
              <a:fillRect/>
            </a:stretch>
          </p:blipFill>
          <p:spPr bwMode="auto">
            <a:xfrm>
              <a:off x="6354" y="1794"/>
              <a:ext cx="4500" cy="3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400" name="Picture 4" descr="ЭПС"/>
            <p:cNvPicPr>
              <a:picLocks noChangeAspect="1" noChangeArrowheads="1"/>
            </p:cNvPicPr>
            <p:nvPr/>
          </p:nvPicPr>
          <p:blipFill>
            <a:blip r:embed="rId3">
              <a:lum bright="-6000" contrast="18000"/>
              <a:extLst>
                <a:ext uri="{28A0092B-C50C-407E-A947-70E740481C1C}">
                  <a14:useLocalDpi xmlns:a14="http://schemas.microsoft.com/office/drawing/2010/main" xmlns="" val="0"/>
                </a:ext>
              </a:extLst>
            </a:blip>
            <a:srcRect/>
            <a:stretch>
              <a:fillRect/>
            </a:stretch>
          </p:blipFill>
          <p:spPr bwMode="auto">
            <a:xfrm>
              <a:off x="1260" y="1854"/>
              <a:ext cx="4914" cy="3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59395" name="Text Box 5"/>
          <p:cNvSpPr txBox="1">
            <a:spLocks noChangeArrowheads="1"/>
          </p:cNvSpPr>
          <p:nvPr/>
        </p:nvSpPr>
        <p:spPr bwMode="auto">
          <a:xfrm>
            <a:off x="323199" y="6093296"/>
            <a:ext cx="856932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i="1" dirty="0">
                <a:latin typeface="+mn-lt"/>
              </a:rPr>
              <a:t>Электронные микрофотографии участков клетки с мощно развитой системой каналов </a:t>
            </a:r>
            <a:r>
              <a:rPr lang="ru-RU" i="1" dirty="0" smtClean="0">
                <a:latin typeface="+mn-lt"/>
              </a:rPr>
              <a:t>ЭПС: 1 </a:t>
            </a:r>
            <a:r>
              <a:rPr lang="ru-RU" i="1" dirty="0">
                <a:latin typeface="+mn-lt"/>
              </a:rPr>
              <a:t>– рибосомы на мембране гранулярной ЭПС</a:t>
            </a:r>
            <a:endParaRPr lang="ru-RU" dirty="0">
              <a:latin typeface="+mn-lt"/>
            </a:endParaRPr>
          </a:p>
        </p:txBody>
      </p:sp>
      <p:pic>
        <p:nvPicPr>
          <p:cNvPr id="59397" name="Picture 7" descr="58660b"/>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3644900"/>
            <a:ext cx="2668588" cy="2376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8" name="Text Box 8"/>
          <p:cNvSpPr txBox="1">
            <a:spLocks noChangeArrowheads="1"/>
          </p:cNvSpPr>
          <p:nvPr/>
        </p:nvSpPr>
        <p:spPr bwMode="auto">
          <a:xfrm>
            <a:off x="174455" y="548680"/>
            <a:ext cx="5326836" cy="294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000" b="1" dirty="0">
                <a:latin typeface="+mn-lt"/>
              </a:rPr>
              <a:t>Гранулярная ЭПС</a:t>
            </a:r>
            <a:r>
              <a:rPr lang="ru-RU" sz="2000" dirty="0">
                <a:latin typeface="+mn-lt"/>
              </a:rPr>
              <a:t> представлена замкнутыми мембранами, которые образуют на сечениях вытянутые мешки, цистерны или же имеют вид узких (около 20 </a:t>
            </a:r>
            <a:r>
              <a:rPr lang="ru-RU" sz="2000" dirty="0" err="1">
                <a:latin typeface="+mn-lt"/>
              </a:rPr>
              <a:t>нм</a:t>
            </a:r>
            <a:r>
              <a:rPr lang="ru-RU" sz="2000" dirty="0">
                <a:latin typeface="+mn-lt"/>
              </a:rPr>
              <a:t>) каналов. </a:t>
            </a:r>
          </a:p>
          <a:p>
            <a:pPr algn="just" eaLnBrk="1" hangingPunct="1">
              <a:spcBef>
                <a:spcPts val="600"/>
              </a:spcBef>
            </a:pPr>
            <a:r>
              <a:rPr lang="ru-RU" sz="2000" dirty="0">
                <a:latin typeface="+mn-lt"/>
              </a:rPr>
              <a:t>Отличительной особенностью гранулярной ЭПС, является то, что ее мембраны со стороны </a:t>
            </a:r>
            <a:r>
              <a:rPr lang="ru-RU" sz="2000" dirty="0" err="1">
                <a:latin typeface="+mn-lt"/>
              </a:rPr>
              <a:t>гиалоплазмы</a:t>
            </a:r>
            <a:r>
              <a:rPr lang="ru-RU" sz="2000" dirty="0">
                <a:latin typeface="+mn-lt"/>
              </a:rPr>
              <a:t> покрыты мелкими (около 20 </a:t>
            </a:r>
            <a:r>
              <a:rPr lang="ru-RU" sz="2000" dirty="0" err="1">
                <a:latin typeface="+mn-lt"/>
              </a:rPr>
              <a:t>нм</a:t>
            </a:r>
            <a:r>
              <a:rPr lang="ru-RU" sz="2000" dirty="0">
                <a:latin typeface="+mn-lt"/>
              </a:rPr>
              <a:t>) темными, почти округлыми частицами, гранулами - </a:t>
            </a:r>
            <a:r>
              <a:rPr lang="ru-RU" sz="2000" b="1" dirty="0">
                <a:latin typeface="+mn-lt"/>
              </a:rPr>
              <a:t>рибосомами</a:t>
            </a:r>
            <a:r>
              <a:rPr lang="ru-RU" sz="2000" dirty="0">
                <a:latin typeface="+mn-lt"/>
              </a:rPr>
              <a:t>. </a:t>
            </a:r>
          </a:p>
        </p:txBody>
      </p:sp>
      <p:pic>
        <p:nvPicPr>
          <p:cNvPr id="3074" name="Picture 2"/>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a:stretch/>
        </p:blipFill>
        <p:spPr bwMode="auto">
          <a:xfrm>
            <a:off x="5506224" y="296306"/>
            <a:ext cx="3529826" cy="32476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707317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8640"/>
            <a:ext cx="8784976" cy="3400931"/>
          </a:xfrm>
          <a:prstGeom prst="rect">
            <a:avLst/>
          </a:prstGeom>
          <a:noFill/>
        </p:spPr>
        <p:txBody>
          <a:bodyPr wrap="square" rtlCol="0">
            <a:spAutoFit/>
          </a:bodyPr>
          <a:lstStyle/>
          <a:p>
            <a:pPr algn="just">
              <a:spcBef>
                <a:spcPts val="600"/>
              </a:spcBef>
            </a:pPr>
            <a:r>
              <a:rPr lang="ru-RU" sz="2000" dirty="0" smtClean="0"/>
              <a:t>При </a:t>
            </a:r>
            <a:r>
              <a:rPr lang="ru-RU" sz="2000" b="1" i="1" dirty="0" smtClean="0"/>
              <a:t>электронной микроскопии </a:t>
            </a:r>
            <a:r>
              <a:rPr lang="ru-RU" sz="2000" dirty="0" smtClean="0"/>
              <a:t>фокусируются </a:t>
            </a:r>
            <a:r>
              <a:rPr lang="ru-RU" sz="2000" dirty="0"/>
              <a:t>пучки электронов после прохождения сквозь образец или на поверхности </a:t>
            </a:r>
            <a:r>
              <a:rPr lang="ru-RU" sz="2000" dirty="0" smtClean="0"/>
              <a:t>образца. </a:t>
            </a:r>
          </a:p>
          <a:p>
            <a:pPr algn="just">
              <a:spcBef>
                <a:spcPts val="600"/>
              </a:spcBef>
            </a:pPr>
            <a:r>
              <a:rPr lang="ru-RU" sz="2000" dirty="0" smtClean="0"/>
              <a:t>Разрешение </a:t>
            </a:r>
            <a:r>
              <a:rPr lang="ru-RU" sz="2000" dirty="0"/>
              <a:t>изображений, получаемых при микроскопии, обратно пропорционально длине волны света (или электронов). </a:t>
            </a:r>
            <a:endParaRPr lang="ru-RU" sz="2000" dirty="0" smtClean="0"/>
          </a:p>
          <a:p>
            <a:pPr algn="just">
              <a:spcBef>
                <a:spcPts val="600"/>
              </a:spcBef>
            </a:pPr>
            <a:r>
              <a:rPr lang="ru-RU" sz="2000" dirty="0" smtClean="0"/>
              <a:t>Длина </a:t>
            </a:r>
            <a:r>
              <a:rPr lang="ru-RU" sz="2000" dirty="0"/>
              <a:t>волны электронов гораздо короче длины волны видимого света, поэтому современные электронные микроскопы теоретически могут достигать разрешения примерно 0,002 </a:t>
            </a:r>
            <a:r>
              <a:rPr lang="ru-RU" sz="2000" dirty="0" err="1"/>
              <a:t>нм</a:t>
            </a:r>
            <a:r>
              <a:rPr lang="ru-RU" sz="2000" dirty="0"/>
              <a:t>. </a:t>
            </a:r>
            <a:endParaRPr lang="ru-RU" sz="2000" dirty="0" smtClean="0"/>
          </a:p>
          <a:p>
            <a:pPr algn="just">
              <a:spcBef>
                <a:spcPts val="600"/>
              </a:spcBef>
            </a:pPr>
            <a:r>
              <a:rPr lang="ru-RU" sz="2000" dirty="0" smtClean="0"/>
              <a:t>На </a:t>
            </a:r>
            <a:r>
              <a:rPr lang="ru-RU" sz="2000" dirty="0"/>
              <a:t>практике же редко получается увидеть объекты, чьи размеры меньше, чем 2 </a:t>
            </a:r>
            <a:r>
              <a:rPr lang="ru-RU" sz="2000" dirty="0" err="1"/>
              <a:t>нм</a:t>
            </a:r>
            <a:r>
              <a:rPr lang="ru-RU" sz="2000" dirty="0"/>
              <a:t> в толщину. Тем не менее, это в 100 раз лучше обычного светового микроскопа. </a:t>
            </a:r>
          </a:p>
        </p:txBody>
      </p:sp>
      <p:pic>
        <p:nvPicPr>
          <p:cNvPr id="3" name="Рисунок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496" y="3616382"/>
            <a:ext cx="4536504" cy="3241618"/>
          </a:xfrm>
          <a:prstGeom prst="rect">
            <a:avLst/>
          </a:prstGeom>
        </p:spPr>
      </p:pic>
      <p:pic>
        <p:nvPicPr>
          <p:cNvPr id="4" name="Рисунок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245476" y="3284984"/>
            <a:ext cx="4854125" cy="3312368"/>
          </a:xfrm>
          <a:prstGeom prst="rect">
            <a:avLst/>
          </a:prstGeom>
        </p:spPr>
      </p:pic>
    </p:spTree>
    <p:extLst>
      <p:ext uri="{BB962C8B-B14F-4D97-AF65-F5344CB8AC3E}">
        <p14:creationId xmlns:p14="http://schemas.microsoft.com/office/powerpoint/2010/main" xmlns="" val="421168932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9"/>
          <p:cNvSpPr txBox="1">
            <a:spLocks noChangeArrowheads="1"/>
          </p:cNvSpPr>
          <p:nvPr/>
        </p:nvSpPr>
        <p:spPr bwMode="auto">
          <a:xfrm>
            <a:off x="103642" y="44624"/>
            <a:ext cx="8860971" cy="26161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pPr>
            <a:r>
              <a:rPr lang="ru-RU" sz="2200" dirty="0">
                <a:latin typeface="+mn-lt"/>
              </a:rPr>
              <a:t>На мембранах рибосомы расположены в виде полисом (множество рибосом, объединенных одной информационной РНК). </a:t>
            </a:r>
          </a:p>
          <a:p>
            <a:pPr algn="just" eaLnBrk="1" hangingPunct="1">
              <a:spcBef>
                <a:spcPts val="600"/>
              </a:spcBef>
            </a:pPr>
            <a:r>
              <a:rPr lang="ru-RU" sz="2200" dirty="0">
                <a:latin typeface="+mn-lt"/>
              </a:rPr>
              <a:t>Это синтезирующие белок рибосомы прикрепляются к мембранам большой субъединицей. </a:t>
            </a:r>
          </a:p>
          <a:p>
            <a:pPr algn="just" eaLnBrk="1" hangingPunct="1">
              <a:spcBef>
                <a:spcPts val="600"/>
              </a:spcBef>
            </a:pPr>
            <a:r>
              <a:rPr lang="ru-RU" sz="2200" dirty="0">
                <a:latin typeface="+mn-lt"/>
              </a:rPr>
              <a:t>Важнейшей функцией гранулярной ЭПС, вне зависимости от специализации или тканевой принадлежности клеток, является функция образования и построения клеточных мембран.</a:t>
            </a:r>
          </a:p>
        </p:txBody>
      </p:sp>
      <p:pic>
        <p:nvPicPr>
          <p:cNvPr id="60419" name="Picture 3" descr="ЭПС"/>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25665" y="2799865"/>
            <a:ext cx="4246562" cy="247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0" name="Picture 4" descr="ЭПС"/>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3642" y="2818046"/>
            <a:ext cx="4365625" cy="208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1" name="Text Box 5"/>
          <p:cNvSpPr txBox="1">
            <a:spLocks noChangeArrowheads="1"/>
          </p:cNvSpPr>
          <p:nvPr/>
        </p:nvSpPr>
        <p:spPr bwMode="auto">
          <a:xfrm>
            <a:off x="323850" y="5589588"/>
            <a:ext cx="8280400" cy="1141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ct val="85000"/>
              </a:lnSpc>
            </a:pPr>
            <a:r>
              <a:rPr lang="ru-RU" sz="2000" dirty="0">
                <a:latin typeface="Calibri" pitchFamily="34" charset="0"/>
              </a:rPr>
              <a:t>А — схема. Б — ТЭМ. 1  — полость     цистерны; 2 — рибосома: а — большая субъединица рибосомы; б — малая субъединица рибосомы; 3 — информационная РНК; 4 — синтезируемая молекула белка; 5 — молекула белка в просвете цистерны.</a:t>
            </a:r>
          </a:p>
        </p:txBody>
      </p:sp>
    </p:spTree>
    <p:extLst>
      <p:ext uri="{BB962C8B-B14F-4D97-AF65-F5344CB8AC3E}">
        <p14:creationId xmlns:p14="http://schemas.microsoft.com/office/powerpoint/2010/main" xmlns="" val="7091942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эндоплазматическая сеть"/>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79388" y="981075"/>
            <a:ext cx="8496300" cy="372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3" name="Text Box 3"/>
          <p:cNvSpPr txBox="1">
            <a:spLocks noChangeArrowheads="1"/>
          </p:cNvSpPr>
          <p:nvPr/>
        </p:nvSpPr>
        <p:spPr bwMode="auto">
          <a:xfrm>
            <a:off x="250825" y="4724400"/>
            <a:ext cx="8713788"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sz="2000" dirty="0">
                <a:latin typeface="+mn-lt"/>
              </a:rPr>
              <a:t>РФ – рибофлавины, СРЧ – сигнал-распознающая частица, ПБ – причальный белок, СК – сигнальные кодоны </a:t>
            </a:r>
            <a:r>
              <a:rPr lang="ru-RU" sz="2000" dirty="0" err="1">
                <a:latin typeface="+mn-lt"/>
              </a:rPr>
              <a:t>иРНК</a:t>
            </a:r>
            <a:r>
              <a:rPr lang="ru-RU" sz="2000" dirty="0">
                <a:latin typeface="+mn-lt"/>
              </a:rPr>
              <a:t>, СП – сигнальный пептид, СПД – сигнальная пептидаза, П – пептид – продукт синтеза, Светлая стрелка – связывание субъединиц рибосом, темная стрелка – связывание сигнал-распознающей частицы с причальным белком</a:t>
            </a:r>
            <a:r>
              <a:rPr lang="ru-RU" sz="2000" dirty="0" smtClean="0">
                <a:latin typeface="+mn-lt"/>
              </a:rPr>
              <a:t>.</a:t>
            </a:r>
            <a:endParaRPr lang="ru-RU" dirty="0">
              <a:latin typeface="Tahoma" pitchFamily="34" charset="0"/>
            </a:endParaRPr>
          </a:p>
        </p:txBody>
      </p:sp>
      <p:sp>
        <p:nvSpPr>
          <p:cNvPr id="95236" name="Rectangle 4"/>
          <p:cNvSpPr>
            <a:spLocks noGrp="1" noChangeArrowheads="1"/>
          </p:cNvSpPr>
          <p:nvPr>
            <p:ph type="title"/>
          </p:nvPr>
        </p:nvSpPr>
        <p:spPr>
          <a:xfrm>
            <a:off x="457200" y="274638"/>
            <a:ext cx="8229600" cy="379412"/>
          </a:xfrm>
        </p:spPr>
        <p:txBody>
          <a:bodyPr rtlCol="0">
            <a:normAutofit fontScale="90000"/>
          </a:bodyPr>
          <a:lstStyle/>
          <a:p>
            <a:pPr eaLnBrk="1" fontAlgn="auto" hangingPunct="1">
              <a:spcAft>
                <a:spcPts val="0"/>
              </a:spcAft>
              <a:defRPr/>
            </a:pPr>
            <a:r>
              <a:rPr lang="ru-RU" sz="3200" dirty="0" smtClean="0"/>
              <a:t>Синтез белка на гранулярной ЭПС</a:t>
            </a:r>
          </a:p>
        </p:txBody>
      </p:sp>
    </p:spTree>
    <p:extLst>
      <p:ext uri="{BB962C8B-B14F-4D97-AF65-F5344CB8AC3E}">
        <p14:creationId xmlns:p14="http://schemas.microsoft.com/office/powerpoint/2010/main" xmlns="" val="320130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5561945"/>
            <a:ext cx="8568952" cy="1323439"/>
          </a:xfrm>
          <a:prstGeom prst="rect">
            <a:avLst/>
          </a:prstGeom>
          <a:noFill/>
        </p:spPr>
        <p:txBody>
          <a:bodyPr wrap="square" rtlCol="0">
            <a:spAutoFit/>
          </a:bodyPr>
          <a:lstStyle/>
          <a:p>
            <a:pPr algn="just"/>
            <a:r>
              <a:rPr lang="ru-RU" sz="2000" i="1" dirty="0" smtClean="0"/>
              <a:t>1 </a:t>
            </a:r>
            <a:r>
              <a:rPr lang="ru-RU" sz="2000" i="1" dirty="0"/>
              <a:t>—</a:t>
            </a:r>
            <a:r>
              <a:rPr lang="ru-RU" sz="2000" dirty="0"/>
              <a:t> рибосома; </a:t>
            </a:r>
            <a:r>
              <a:rPr lang="ru-RU" sz="2000" i="1" dirty="0"/>
              <a:t>2</a:t>
            </a:r>
            <a:r>
              <a:rPr lang="ru-RU" sz="2000" dirty="0"/>
              <a:t> — </a:t>
            </a:r>
            <a:r>
              <a:rPr lang="ru-RU" sz="2000" dirty="0" err="1"/>
              <a:t>мРНК</a:t>
            </a:r>
            <a:r>
              <a:rPr lang="ru-RU" sz="2000" dirty="0"/>
              <a:t>; </a:t>
            </a:r>
            <a:r>
              <a:rPr lang="ru-RU" sz="2000" i="1" dirty="0"/>
              <a:t>3</a:t>
            </a:r>
            <a:r>
              <a:rPr lang="ru-RU" sz="2000" dirty="0"/>
              <a:t> — сигнальная последовательность; </a:t>
            </a:r>
            <a:r>
              <a:rPr lang="ru-RU" sz="2000" dirty="0" smtClean="0"/>
              <a:t>                             </a:t>
            </a:r>
            <a:r>
              <a:rPr lang="ru-RU" sz="2000" i="1" dirty="0" smtClean="0"/>
              <a:t>4 </a:t>
            </a:r>
            <a:r>
              <a:rPr lang="ru-RU" sz="2000" i="1" dirty="0"/>
              <a:t>—</a:t>
            </a:r>
            <a:r>
              <a:rPr lang="ru-RU" sz="2000" dirty="0"/>
              <a:t> </a:t>
            </a:r>
            <a:r>
              <a:rPr lang="ru-RU" sz="2000" dirty="0" smtClean="0"/>
              <a:t>сигнал-распознающая </a:t>
            </a:r>
            <a:r>
              <a:rPr lang="ru-RU" sz="2000" dirty="0"/>
              <a:t>частица (SRP); 5 — </a:t>
            </a:r>
            <a:r>
              <a:rPr lang="ru-RU" sz="2000" dirty="0" err="1"/>
              <a:t>транслокон</a:t>
            </a:r>
            <a:r>
              <a:rPr lang="ru-RU" sz="2000" dirty="0"/>
              <a:t>; 6 — сигнальная пептидаза; 7— рецептор SRP; </a:t>
            </a:r>
            <a:r>
              <a:rPr lang="ru-RU" sz="2000" i="1" dirty="0"/>
              <a:t>8</a:t>
            </a:r>
            <a:r>
              <a:rPr lang="ru-RU" sz="2000" dirty="0"/>
              <a:t> — синтезирующийся полипеп­тид; </a:t>
            </a:r>
            <a:endParaRPr lang="ru-RU" sz="2000" dirty="0" smtClean="0"/>
          </a:p>
          <a:p>
            <a:pPr algn="just"/>
            <a:r>
              <a:rPr lang="ru-RU" sz="2000" i="1" dirty="0" smtClean="0"/>
              <a:t>9 </a:t>
            </a:r>
            <a:r>
              <a:rPr lang="ru-RU" sz="2000" i="1" dirty="0"/>
              <a:t>—</a:t>
            </a:r>
            <a:r>
              <a:rPr lang="ru-RU" sz="2000" dirty="0"/>
              <a:t> синтезирований </a:t>
            </a:r>
            <a:r>
              <a:rPr lang="ru-RU" sz="2000" dirty="0" smtClean="0"/>
              <a:t>полипептид.</a:t>
            </a:r>
            <a:endParaRPr lang="ru-RU"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896392"/>
            <a:ext cx="8263782" cy="46208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Заголовок 4"/>
          <p:cNvSpPr>
            <a:spLocks noGrp="1"/>
          </p:cNvSpPr>
          <p:nvPr>
            <p:ph type="title"/>
          </p:nvPr>
        </p:nvSpPr>
        <p:spPr>
          <a:xfrm>
            <a:off x="457200" y="274638"/>
            <a:ext cx="8229600" cy="418058"/>
          </a:xfrm>
        </p:spPr>
        <p:txBody>
          <a:bodyPr>
            <a:noAutofit/>
          </a:bodyPr>
          <a:lstStyle/>
          <a:p>
            <a:r>
              <a:rPr lang="ru-RU" sz="2800" b="1" dirty="0"/>
              <a:t>Синтез белков на рибосомах гранулярной ЭПС</a:t>
            </a:r>
          </a:p>
        </p:txBody>
      </p:sp>
    </p:spTree>
    <p:extLst>
      <p:ext uri="{BB962C8B-B14F-4D97-AF65-F5344CB8AC3E}">
        <p14:creationId xmlns:p14="http://schemas.microsoft.com/office/powerpoint/2010/main" xmlns="" val="173374484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464344"/>
            <a:ext cx="4056479" cy="226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txBox="1">
            <a:spLocks noChangeArrowheads="1"/>
          </p:cNvSpPr>
          <p:nvPr/>
        </p:nvSpPr>
        <p:spPr>
          <a:xfrm>
            <a:off x="1749820" y="88383"/>
            <a:ext cx="6613739" cy="379412"/>
          </a:xfrm>
          <a:prstGeom prst="rect">
            <a:avLst/>
          </a:prstGeom>
        </p:spPr>
        <p:txBody>
          <a:bodyPr rtlCol="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ru-RU" sz="2400" b="1" dirty="0" smtClean="0"/>
              <a:t>Синтез белка на гранулярной ЭПС</a:t>
            </a:r>
          </a:p>
        </p:txBody>
      </p:sp>
      <p:sp>
        <p:nvSpPr>
          <p:cNvPr id="6" name="Text Box 3"/>
          <p:cNvSpPr txBox="1">
            <a:spLocks noChangeArrowheads="1"/>
          </p:cNvSpPr>
          <p:nvPr/>
        </p:nvSpPr>
        <p:spPr bwMode="auto">
          <a:xfrm>
            <a:off x="107504" y="2735481"/>
            <a:ext cx="8928991"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ts val="600"/>
              </a:spcBef>
              <a:buFontTx/>
              <a:buAutoNum type="arabicPeriod"/>
            </a:pPr>
            <a:r>
              <a:rPr lang="ru-RU" sz="2000" dirty="0">
                <a:latin typeface="+mn-lt"/>
              </a:rPr>
              <a:t>Связывание </a:t>
            </a:r>
            <a:r>
              <a:rPr lang="ru-RU" sz="2000" dirty="0" smtClean="0">
                <a:latin typeface="+mn-lt"/>
              </a:rPr>
              <a:t>сигнал-распознающей </a:t>
            </a:r>
            <a:r>
              <a:rPr lang="ru-RU" sz="2000" dirty="0">
                <a:latin typeface="+mn-lt"/>
              </a:rPr>
              <a:t>частицы (СРЧ), состоящей из 6 </a:t>
            </a:r>
            <a:r>
              <a:rPr lang="ru-RU" sz="2000" dirty="0" smtClean="0">
                <a:latin typeface="+mn-lt"/>
              </a:rPr>
              <a:t>белков с </a:t>
            </a:r>
            <a:r>
              <a:rPr lang="ru-RU" sz="2000" dirty="0">
                <a:latin typeface="+mn-lt"/>
              </a:rPr>
              <a:t>сигнальной последовательностью полипептидной цепи</a:t>
            </a:r>
            <a:r>
              <a:rPr lang="ru-RU" sz="2000" dirty="0" smtClean="0">
                <a:latin typeface="+mn-lt"/>
              </a:rPr>
              <a:t>.</a:t>
            </a:r>
          </a:p>
          <a:p>
            <a:pPr algn="just" eaLnBrk="1" hangingPunct="1">
              <a:spcBef>
                <a:spcPts val="600"/>
              </a:spcBef>
              <a:buFontTx/>
              <a:buAutoNum type="arabicPeriod"/>
            </a:pPr>
            <a:r>
              <a:rPr lang="ru-RU" sz="2000" dirty="0">
                <a:latin typeface="+mn-lt"/>
              </a:rPr>
              <a:t>Взаимодействие комплекса </a:t>
            </a:r>
            <a:r>
              <a:rPr lang="ru-RU" sz="2000" dirty="0" err="1">
                <a:latin typeface="+mn-lt"/>
              </a:rPr>
              <a:t>мРНК</a:t>
            </a:r>
            <a:r>
              <a:rPr lang="ru-RU" sz="2000" dirty="0">
                <a:latin typeface="+mn-lt"/>
              </a:rPr>
              <a:t>- рибосома</a:t>
            </a:r>
            <a:r>
              <a:rPr lang="en-US" sz="2000" dirty="0">
                <a:latin typeface="+mn-lt"/>
              </a:rPr>
              <a:t>-SRP </a:t>
            </a:r>
            <a:r>
              <a:rPr lang="ru-RU" sz="2000" dirty="0">
                <a:latin typeface="+mn-lt"/>
              </a:rPr>
              <a:t>со специфическим белком рецептором </a:t>
            </a:r>
            <a:r>
              <a:rPr lang="ru-RU" sz="2000" dirty="0" smtClean="0">
                <a:latin typeface="+mn-lt"/>
              </a:rPr>
              <a:t>ЭПС.</a:t>
            </a:r>
          </a:p>
          <a:p>
            <a:pPr algn="just" eaLnBrk="1" hangingPunct="1">
              <a:spcBef>
                <a:spcPts val="600"/>
              </a:spcBef>
              <a:buFontTx/>
              <a:buAutoNum type="arabicPeriod"/>
            </a:pPr>
            <a:r>
              <a:rPr lang="ru-RU" sz="2000" dirty="0">
                <a:latin typeface="+mn-lt"/>
              </a:rPr>
              <a:t>Освобождение </a:t>
            </a:r>
            <a:r>
              <a:rPr lang="en-US" sz="2000" dirty="0">
                <a:latin typeface="+mn-lt"/>
              </a:rPr>
              <a:t>SRP</a:t>
            </a:r>
            <a:r>
              <a:rPr lang="ru-RU" sz="2000" dirty="0">
                <a:latin typeface="+mn-lt"/>
              </a:rPr>
              <a:t> от комплекса, связывание рибосомы с причальным белком ПБ и встраивание сигнальной последовательности в канал </a:t>
            </a:r>
            <a:r>
              <a:rPr lang="ru-RU" sz="2000" dirty="0" err="1">
                <a:latin typeface="+mn-lt"/>
              </a:rPr>
              <a:t>транслокона</a:t>
            </a:r>
            <a:r>
              <a:rPr lang="ru-RU" sz="2000" dirty="0">
                <a:latin typeface="+mn-lt"/>
              </a:rPr>
              <a:t>. </a:t>
            </a:r>
            <a:endParaRPr lang="ru-RU" sz="2000" dirty="0" smtClean="0">
              <a:latin typeface="+mn-lt"/>
            </a:endParaRPr>
          </a:p>
          <a:p>
            <a:pPr algn="just" eaLnBrk="1" hangingPunct="1">
              <a:spcBef>
                <a:spcPts val="600"/>
              </a:spcBef>
              <a:buFontTx/>
              <a:buAutoNum type="arabicPeriod"/>
            </a:pPr>
            <a:r>
              <a:rPr lang="ru-RU" sz="2000" dirty="0">
                <a:latin typeface="+mn-lt"/>
              </a:rPr>
              <a:t>Возобновление трансляции и перенос растущей полипептидной цепи в полость ЭПС.</a:t>
            </a:r>
          </a:p>
          <a:p>
            <a:pPr algn="just" eaLnBrk="1" hangingPunct="1">
              <a:spcBef>
                <a:spcPts val="600"/>
              </a:spcBef>
              <a:buFontTx/>
              <a:buAutoNum type="arabicPeriod"/>
            </a:pPr>
            <a:r>
              <a:rPr lang="ru-RU" sz="2000" dirty="0" smtClean="0">
                <a:latin typeface="+mn-lt"/>
              </a:rPr>
              <a:t> </a:t>
            </a:r>
            <a:r>
              <a:rPr lang="ru-RU" sz="2000" dirty="0">
                <a:latin typeface="+mn-lt"/>
              </a:rPr>
              <a:t>Удаление сигнальной последовательности от полипептида под действием фермента</a:t>
            </a:r>
            <a:r>
              <a:rPr lang="ru-RU" sz="2000" dirty="0" smtClean="0">
                <a:latin typeface="+mn-lt"/>
              </a:rPr>
              <a:t>.</a:t>
            </a:r>
            <a:endParaRPr lang="ru-RU" sz="2800" dirty="0">
              <a:latin typeface="+mn-lt"/>
            </a:endParaRPr>
          </a:p>
        </p:txBody>
      </p:sp>
      <p:pic>
        <p:nvPicPr>
          <p:cNvPr id="7" name="Picture 3" descr="09_2_3"/>
          <p:cNvPicPr>
            <a:picLocks noChangeAspect="1" noChangeArrowheads="1"/>
          </p:cNvPicPr>
          <p:nvPr/>
        </p:nvPicPr>
        <p:blipFill>
          <a:blip r:embed="rId3">
            <a:lum bright="-6000"/>
            <a:extLst>
              <a:ext uri="{28A0092B-C50C-407E-A947-70E740481C1C}">
                <a14:useLocalDpi xmlns:a14="http://schemas.microsoft.com/office/drawing/2010/main" xmlns="" val="0"/>
              </a:ext>
            </a:extLst>
          </a:blip>
          <a:srcRect/>
          <a:stretch>
            <a:fillRect/>
          </a:stretch>
        </p:blipFill>
        <p:spPr bwMode="auto">
          <a:xfrm>
            <a:off x="4932040" y="593911"/>
            <a:ext cx="3313112" cy="2163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9485359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Рисунок 1" descr="08гр ЭПС и митохондрии.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39552" y="259224"/>
            <a:ext cx="8011507" cy="6597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463022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1"/>
          <p:cNvSpPr txBox="1">
            <a:spLocks noChangeArrowheads="1"/>
          </p:cNvSpPr>
          <p:nvPr/>
        </p:nvSpPr>
        <p:spPr bwMode="auto">
          <a:xfrm>
            <a:off x="107504" y="260648"/>
            <a:ext cx="8945593" cy="3678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ru-RU" sz="2000" b="1" dirty="0">
                <a:latin typeface="+mn-lt"/>
              </a:rPr>
              <a:t>Гладкая ЭПС </a:t>
            </a:r>
            <a:r>
              <a:rPr lang="ru-RU" sz="2000" dirty="0">
                <a:latin typeface="+mn-lt"/>
              </a:rPr>
              <a:t>представляет собой замкнутую сеть трубочек, каналов, цистерн, везикулярных образований размером 50 – 100 </a:t>
            </a:r>
            <a:r>
              <a:rPr lang="ru-RU" sz="2000" dirty="0" err="1">
                <a:latin typeface="+mn-lt"/>
              </a:rPr>
              <a:t>нм</a:t>
            </a:r>
            <a:r>
              <a:rPr lang="ru-RU" sz="2000" dirty="0">
                <a:latin typeface="+mn-lt"/>
              </a:rPr>
              <a:t> и образуется из гранулярной ЭПС .</a:t>
            </a:r>
          </a:p>
          <a:p>
            <a:pPr algn="just" eaLnBrk="1" hangingPunct="1">
              <a:spcBef>
                <a:spcPts val="600"/>
              </a:spcBef>
            </a:pPr>
            <a:r>
              <a:rPr lang="ru-RU" sz="2000" dirty="0">
                <a:latin typeface="+mn-lt"/>
              </a:rPr>
              <a:t>На мембранах гладкой ЭПС синтезируются жирные кислоты, </a:t>
            </a:r>
            <a:r>
              <a:rPr lang="ru-RU" sz="2000" dirty="0" err="1">
                <a:latin typeface="+mn-lt"/>
              </a:rPr>
              <a:t>холестерол</a:t>
            </a:r>
            <a:r>
              <a:rPr lang="ru-RU" sz="2000" dirty="0">
                <a:latin typeface="+mn-lt"/>
              </a:rPr>
              <a:t>, и большая часть липидов клетки, в том числе почти все липиды, необходимые для построения мембран. </a:t>
            </a:r>
          </a:p>
          <a:p>
            <a:pPr algn="just" eaLnBrk="1" hangingPunct="1">
              <a:spcBef>
                <a:spcPts val="600"/>
              </a:spcBef>
            </a:pPr>
            <a:r>
              <a:rPr lang="ru-RU" sz="2000" dirty="0">
                <a:latin typeface="+mn-lt"/>
              </a:rPr>
              <a:t>Гладкая ЭПС осуществляет </a:t>
            </a:r>
            <a:r>
              <a:rPr lang="ru-RU" sz="2000" dirty="0" err="1">
                <a:latin typeface="+mn-lt"/>
              </a:rPr>
              <a:t>детоксикацию</a:t>
            </a:r>
            <a:r>
              <a:rPr lang="ru-RU" sz="2000" dirty="0">
                <a:latin typeface="+mn-lt"/>
              </a:rPr>
              <a:t> </a:t>
            </a:r>
            <a:r>
              <a:rPr lang="ru-RU" sz="2000" dirty="0" err="1">
                <a:latin typeface="+mn-lt"/>
              </a:rPr>
              <a:t>ксенобиотиков</a:t>
            </a:r>
            <a:r>
              <a:rPr lang="ru-RU" sz="2000" dirty="0">
                <a:latin typeface="+mn-lt"/>
              </a:rPr>
              <a:t>, а также ядовитых продуктов </a:t>
            </a:r>
            <a:r>
              <a:rPr lang="ru-RU" sz="2000" dirty="0" smtClean="0">
                <a:latin typeface="+mn-lt"/>
              </a:rPr>
              <a:t>метаболизма. Гладкая </a:t>
            </a:r>
            <a:r>
              <a:rPr lang="ru-RU" sz="2000" dirty="0">
                <a:latin typeface="+mn-lt"/>
              </a:rPr>
              <a:t>ЭПС выполняет функцию локализации </a:t>
            </a:r>
            <a:r>
              <a:rPr lang="en-US" sz="2000" dirty="0" err="1">
                <a:latin typeface="+mn-lt"/>
              </a:rPr>
              <a:t>Ca</a:t>
            </a:r>
            <a:r>
              <a:rPr lang="ru-RU" sz="2000" baseline="30000" dirty="0">
                <a:latin typeface="+mn-lt"/>
              </a:rPr>
              <a:t>2+</a:t>
            </a:r>
            <a:r>
              <a:rPr lang="ru-RU" sz="2000" dirty="0">
                <a:latin typeface="+mn-lt"/>
              </a:rPr>
              <a:t>, насосы, активно закачивающие из </a:t>
            </a:r>
            <a:r>
              <a:rPr lang="ru-RU" sz="2000" dirty="0" err="1">
                <a:latin typeface="+mn-lt"/>
              </a:rPr>
              <a:t>цитозоля</a:t>
            </a:r>
            <a:r>
              <a:rPr lang="ru-RU" sz="2000" dirty="0">
                <a:latin typeface="+mn-lt"/>
              </a:rPr>
              <a:t> в полость саркоплазматической сети.</a:t>
            </a:r>
            <a:endParaRPr lang="ru-RU" sz="2000" baseline="30000" dirty="0">
              <a:latin typeface="+mn-lt"/>
            </a:endParaRPr>
          </a:p>
          <a:p>
            <a:pPr eaLnBrk="1" hangingPunct="1"/>
            <a:endParaRPr lang="ru-RU" dirty="0"/>
          </a:p>
        </p:txBody>
      </p:sp>
      <p:pic>
        <p:nvPicPr>
          <p:cNvPr id="3" name="Рисунок 1" descr="07гл. ЭПС.JPG"/>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23528" y="3717032"/>
            <a:ext cx="5715449" cy="3063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rot="5400000">
            <a:off x="6030303" y="3626881"/>
            <a:ext cx="3148666" cy="28969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060816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3" name="Рисунок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2219"/>
            <a:ext cx="9144000" cy="6853561"/>
          </a:xfrm>
          <a:prstGeom prst="rect">
            <a:avLst/>
          </a:prstGeom>
        </p:spPr>
      </p:pic>
    </p:spTree>
    <p:extLst>
      <p:ext uri="{BB962C8B-B14F-4D97-AF65-F5344CB8AC3E}">
        <p14:creationId xmlns:p14="http://schemas.microsoft.com/office/powerpoint/2010/main" xmlns="" val="36181367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ЭПС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268413"/>
            <a:ext cx="4572000" cy="3332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515" name="Picture 3" descr="ЭПС 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43438" y="1268413"/>
            <a:ext cx="4321175" cy="401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516" name="Text Box 4"/>
          <p:cNvSpPr txBox="1">
            <a:spLocks noChangeArrowheads="1"/>
          </p:cNvSpPr>
          <p:nvPr/>
        </p:nvSpPr>
        <p:spPr bwMode="auto">
          <a:xfrm>
            <a:off x="89694" y="4613353"/>
            <a:ext cx="439261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sz="2000" dirty="0">
                <a:latin typeface="Calibri" pitchFamily="34" charset="0"/>
              </a:rPr>
              <a:t>Гранулярная эндоплазматическая сеть (</a:t>
            </a:r>
            <a:r>
              <a:rPr lang="ru-RU" sz="2000" dirty="0" err="1">
                <a:latin typeface="Calibri" pitchFamily="34" charset="0"/>
              </a:rPr>
              <a:t>гр.ЭПС</a:t>
            </a:r>
            <a:r>
              <a:rPr lang="ru-RU" sz="2000" dirty="0">
                <a:latin typeface="Calibri" pitchFamily="34" charset="0"/>
              </a:rPr>
              <a:t>)</a:t>
            </a:r>
          </a:p>
        </p:txBody>
      </p:sp>
      <p:sp>
        <p:nvSpPr>
          <p:cNvPr id="64517" name="Text Box 5"/>
          <p:cNvSpPr txBox="1">
            <a:spLocks noChangeArrowheads="1"/>
          </p:cNvSpPr>
          <p:nvPr/>
        </p:nvSpPr>
        <p:spPr bwMode="auto">
          <a:xfrm>
            <a:off x="4787900" y="5300663"/>
            <a:ext cx="403225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ru-RU" sz="2000" dirty="0">
                <a:latin typeface="Calibri" pitchFamily="34" charset="0"/>
              </a:rPr>
              <a:t>Гладкая эндоплазматическая сеть (</a:t>
            </a:r>
            <a:r>
              <a:rPr lang="ru-RU" sz="2000" dirty="0" err="1">
                <a:latin typeface="Calibri" pitchFamily="34" charset="0"/>
              </a:rPr>
              <a:t>гл.ЭПС</a:t>
            </a:r>
            <a:r>
              <a:rPr lang="ru-RU" sz="2000" dirty="0">
                <a:latin typeface="Calibri" pitchFamily="34" charset="0"/>
              </a:rPr>
              <a:t>)</a:t>
            </a:r>
          </a:p>
        </p:txBody>
      </p:sp>
    </p:spTree>
    <p:extLst>
      <p:ext uri="{BB962C8B-B14F-4D97-AF65-F5344CB8AC3E}">
        <p14:creationId xmlns:p14="http://schemas.microsoft.com/office/powerpoint/2010/main" xmlns="" val="187428448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28A0092B-C50C-407E-A947-70E740481C1C}">
                <a14:useLocalDpi xmlns:a14="http://schemas.microsoft.com/office/drawing/2010/main" xmlns="" val="0"/>
              </a:ext>
            </a:extLst>
          </a:blip>
          <a:srcRect l="1688" r="2453" b="5454"/>
          <a:stretch/>
        </p:blipFill>
        <p:spPr>
          <a:xfrm>
            <a:off x="17747" y="404664"/>
            <a:ext cx="9019158" cy="5976664"/>
          </a:xfrm>
          <a:prstGeom prst="rect">
            <a:avLst/>
          </a:prstGeom>
        </p:spPr>
      </p:pic>
      <p:sp>
        <p:nvSpPr>
          <p:cNvPr id="3" name="Rectangle 2"/>
          <p:cNvSpPr txBox="1">
            <a:spLocks noChangeArrowheads="1"/>
          </p:cNvSpPr>
          <p:nvPr/>
        </p:nvSpPr>
        <p:spPr>
          <a:xfrm>
            <a:off x="179388" y="188913"/>
            <a:ext cx="8964612" cy="522287"/>
          </a:xfrm>
          <a:prstGeom prst="rect">
            <a:avLst/>
          </a:prstGeom>
        </p:spPr>
        <p:txBody>
          <a:bodyPr rtlCol="0">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ru-RU" sz="2800" b="1" smtClean="0"/>
              <a:t>Пластинчатый комплекс</a:t>
            </a:r>
            <a:r>
              <a:rPr lang="ru-RU" sz="4000" b="1" smtClean="0"/>
              <a:t> </a:t>
            </a:r>
            <a:r>
              <a:rPr lang="ru-RU" sz="2800" b="1" smtClean="0"/>
              <a:t>или комплекс Гольджи</a:t>
            </a:r>
            <a:endParaRPr lang="ru-RU" sz="2800" b="1" dirty="0"/>
          </a:p>
        </p:txBody>
      </p:sp>
    </p:spTree>
    <p:extLst>
      <p:ext uri="{BB962C8B-B14F-4D97-AF65-F5344CB8AC3E}">
        <p14:creationId xmlns:p14="http://schemas.microsoft.com/office/powerpoint/2010/main" xmlns="" val="28096433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79388" y="188913"/>
            <a:ext cx="8964612" cy="522287"/>
          </a:xfrm>
        </p:spPr>
        <p:txBody>
          <a:bodyPr rtlCol="0">
            <a:normAutofit fontScale="90000"/>
          </a:bodyPr>
          <a:lstStyle/>
          <a:p>
            <a:pPr eaLnBrk="1" fontAlgn="auto" hangingPunct="1">
              <a:spcAft>
                <a:spcPts val="0"/>
              </a:spcAft>
              <a:defRPr/>
            </a:pPr>
            <a:r>
              <a:rPr lang="ru-RU" sz="2800" b="1" dirty="0" smtClean="0"/>
              <a:t>Пластинчатый комплекс</a:t>
            </a:r>
            <a:r>
              <a:rPr lang="ru-RU" sz="4000" b="1" dirty="0" smtClean="0"/>
              <a:t> </a:t>
            </a:r>
            <a:r>
              <a:rPr lang="ru-RU" sz="2800" b="1" dirty="0" smtClean="0"/>
              <a:t>или комплекс </a:t>
            </a:r>
            <a:r>
              <a:rPr lang="ru-RU" sz="2800" b="1" dirty="0" err="1" smtClean="0"/>
              <a:t>Гольджи</a:t>
            </a:r>
            <a:endParaRPr lang="ru-RU" sz="2800" b="1" dirty="0" smtClean="0"/>
          </a:p>
        </p:txBody>
      </p:sp>
      <p:pic>
        <p:nvPicPr>
          <p:cNvPr id="68611" name="Picture 3" descr="ПК пр"/>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17354" y="908050"/>
            <a:ext cx="2902130" cy="194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8612" name="Text Box 4"/>
          <p:cNvSpPr txBox="1">
            <a:spLocks noChangeArrowheads="1"/>
          </p:cNvSpPr>
          <p:nvPr/>
        </p:nvSpPr>
        <p:spPr bwMode="auto">
          <a:xfrm>
            <a:off x="6300788" y="2852738"/>
            <a:ext cx="2520950"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sz="1400" i="1">
                <a:latin typeface="Tahoma" pitchFamily="34" charset="0"/>
              </a:rPr>
              <a:t>Микрофотография клеток с выявленными каналами комплекса Гольджи</a:t>
            </a:r>
            <a:endParaRPr lang="ru-RU" sz="1400">
              <a:latin typeface="Tahoma" pitchFamily="34" charset="0"/>
            </a:endParaRPr>
          </a:p>
        </p:txBody>
      </p:sp>
      <p:sp>
        <p:nvSpPr>
          <p:cNvPr id="68613" name="Text Box 7"/>
          <p:cNvSpPr txBox="1">
            <a:spLocks noChangeArrowheads="1"/>
          </p:cNvSpPr>
          <p:nvPr/>
        </p:nvSpPr>
        <p:spPr bwMode="auto">
          <a:xfrm>
            <a:off x="6443663" y="5949950"/>
            <a:ext cx="2376487"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sz="1400" i="1">
                <a:latin typeface="Tahoma" pitchFamily="34" charset="0"/>
              </a:rPr>
              <a:t>Электронограмма пластинчатого комплекса Гольджи.</a:t>
            </a:r>
            <a:endParaRPr lang="ru-RU" sz="1400">
              <a:latin typeface="Tahoma" pitchFamily="34" charset="0"/>
            </a:endParaRPr>
          </a:p>
        </p:txBody>
      </p:sp>
      <p:sp>
        <p:nvSpPr>
          <p:cNvPr id="68614" name="Text Box 8"/>
          <p:cNvSpPr txBox="1">
            <a:spLocks noChangeArrowheads="1"/>
          </p:cNvSpPr>
          <p:nvPr/>
        </p:nvSpPr>
        <p:spPr bwMode="auto">
          <a:xfrm>
            <a:off x="107504" y="980728"/>
            <a:ext cx="5977359" cy="550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spcBef>
                <a:spcPct val="50000"/>
              </a:spcBef>
            </a:pPr>
            <a:r>
              <a:rPr lang="ru-RU" sz="2200" dirty="0">
                <a:latin typeface="+mn-lt"/>
              </a:rPr>
              <a:t>В 1898 году итальянский ученый </a:t>
            </a:r>
            <a:r>
              <a:rPr lang="ru-RU" sz="2200" b="1" i="1" dirty="0" err="1">
                <a:latin typeface="+mn-lt"/>
              </a:rPr>
              <a:t>Камилло</a:t>
            </a:r>
            <a:r>
              <a:rPr lang="ru-RU" sz="2200" b="1" i="1" dirty="0">
                <a:latin typeface="+mn-lt"/>
              </a:rPr>
              <a:t> </a:t>
            </a:r>
            <a:r>
              <a:rPr lang="ru-RU" sz="2200" b="1" i="1" dirty="0" err="1">
                <a:latin typeface="+mn-lt"/>
              </a:rPr>
              <a:t>Гольджи</a:t>
            </a:r>
            <a:r>
              <a:rPr lang="ru-RU" sz="2200" dirty="0">
                <a:latin typeface="+mn-lt"/>
              </a:rPr>
              <a:t>, используя свойства связывания тяжелых металлов (осмия и серебра) с клеточными структурами, выявил в нервных клетках сетчатые образования, которые он назвал «внутренним сетчатым аппаратом». </a:t>
            </a:r>
          </a:p>
          <a:p>
            <a:pPr algn="just" eaLnBrk="1" hangingPunct="1">
              <a:spcBef>
                <a:spcPct val="50000"/>
              </a:spcBef>
            </a:pPr>
            <a:r>
              <a:rPr lang="ru-RU" sz="2200" dirty="0">
                <a:latin typeface="+mn-lt"/>
              </a:rPr>
              <a:t>Обычно элементы комплекса </a:t>
            </a:r>
            <a:r>
              <a:rPr lang="ru-RU" sz="2200" dirty="0" err="1">
                <a:latin typeface="+mn-lt"/>
              </a:rPr>
              <a:t>Гольджи</a:t>
            </a:r>
            <a:r>
              <a:rPr lang="ru-RU" sz="2200" dirty="0">
                <a:latin typeface="+mn-lt"/>
              </a:rPr>
              <a:t> расположены около ядра, вблизи клеточного центра. </a:t>
            </a:r>
          </a:p>
          <a:p>
            <a:pPr algn="just" eaLnBrk="1" hangingPunct="1">
              <a:spcBef>
                <a:spcPct val="50000"/>
              </a:spcBef>
            </a:pPr>
            <a:r>
              <a:rPr lang="ru-RU" sz="2200" dirty="0">
                <a:latin typeface="+mn-lt"/>
              </a:rPr>
              <a:t>Участки комплекса </a:t>
            </a:r>
            <a:r>
              <a:rPr lang="ru-RU" sz="2200" dirty="0" err="1">
                <a:latin typeface="+mn-lt"/>
              </a:rPr>
              <a:t>Гольджи</a:t>
            </a:r>
            <a:r>
              <a:rPr lang="ru-RU" sz="2200" dirty="0">
                <a:latin typeface="+mn-lt"/>
              </a:rPr>
              <a:t>, имеют в некоторых клетках вид сложных сетей, где ячейки  связаны друг с другом или представлены в виде отдельных темных участков, лежащих независимо друг от друга, имеющих вид палочек, зерен, вогнутых дисков. </a:t>
            </a:r>
          </a:p>
        </p:txBody>
      </p:sp>
      <p:pic>
        <p:nvPicPr>
          <p:cNvPr id="68615" name="Picture 9" descr="11416c"/>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211917" y="3596048"/>
            <a:ext cx="2852452" cy="2281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8190635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1349</TotalTime>
  <Words>13318</Words>
  <Application>Microsoft Office PowerPoint</Application>
  <PresentationFormat>Экран (4:3)</PresentationFormat>
  <Paragraphs>948</Paragraphs>
  <Slides>240</Slides>
  <Notes>14</Notes>
  <HiddenSlides>0</HiddenSlides>
  <MMClips>0</MMClips>
  <ScaleCrop>false</ScaleCrop>
  <HeadingPairs>
    <vt:vector size="6" baseType="variant">
      <vt:variant>
        <vt:lpstr>Тема</vt:lpstr>
      </vt:variant>
      <vt:variant>
        <vt:i4>1</vt:i4>
      </vt:variant>
      <vt:variant>
        <vt:lpstr>Внедренные серверы OLE</vt:lpstr>
      </vt:variant>
      <vt:variant>
        <vt:i4>0</vt:i4>
      </vt:variant>
      <vt:variant>
        <vt:lpstr>Заголовки слайдов</vt:lpstr>
      </vt:variant>
      <vt:variant>
        <vt:i4>240</vt:i4>
      </vt:variant>
    </vt:vector>
  </HeadingPairs>
  <TitlesOfParts>
    <vt:vector size="241" baseType="lpstr">
      <vt:lpstr>Тема Office</vt:lpstr>
      <vt:lpstr>Слайд 1</vt:lpstr>
      <vt:lpstr>Слайд 2</vt:lpstr>
      <vt:lpstr>Источники информации</vt:lpstr>
      <vt:lpstr>Слайд 4</vt:lpstr>
      <vt:lpstr>Методы клеточной биологии</vt:lpstr>
      <vt:lpstr>Слайд 6</vt:lpstr>
      <vt:lpstr>Слайд 7</vt:lpstr>
      <vt:lpstr>Слайд 8</vt:lpstr>
      <vt:lpstr>Слайд 9</vt:lpstr>
      <vt:lpstr>Слайд 10</vt:lpstr>
      <vt:lpstr>Слайд 11</vt:lpstr>
      <vt:lpstr>Фракционирование клеток</vt:lpstr>
      <vt:lpstr>Типы клеток</vt:lpstr>
      <vt:lpstr>Слайд 14</vt:lpstr>
      <vt:lpstr>Слайд 15</vt:lpstr>
      <vt:lpstr>Слайд 16</vt:lpstr>
      <vt:lpstr>Слайд 17</vt:lpstr>
      <vt:lpstr>Слайд 18</vt:lpstr>
      <vt:lpstr>Поверхностный аппарат растительной клетки</vt:lpstr>
      <vt:lpstr>Слайд 20</vt:lpstr>
      <vt:lpstr>Поверхностный аппарат животной  клетки</vt:lpstr>
      <vt:lpstr>Слайд 22</vt:lpstr>
      <vt:lpstr>Слайд 23</vt:lpstr>
      <vt:lpstr>Слайд 24</vt:lpstr>
      <vt:lpstr>Слайд 25</vt:lpstr>
      <vt:lpstr>Строение биологической мембраны (А) и клеточной оболочки (Б)</vt:lpstr>
      <vt:lpstr>Слайд 27</vt:lpstr>
      <vt:lpstr>Слайд 28</vt:lpstr>
      <vt:lpstr>Слайд 29</vt:lpstr>
      <vt:lpstr>Слайд 30</vt:lpstr>
      <vt:lpstr>Химический состав мембран </vt:lpstr>
      <vt:lpstr>Слайд 32</vt:lpstr>
      <vt:lpstr>Слайд 33</vt:lpstr>
      <vt:lpstr>Слайд 34</vt:lpstr>
      <vt:lpstr>Общие свойства биологических мембран</vt:lpstr>
      <vt:lpstr>Слайд 36</vt:lpstr>
      <vt:lpstr>Слайд 37</vt:lpstr>
      <vt:lpstr>Белки мембраны</vt:lpstr>
      <vt:lpstr>Слайд 39</vt:lpstr>
      <vt:lpstr>Слайд 40</vt:lpstr>
      <vt:lpstr>Слайд 41</vt:lpstr>
      <vt:lpstr>Транспорт веществ через плазматическую мембрану</vt:lpstr>
      <vt:lpstr>Слайд 43</vt:lpstr>
      <vt:lpstr>Слайд 44</vt:lpstr>
      <vt:lpstr>Слайд 45</vt:lpstr>
      <vt:lpstr>Слайд 46</vt:lpstr>
      <vt:lpstr>Слайд 47</vt:lpstr>
      <vt:lpstr>Слайд 48</vt:lpstr>
      <vt:lpstr>Слайд 49</vt:lpstr>
      <vt:lpstr>Слайд 50</vt:lpstr>
      <vt:lpstr>Слайд 51</vt:lpstr>
      <vt:lpstr>Слайд 52</vt:lpstr>
      <vt:lpstr>Слайд 53</vt:lpstr>
      <vt:lpstr>Слайд 54</vt:lpstr>
      <vt:lpstr>Слайд 55</vt:lpstr>
      <vt:lpstr>Слайд 56</vt:lpstr>
      <vt:lpstr>Слайд 57</vt:lpstr>
      <vt:lpstr>Слайд 58</vt:lpstr>
      <vt:lpstr>Слайд 59</vt:lpstr>
      <vt:lpstr>Слайд 60</vt:lpstr>
      <vt:lpstr>Слайд 61</vt:lpstr>
      <vt:lpstr>Слайд 62</vt:lpstr>
      <vt:lpstr>Слайд 63</vt:lpstr>
      <vt:lpstr>Слайд 64</vt:lpstr>
      <vt:lpstr>Слайд 65</vt:lpstr>
      <vt:lpstr>Эндоцитоз и экзоцитоз</vt:lpstr>
      <vt:lpstr>Слайд 67</vt:lpstr>
      <vt:lpstr>Слайд 68</vt:lpstr>
      <vt:lpstr>Слайд 69</vt:lpstr>
      <vt:lpstr>Слайд 70</vt:lpstr>
      <vt:lpstr>Пиноцитоз</vt:lpstr>
      <vt:lpstr>Слайд 72</vt:lpstr>
      <vt:lpstr>Слайд 73</vt:lpstr>
      <vt:lpstr>Цитоплазма </vt:lpstr>
      <vt:lpstr>Цитоплазма </vt:lpstr>
      <vt:lpstr>Слайд 76</vt:lpstr>
      <vt:lpstr>Система синтеза, сегрегации и внутриклеточного транспорта биополимеров</vt:lpstr>
      <vt:lpstr>Слайд 78</vt:lpstr>
      <vt:lpstr>Рибосомы</vt:lpstr>
      <vt:lpstr>Рибосомы эукариот</vt:lpstr>
      <vt:lpstr>Слайд 81</vt:lpstr>
      <vt:lpstr>Слайд 82</vt:lpstr>
      <vt:lpstr>Рибосомы</vt:lpstr>
      <vt:lpstr>Слайд 84</vt:lpstr>
      <vt:lpstr>Слайд 85</vt:lpstr>
      <vt:lpstr>Слайд 86</vt:lpstr>
      <vt:lpstr>Слайд 87</vt:lpstr>
      <vt:lpstr>Эндоплазматическая сеть </vt:lpstr>
      <vt:lpstr>Слайд 89</vt:lpstr>
      <vt:lpstr>Слайд 90</vt:lpstr>
      <vt:lpstr>Синтез белка на гранулярной ЭПС</vt:lpstr>
      <vt:lpstr>Синтез белков на рибосомах гранулярной ЭПС</vt:lpstr>
      <vt:lpstr>Слайд 93</vt:lpstr>
      <vt:lpstr>Слайд 94</vt:lpstr>
      <vt:lpstr>Слайд 95</vt:lpstr>
      <vt:lpstr>Слайд 96</vt:lpstr>
      <vt:lpstr>Слайд 97</vt:lpstr>
      <vt:lpstr>Слайд 98</vt:lpstr>
      <vt:lpstr>Пластинчатый комплекс или комплекс Гольджи</vt:lpstr>
      <vt:lpstr>Пластинчатый комплекс или комплекс Гольджи</vt:lpstr>
      <vt:lpstr>Слайд 101</vt:lpstr>
      <vt:lpstr>Слайд 102</vt:lpstr>
      <vt:lpstr>Слайд 103</vt:lpstr>
      <vt:lpstr>Слайд 104</vt:lpstr>
      <vt:lpstr>Функции комплекса Гольджи</vt:lpstr>
      <vt:lpstr>Слайд 106</vt:lpstr>
      <vt:lpstr>Слайд 107</vt:lpstr>
      <vt:lpstr>Слайд 108</vt:lpstr>
      <vt:lpstr>Лизосомальная  система</vt:lpstr>
      <vt:lpstr>Лизосомы</vt:lpstr>
      <vt:lpstr>Слайд 111</vt:lpstr>
      <vt:lpstr>Слайд 112</vt:lpstr>
      <vt:lpstr>Слайд 113</vt:lpstr>
      <vt:lpstr>Слайд 114</vt:lpstr>
      <vt:lpstr>Слайд 115</vt:lpstr>
      <vt:lpstr>Слайд 116</vt:lpstr>
      <vt:lpstr>Слайд 117</vt:lpstr>
      <vt:lpstr>Слайд 118</vt:lpstr>
      <vt:lpstr>Слайд 119</vt:lpstr>
      <vt:lpstr>Слайд 120</vt:lpstr>
      <vt:lpstr>Пероксисомы </vt:lpstr>
      <vt:lpstr>Слайд 122</vt:lpstr>
      <vt:lpstr>Слайд 123</vt:lpstr>
      <vt:lpstr>Слайд 124</vt:lpstr>
      <vt:lpstr>Слайд 125</vt:lpstr>
      <vt:lpstr>Слайд 126</vt:lpstr>
      <vt:lpstr>Митохондрии </vt:lpstr>
      <vt:lpstr>Слайд 128</vt:lpstr>
      <vt:lpstr>Слайд 129</vt:lpstr>
      <vt:lpstr>Слайд 130</vt:lpstr>
      <vt:lpstr>Слайд 131</vt:lpstr>
      <vt:lpstr>Слайд 132</vt:lpstr>
      <vt:lpstr>Слайд 133</vt:lpstr>
      <vt:lpstr>Строение и работа митохондрий</vt:lpstr>
      <vt:lpstr>Слайд 135</vt:lpstr>
      <vt:lpstr>Слайд 136</vt:lpstr>
      <vt:lpstr>Слайд 137</vt:lpstr>
      <vt:lpstr>Слайд 138</vt:lpstr>
      <vt:lpstr>Слайд 139</vt:lpstr>
      <vt:lpstr>Слайд 140</vt:lpstr>
      <vt:lpstr>Слайд 141</vt:lpstr>
      <vt:lpstr>Слайд 142</vt:lpstr>
      <vt:lpstr>Слайд 143</vt:lpstr>
      <vt:lpstr>Слайд 144</vt:lpstr>
      <vt:lpstr>Слайд 145</vt:lpstr>
      <vt:lpstr>Каркасно-двигательная система и ее биологическое значение. Цитоскелет</vt:lpstr>
      <vt:lpstr>Слайд 147</vt:lpstr>
      <vt:lpstr>Слайд 148</vt:lpstr>
      <vt:lpstr>Слайд 149</vt:lpstr>
      <vt:lpstr>Слайд 150</vt:lpstr>
      <vt:lpstr>Слайд 151</vt:lpstr>
      <vt:lpstr>Слайд 152</vt:lpstr>
      <vt:lpstr>Слайд 153</vt:lpstr>
      <vt:lpstr>Слайд 154</vt:lpstr>
      <vt:lpstr>Слайд 155</vt:lpstr>
      <vt:lpstr>Слайд 156</vt:lpstr>
      <vt:lpstr>Слайд 157</vt:lpstr>
      <vt:lpstr>Слайд 158</vt:lpstr>
      <vt:lpstr>Слайд 159</vt:lpstr>
      <vt:lpstr>Слайд 160</vt:lpstr>
      <vt:lpstr>Слайд 161</vt:lpstr>
      <vt:lpstr>Слайд 162</vt:lpstr>
      <vt:lpstr>Слайд 163</vt:lpstr>
      <vt:lpstr>Слайд 164</vt:lpstr>
      <vt:lpstr>Слайд 165</vt:lpstr>
      <vt:lpstr>Слайд 166</vt:lpstr>
      <vt:lpstr>Слайд 167</vt:lpstr>
      <vt:lpstr>Слайд 168</vt:lpstr>
      <vt:lpstr>Слайд 169</vt:lpstr>
      <vt:lpstr>Слайд 170</vt:lpstr>
      <vt:lpstr>Слайд 171</vt:lpstr>
      <vt:lpstr>Слайд 172</vt:lpstr>
      <vt:lpstr>Слайд 173</vt:lpstr>
      <vt:lpstr>Слайд 174</vt:lpstr>
      <vt:lpstr>Слайд 175</vt:lpstr>
      <vt:lpstr>Слайд 176</vt:lpstr>
      <vt:lpstr>Слайд 177</vt:lpstr>
      <vt:lpstr>Слайд 178</vt:lpstr>
      <vt:lpstr>Слайд 179</vt:lpstr>
      <vt:lpstr>Слайд 180</vt:lpstr>
      <vt:lpstr>Слайд 181</vt:lpstr>
      <vt:lpstr>Слайд 182</vt:lpstr>
      <vt:lpstr>Слайд 183</vt:lpstr>
      <vt:lpstr>Слайд 184</vt:lpstr>
      <vt:lpstr>Слайд 185</vt:lpstr>
      <vt:lpstr>Слайд 186</vt:lpstr>
      <vt:lpstr>Слайд 187</vt:lpstr>
      <vt:lpstr>Слайд 188</vt:lpstr>
      <vt:lpstr>Органоиды специального назначения</vt:lpstr>
      <vt:lpstr>Слайд 190</vt:lpstr>
      <vt:lpstr>Слайд 191</vt:lpstr>
      <vt:lpstr>Слайд 192</vt:lpstr>
      <vt:lpstr>Слайд 193</vt:lpstr>
      <vt:lpstr>Слайд 194</vt:lpstr>
      <vt:lpstr>Система сохранения, воспроизведения и реализации генетической информации </vt:lpstr>
      <vt:lpstr>Слайд 196</vt:lpstr>
      <vt:lpstr>Слайд 197</vt:lpstr>
      <vt:lpstr>Слайд 198</vt:lpstr>
      <vt:lpstr>Слайд 199</vt:lpstr>
      <vt:lpstr>Слайд 200</vt:lpstr>
      <vt:lpstr>Ядерная оболочка</vt:lpstr>
      <vt:lpstr>Слайд 202</vt:lpstr>
      <vt:lpstr>Слайд 203</vt:lpstr>
      <vt:lpstr>Слайд 204</vt:lpstr>
      <vt:lpstr>Слайд 205</vt:lpstr>
      <vt:lpstr>Слайд 206</vt:lpstr>
      <vt:lpstr>Слайд 207</vt:lpstr>
      <vt:lpstr>Слайд 208</vt:lpstr>
      <vt:lpstr>Слайд 209</vt:lpstr>
      <vt:lpstr>Слайд 210</vt:lpstr>
      <vt:lpstr>Слайд 211</vt:lpstr>
      <vt:lpstr>Слайд 212</vt:lpstr>
      <vt:lpstr>Слайд 213</vt:lpstr>
      <vt:lpstr>Кариоплазма</vt:lpstr>
      <vt:lpstr>Слайд 215</vt:lpstr>
      <vt:lpstr>Слайд 216</vt:lpstr>
      <vt:lpstr>Слайд 217</vt:lpstr>
      <vt:lpstr>Слайд 218</vt:lpstr>
      <vt:lpstr>Слайд 219</vt:lpstr>
      <vt:lpstr>Слайд 220</vt:lpstr>
      <vt:lpstr>Слайд 221</vt:lpstr>
      <vt:lpstr>Слайд 222</vt:lpstr>
      <vt:lpstr>Слайд 223</vt:lpstr>
      <vt:lpstr>Слайд 224</vt:lpstr>
      <vt:lpstr>Слайд 225</vt:lpstr>
      <vt:lpstr>Слайд 226</vt:lpstr>
      <vt:lpstr>Слайд 227</vt:lpstr>
      <vt:lpstr>Схемы уровней организации хромосомы и компактизации хроматина</vt:lpstr>
      <vt:lpstr>Слайд 229</vt:lpstr>
      <vt:lpstr>Слайд 230</vt:lpstr>
      <vt:lpstr>Общая характеристика кариотипа</vt:lpstr>
      <vt:lpstr>Схема морфологии хромосом</vt:lpstr>
      <vt:lpstr>Ядерный матрикс</vt:lpstr>
      <vt:lpstr>Слайд 234</vt:lpstr>
      <vt:lpstr>Слайд 235</vt:lpstr>
      <vt:lpstr>Слайд 236</vt:lpstr>
      <vt:lpstr>Слайд 237</vt:lpstr>
      <vt:lpstr>Слайд 238</vt:lpstr>
      <vt:lpstr>Слайд 239</vt:lpstr>
      <vt:lpstr>Слайд 240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Lenovo</dc:creator>
  <cp:lastModifiedBy>1</cp:lastModifiedBy>
  <cp:revision>101</cp:revision>
  <dcterms:created xsi:type="dcterms:W3CDTF">2023-02-18T11:38:13Z</dcterms:created>
  <dcterms:modified xsi:type="dcterms:W3CDTF">2025-01-04T18:37:04Z</dcterms:modified>
</cp:coreProperties>
</file>